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notesSlides/notesSlide234.xml" ContentType="application/vnd.openxmlformats-officedocument.presentationml.notesSlide+xml"/>
  <Override PartName="/ppt/notesSlides/notesSlide235.xml" ContentType="application/vnd.openxmlformats-officedocument.presentationml.notesSlide+xml"/>
  <Override PartName="/ppt/notesSlides/notesSlide236.xml" ContentType="application/vnd.openxmlformats-officedocument.presentationml.notesSlide+xml"/>
  <Override PartName="/ppt/notesSlides/notesSlide237.xml" ContentType="application/vnd.openxmlformats-officedocument.presentationml.notesSlide+xml"/>
  <Override PartName="/ppt/notesSlides/notesSlide238.xml" ContentType="application/vnd.openxmlformats-officedocument.presentationml.notesSlide+xml"/>
  <Override PartName="/ppt/notesSlides/notesSlide239.xml" ContentType="application/vnd.openxmlformats-officedocument.presentationml.notesSlide+xml"/>
  <Override PartName="/ppt/notesSlides/notesSlide240.xml" ContentType="application/vnd.openxmlformats-officedocument.presentationml.notesSlide+xml"/>
  <Override PartName="/ppt/notesSlides/notesSlide241.xml" ContentType="application/vnd.openxmlformats-officedocument.presentationml.notesSlide+xml"/>
  <Override PartName="/ppt/notesSlides/notesSlide242.xml" ContentType="application/vnd.openxmlformats-officedocument.presentationml.notesSlide+xml"/>
  <Override PartName="/ppt/notesSlides/notesSlide243.xml" ContentType="application/vnd.openxmlformats-officedocument.presentationml.notesSlide+xml"/>
  <Override PartName="/ppt/notesSlides/notesSlide244.xml" ContentType="application/vnd.openxmlformats-officedocument.presentationml.notesSlide+xml"/>
  <Override PartName="/ppt/notesSlides/notesSlide245.xml" ContentType="application/vnd.openxmlformats-officedocument.presentationml.notesSlide+xml"/>
  <Override PartName="/ppt/notesSlides/notesSlide246.xml" ContentType="application/vnd.openxmlformats-officedocument.presentationml.notesSlide+xml"/>
  <Override PartName="/ppt/notesSlides/notesSlide247.xml" ContentType="application/vnd.openxmlformats-officedocument.presentationml.notesSlide+xml"/>
  <Override PartName="/ppt/notesSlides/notesSlide248.xml" ContentType="application/vnd.openxmlformats-officedocument.presentationml.notesSlide+xml"/>
  <Override PartName="/ppt/notesSlides/notesSlide249.xml" ContentType="application/vnd.openxmlformats-officedocument.presentationml.notesSlide+xml"/>
  <Override PartName="/ppt/notesSlides/notesSlide250.xml" ContentType="application/vnd.openxmlformats-officedocument.presentationml.notesSlide+xml"/>
  <Override PartName="/ppt/notesSlides/notesSlide251.xml" ContentType="application/vnd.openxmlformats-officedocument.presentationml.notesSlide+xml"/>
  <Override PartName="/ppt/notesSlides/notesSlide252.xml" ContentType="application/vnd.openxmlformats-officedocument.presentationml.notesSlide+xml"/>
  <Override PartName="/ppt/notesSlides/notesSlide253.xml" ContentType="application/vnd.openxmlformats-officedocument.presentationml.notesSlide+xml"/>
  <Override PartName="/ppt/notesSlides/notesSlide254.xml" ContentType="application/vnd.openxmlformats-officedocument.presentationml.notesSlide+xml"/>
  <Override PartName="/ppt/notesSlides/notesSlide255.xml" ContentType="application/vnd.openxmlformats-officedocument.presentationml.notesSlide+xml"/>
  <Override PartName="/ppt/notesSlides/notesSlide256.xml" ContentType="application/vnd.openxmlformats-officedocument.presentationml.notesSlide+xml"/>
  <Override PartName="/ppt/notesSlides/notesSlide257.xml" ContentType="application/vnd.openxmlformats-officedocument.presentationml.notesSlide+xml"/>
  <Override PartName="/ppt/notesSlides/notesSlide258.xml" ContentType="application/vnd.openxmlformats-officedocument.presentationml.notesSlide+xml"/>
  <Override PartName="/ppt/notesSlides/notesSlide259.xml" ContentType="application/vnd.openxmlformats-officedocument.presentationml.notesSlide+xml"/>
  <Override PartName="/ppt/notesSlides/notesSlide260.xml" ContentType="application/vnd.openxmlformats-officedocument.presentationml.notesSlide+xml"/>
  <Override PartName="/ppt/notesSlides/notesSlide261.xml" ContentType="application/vnd.openxmlformats-officedocument.presentationml.notesSlide+xml"/>
  <Override PartName="/ppt/notesSlides/notesSlide262.xml" ContentType="application/vnd.openxmlformats-officedocument.presentationml.notesSlide+xml"/>
  <Override PartName="/ppt/notesSlides/notesSlide263.xml" ContentType="application/vnd.openxmlformats-officedocument.presentationml.notesSlide+xml"/>
  <Override PartName="/ppt/notesSlides/notesSlide264.xml" ContentType="application/vnd.openxmlformats-officedocument.presentationml.notesSlide+xml"/>
  <Override PartName="/ppt/notesSlides/notesSlide265.xml" ContentType="application/vnd.openxmlformats-officedocument.presentationml.notesSlide+xml"/>
  <Override PartName="/ppt/notesSlides/notesSlide266.xml" ContentType="application/vnd.openxmlformats-officedocument.presentationml.notesSlide+xml"/>
  <Override PartName="/ppt/notesSlides/notesSlide267.xml" ContentType="application/vnd.openxmlformats-officedocument.presentationml.notesSlide+xml"/>
  <Override PartName="/ppt/notesSlides/notesSlide268.xml" ContentType="application/vnd.openxmlformats-officedocument.presentationml.notesSlide+xml"/>
  <Override PartName="/ppt/notesSlides/notesSlide269.xml" ContentType="application/vnd.openxmlformats-officedocument.presentationml.notesSlide+xml"/>
  <Override PartName="/ppt/notesSlides/notesSlide270.xml" ContentType="application/vnd.openxmlformats-officedocument.presentationml.notesSlide+xml"/>
  <Override PartName="/ppt/notesSlides/notesSlide271.xml" ContentType="application/vnd.openxmlformats-officedocument.presentationml.notesSlide+xml"/>
  <Override PartName="/ppt/notesSlides/notesSlide272.xml" ContentType="application/vnd.openxmlformats-officedocument.presentationml.notesSlide+xml"/>
  <Override PartName="/ppt/notesSlides/notesSlide273.xml" ContentType="application/vnd.openxmlformats-officedocument.presentationml.notesSlide+xml"/>
  <Override PartName="/ppt/notesSlides/notesSlide274.xml" ContentType="application/vnd.openxmlformats-officedocument.presentationml.notesSlide+xml"/>
  <Override PartName="/ppt/notesSlides/notesSlide275.xml" ContentType="application/vnd.openxmlformats-officedocument.presentationml.notesSlide+xml"/>
  <Override PartName="/ppt/notesSlides/notesSlide276.xml" ContentType="application/vnd.openxmlformats-officedocument.presentationml.notesSlide+xml"/>
  <Override PartName="/ppt/notesSlides/notesSlide277.xml" ContentType="application/vnd.openxmlformats-officedocument.presentationml.notesSlide+xml"/>
  <Override PartName="/ppt/notesSlides/notesSlide278.xml" ContentType="application/vnd.openxmlformats-officedocument.presentationml.notesSlide+xml"/>
  <Override PartName="/ppt/notesSlides/notesSlide27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282"/>
  </p:notesMasterIdLst>
  <p:handoutMasterIdLst>
    <p:handoutMasterId r:id="rId283"/>
  </p:handout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 id="298" r:id="rId43"/>
    <p:sldId id="299" r:id="rId44"/>
    <p:sldId id="300" r:id="rId45"/>
    <p:sldId id="301" r:id="rId46"/>
    <p:sldId id="302" r:id="rId47"/>
    <p:sldId id="303" r:id="rId48"/>
    <p:sldId id="304" r:id="rId49"/>
    <p:sldId id="305" r:id="rId50"/>
    <p:sldId id="306" r:id="rId51"/>
    <p:sldId id="307" r:id="rId52"/>
    <p:sldId id="308" r:id="rId53"/>
    <p:sldId id="309" r:id="rId54"/>
    <p:sldId id="310" r:id="rId55"/>
    <p:sldId id="311" r:id="rId56"/>
    <p:sldId id="312" r:id="rId57"/>
    <p:sldId id="313" r:id="rId58"/>
    <p:sldId id="314" r:id="rId59"/>
    <p:sldId id="315" r:id="rId60"/>
    <p:sldId id="316" r:id="rId61"/>
    <p:sldId id="317" r:id="rId62"/>
    <p:sldId id="318" r:id="rId63"/>
    <p:sldId id="319" r:id="rId64"/>
    <p:sldId id="320" r:id="rId65"/>
    <p:sldId id="321" r:id="rId66"/>
    <p:sldId id="322" r:id="rId67"/>
    <p:sldId id="323" r:id="rId68"/>
    <p:sldId id="324" r:id="rId69"/>
    <p:sldId id="325" r:id="rId70"/>
    <p:sldId id="326" r:id="rId71"/>
    <p:sldId id="327" r:id="rId72"/>
    <p:sldId id="328" r:id="rId73"/>
    <p:sldId id="329" r:id="rId74"/>
    <p:sldId id="330" r:id="rId75"/>
    <p:sldId id="331" r:id="rId76"/>
    <p:sldId id="332" r:id="rId77"/>
    <p:sldId id="333" r:id="rId78"/>
    <p:sldId id="334" r:id="rId79"/>
    <p:sldId id="336" r:id="rId80"/>
    <p:sldId id="337" r:id="rId81"/>
    <p:sldId id="338" r:id="rId82"/>
    <p:sldId id="339" r:id="rId83"/>
    <p:sldId id="340" r:id="rId84"/>
    <p:sldId id="561" r:id="rId85"/>
    <p:sldId id="342" r:id="rId86"/>
    <p:sldId id="343" r:id="rId87"/>
    <p:sldId id="346" r:id="rId88"/>
    <p:sldId id="347" r:id="rId89"/>
    <p:sldId id="348" r:id="rId90"/>
    <p:sldId id="349" r:id="rId91"/>
    <p:sldId id="350" r:id="rId92"/>
    <p:sldId id="351" r:id="rId93"/>
    <p:sldId id="352" r:id="rId94"/>
    <p:sldId id="353" r:id="rId95"/>
    <p:sldId id="354" r:id="rId96"/>
    <p:sldId id="356" r:id="rId97"/>
    <p:sldId id="357" r:id="rId98"/>
    <p:sldId id="358" r:id="rId99"/>
    <p:sldId id="562" r:id="rId100"/>
    <p:sldId id="362" r:id="rId101"/>
    <p:sldId id="363" r:id="rId102"/>
    <p:sldId id="364" r:id="rId103"/>
    <p:sldId id="365" r:id="rId104"/>
    <p:sldId id="366" r:id="rId105"/>
    <p:sldId id="368" r:id="rId106"/>
    <p:sldId id="563" r:id="rId107"/>
    <p:sldId id="374" r:id="rId108"/>
    <p:sldId id="566" r:id="rId109"/>
    <p:sldId id="565" r:id="rId110"/>
    <p:sldId id="376" r:id="rId111"/>
    <p:sldId id="377" r:id="rId112"/>
    <p:sldId id="379" r:id="rId113"/>
    <p:sldId id="383" r:id="rId114"/>
    <p:sldId id="384" r:id="rId115"/>
    <p:sldId id="385" r:id="rId116"/>
    <p:sldId id="386" r:id="rId117"/>
    <p:sldId id="387" r:id="rId118"/>
    <p:sldId id="569" r:id="rId119"/>
    <p:sldId id="388" r:id="rId120"/>
    <p:sldId id="389" r:id="rId121"/>
    <p:sldId id="568" r:id="rId122"/>
    <p:sldId id="393" r:id="rId123"/>
    <p:sldId id="394" r:id="rId124"/>
    <p:sldId id="395" r:id="rId125"/>
    <p:sldId id="396" r:id="rId126"/>
    <p:sldId id="397" r:id="rId127"/>
    <p:sldId id="398" r:id="rId128"/>
    <p:sldId id="399" r:id="rId129"/>
    <p:sldId id="400" r:id="rId130"/>
    <p:sldId id="401" r:id="rId131"/>
    <p:sldId id="402" r:id="rId132"/>
    <p:sldId id="403" r:id="rId133"/>
    <p:sldId id="404" r:id="rId134"/>
    <p:sldId id="405" r:id="rId135"/>
    <p:sldId id="406" r:id="rId136"/>
    <p:sldId id="407" r:id="rId137"/>
    <p:sldId id="408" r:id="rId138"/>
    <p:sldId id="409" r:id="rId139"/>
    <p:sldId id="410" r:id="rId140"/>
    <p:sldId id="411" r:id="rId141"/>
    <p:sldId id="412" r:id="rId142"/>
    <p:sldId id="413" r:id="rId143"/>
    <p:sldId id="459" r:id="rId144"/>
    <p:sldId id="460" r:id="rId145"/>
    <p:sldId id="461" r:id="rId146"/>
    <p:sldId id="462" r:id="rId147"/>
    <p:sldId id="463" r:id="rId148"/>
    <p:sldId id="464" r:id="rId149"/>
    <p:sldId id="465" r:id="rId150"/>
    <p:sldId id="466" r:id="rId151"/>
    <p:sldId id="467" r:id="rId152"/>
    <p:sldId id="468" r:id="rId153"/>
    <p:sldId id="469" r:id="rId154"/>
    <p:sldId id="470" r:id="rId155"/>
    <p:sldId id="471" r:id="rId156"/>
    <p:sldId id="472" r:id="rId157"/>
    <p:sldId id="473" r:id="rId158"/>
    <p:sldId id="474" r:id="rId159"/>
    <p:sldId id="475" r:id="rId160"/>
    <p:sldId id="476" r:id="rId161"/>
    <p:sldId id="477" r:id="rId162"/>
    <p:sldId id="478" r:id="rId163"/>
    <p:sldId id="479" r:id="rId164"/>
    <p:sldId id="480" r:id="rId165"/>
    <p:sldId id="481" r:id="rId166"/>
    <p:sldId id="482" r:id="rId167"/>
    <p:sldId id="483" r:id="rId168"/>
    <p:sldId id="484" r:id="rId169"/>
    <p:sldId id="485" r:id="rId170"/>
    <p:sldId id="486" r:id="rId171"/>
    <p:sldId id="487" r:id="rId172"/>
    <p:sldId id="488" r:id="rId173"/>
    <p:sldId id="489" r:id="rId174"/>
    <p:sldId id="490" r:id="rId175"/>
    <p:sldId id="491" r:id="rId176"/>
    <p:sldId id="493" r:id="rId177"/>
    <p:sldId id="494" r:id="rId178"/>
    <p:sldId id="495" r:id="rId179"/>
    <p:sldId id="496" r:id="rId180"/>
    <p:sldId id="497" r:id="rId181"/>
    <p:sldId id="570" r:id="rId182"/>
    <p:sldId id="571" r:id="rId183"/>
    <p:sldId id="572" r:id="rId184"/>
    <p:sldId id="573" r:id="rId185"/>
    <p:sldId id="574" r:id="rId186"/>
    <p:sldId id="575" r:id="rId187"/>
    <p:sldId id="576" r:id="rId188"/>
    <p:sldId id="577" r:id="rId189"/>
    <p:sldId id="578" r:id="rId190"/>
    <p:sldId id="579" r:id="rId191"/>
    <p:sldId id="580" r:id="rId192"/>
    <p:sldId id="581" r:id="rId193"/>
    <p:sldId id="582" r:id="rId194"/>
    <p:sldId id="583" r:id="rId195"/>
    <p:sldId id="584" r:id="rId196"/>
    <p:sldId id="585" r:id="rId197"/>
    <p:sldId id="586" r:id="rId198"/>
    <p:sldId id="588" r:id="rId199"/>
    <p:sldId id="589" r:id="rId200"/>
    <p:sldId id="590" r:id="rId201"/>
    <p:sldId id="591" r:id="rId202"/>
    <p:sldId id="592" r:id="rId203"/>
    <p:sldId id="593" r:id="rId204"/>
    <p:sldId id="594" r:id="rId205"/>
    <p:sldId id="595" r:id="rId206"/>
    <p:sldId id="596" r:id="rId207"/>
    <p:sldId id="597" r:id="rId208"/>
    <p:sldId id="598" r:id="rId209"/>
    <p:sldId id="599" r:id="rId210"/>
    <p:sldId id="600" r:id="rId211"/>
    <p:sldId id="603" r:id="rId212"/>
    <p:sldId id="601" r:id="rId213"/>
    <p:sldId id="604" r:id="rId214"/>
    <p:sldId id="605" r:id="rId215"/>
    <p:sldId id="606" r:id="rId216"/>
    <p:sldId id="607" r:id="rId217"/>
    <p:sldId id="608" r:id="rId218"/>
    <p:sldId id="498" r:id="rId219"/>
    <p:sldId id="499" r:id="rId220"/>
    <p:sldId id="500" r:id="rId221"/>
    <p:sldId id="501" r:id="rId222"/>
    <p:sldId id="502" r:id="rId223"/>
    <p:sldId id="503" r:id="rId224"/>
    <p:sldId id="504" r:id="rId225"/>
    <p:sldId id="505" r:id="rId226"/>
    <p:sldId id="506" r:id="rId227"/>
    <p:sldId id="507" r:id="rId228"/>
    <p:sldId id="508" r:id="rId229"/>
    <p:sldId id="509" r:id="rId230"/>
    <p:sldId id="510" r:id="rId231"/>
    <p:sldId id="511" r:id="rId232"/>
    <p:sldId id="512" r:id="rId233"/>
    <p:sldId id="513" r:id="rId234"/>
    <p:sldId id="514" r:id="rId235"/>
    <p:sldId id="515" r:id="rId236"/>
    <p:sldId id="516" r:id="rId237"/>
    <p:sldId id="517" r:id="rId238"/>
    <p:sldId id="518" r:id="rId239"/>
    <p:sldId id="519" r:id="rId240"/>
    <p:sldId id="520" r:id="rId241"/>
    <p:sldId id="521" r:id="rId242"/>
    <p:sldId id="522" r:id="rId243"/>
    <p:sldId id="523" r:id="rId244"/>
    <p:sldId id="524" r:id="rId245"/>
    <p:sldId id="525" r:id="rId246"/>
    <p:sldId id="526" r:id="rId247"/>
    <p:sldId id="527" r:id="rId248"/>
    <p:sldId id="528" r:id="rId249"/>
    <p:sldId id="529" r:id="rId250"/>
    <p:sldId id="530" r:id="rId251"/>
    <p:sldId id="531" r:id="rId252"/>
    <p:sldId id="532" r:id="rId253"/>
    <p:sldId id="533" r:id="rId254"/>
    <p:sldId id="534" r:id="rId255"/>
    <p:sldId id="535" r:id="rId256"/>
    <p:sldId id="536" r:id="rId257"/>
    <p:sldId id="537" r:id="rId258"/>
    <p:sldId id="538" r:id="rId259"/>
    <p:sldId id="539" r:id="rId260"/>
    <p:sldId id="540" r:id="rId261"/>
    <p:sldId id="541" r:id="rId262"/>
    <p:sldId id="542" r:id="rId263"/>
    <p:sldId id="543" r:id="rId264"/>
    <p:sldId id="544" r:id="rId265"/>
    <p:sldId id="545" r:id="rId266"/>
    <p:sldId id="546" r:id="rId267"/>
    <p:sldId id="547" r:id="rId268"/>
    <p:sldId id="548" r:id="rId269"/>
    <p:sldId id="549" r:id="rId270"/>
    <p:sldId id="550" r:id="rId271"/>
    <p:sldId id="551" r:id="rId272"/>
    <p:sldId id="552" r:id="rId273"/>
    <p:sldId id="553" r:id="rId274"/>
    <p:sldId id="554" r:id="rId275"/>
    <p:sldId id="555" r:id="rId276"/>
    <p:sldId id="556" r:id="rId277"/>
    <p:sldId id="557" r:id="rId278"/>
    <p:sldId id="558" r:id="rId279"/>
    <p:sldId id="559" r:id="rId280"/>
    <p:sldId id="560" r:id="rId281"/>
  </p:sldIdLst>
  <p:sldSz cx="10691813" cy="7559675"/>
  <p:notesSz cx="7559675" cy="10691813"/>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4" autoAdjust="0"/>
    <p:restoredTop sz="94721" autoAdjust="0"/>
  </p:normalViewPr>
  <p:slideViewPr>
    <p:cSldViewPr snapToGrid="0">
      <p:cViewPr varScale="1">
        <p:scale>
          <a:sx n="83" d="100"/>
          <a:sy n="83" d="100"/>
        </p:scale>
        <p:origin x="1242" y="90"/>
      </p:cViewPr>
      <p:guideLst/>
    </p:cSldViewPr>
  </p:slideViewPr>
  <p:outlineViewPr>
    <p:cViewPr>
      <p:scale>
        <a:sx n="33" d="100"/>
        <a:sy n="33" d="100"/>
      </p:scale>
      <p:origin x="0" y="-61926"/>
    </p:cViewPr>
  </p:outlineViewPr>
  <p:notesTextViewPr>
    <p:cViewPr>
      <p:scale>
        <a:sx n="1" d="1"/>
        <a:sy n="1" d="1"/>
      </p:scale>
      <p:origin x="0" y="0"/>
    </p:cViewPr>
  </p:notesTextViewPr>
  <p:sorterViewPr>
    <p:cViewPr>
      <p:scale>
        <a:sx n="100" d="100"/>
        <a:sy n="100" d="100"/>
      </p:scale>
      <p:origin x="0" y="-66174"/>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63" Type="http://schemas.openxmlformats.org/officeDocument/2006/relationships/slide" Target="slides/slide61.xml"/><Relationship Id="rId159" Type="http://schemas.openxmlformats.org/officeDocument/2006/relationships/slide" Target="slides/slide157.xml"/><Relationship Id="rId170" Type="http://schemas.openxmlformats.org/officeDocument/2006/relationships/slide" Target="slides/slide168.xml"/><Relationship Id="rId226" Type="http://schemas.openxmlformats.org/officeDocument/2006/relationships/slide" Target="slides/slide224.xml"/><Relationship Id="rId268" Type="http://schemas.openxmlformats.org/officeDocument/2006/relationships/slide" Target="slides/slide266.xml"/><Relationship Id="rId32" Type="http://schemas.openxmlformats.org/officeDocument/2006/relationships/slide" Target="slides/slide30.xml"/><Relationship Id="rId74" Type="http://schemas.openxmlformats.org/officeDocument/2006/relationships/slide" Target="slides/slide72.xml"/><Relationship Id="rId128" Type="http://schemas.openxmlformats.org/officeDocument/2006/relationships/slide" Target="slides/slide126.xml"/><Relationship Id="rId5" Type="http://schemas.openxmlformats.org/officeDocument/2006/relationships/slide" Target="slides/slide3.xml"/><Relationship Id="rId181" Type="http://schemas.openxmlformats.org/officeDocument/2006/relationships/slide" Target="slides/slide179.xml"/><Relationship Id="rId237" Type="http://schemas.openxmlformats.org/officeDocument/2006/relationships/slide" Target="slides/slide235.xml"/><Relationship Id="rId279" Type="http://schemas.openxmlformats.org/officeDocument/2006/relationships/slide" Target="slides/slide277.xml"/><Relationship Id="rId43" Type="http://schemas.openxmlformats.org/officeDocument/2006/relationships/slide" Target="slides/slide41.xml"/><Relationship Id="rId139" Type="http://schemas.openxmlformats.org/officeDocument/2006/relationships/slide" Target="slides/slide137.xml"/><Relationship Id="rId85" Type="http://schemas.openxmlformats.org/officeDocument/2006/relationships/slide" Target="slides/slide83.xml"/><Relationship Id="rId150" Type="http://schemas.openxmlformats.org/officeDocument/2006/relationships/slide" Target="slides/slide148.xml"/><Relationship Id="rId171" Type="http://schemas.openxmlformats.org/officeDocument/2006/relationships/slide" Target="slides/slide169.xml"/><Relationship Id="rId192" Type="http://schemas.openxmlformats.org/officeDocument/2006/relationships/slide" Target="slides/slide190.xml"/><Relationship Id="rId206" Type="http://schemas.openxmlformats.org/officeDocument/2006/relationships/slide" Target="slides/slide204.xml"/><Relationship Id="rId227" Type="http://schemas.openxmlformats.org/officeDocument/2006/relationships/slide" Target="slides/slide225.xml"/><Relationship Id="rId248" Type="http://schemas.openxmlformats.org/officeDocument/2006/relationships/slide" Target="slides/slide246.xml"/><Relationship Id="rId269" Type="http://schemas.openxmlformats.org/officeDocument/2006/relationships/slide" Target="slides/slide267.xml"/><Relationship Id="rId12" Type="http://schemas.openxmlformats.org/officeDocument/2006/relationships/slide" Target="slides/slide10.xml"/><Relationship Id="rId33" Type="http://schemas.openxmlformats.org/officeDocument/2006/relationships/slide" Target="slides/slide31.xml"/><Relationship Id="rId108" Type="http://schemas.openxmlformats.org/officeDocument/2006/relationships/slide" Target="slides/slide106.xml"/><Relationship Id="rId129" Type="http://schemas.openxmlformats.org/officeDocument/2006/relationships/slide" Target="slides/slide127.xml"/><Relationship Id="rId280" Type="http://schemas.openxmlformats.org/officeDocument/2006/relationships/slide" Target="slides/slide278.xml"/><Relationship Id="rId54" Type="http://schemas.openxmlformats.org/officeDocument/2006/relationships/slide" Target="slides/slide52.xml"/><Relationship Id="rId75" Type="http://schemas.openxmlformats.org/officeDocument/2006/relationships/slide" Target="slides/slide73.xml"/><Relationship Id="rId96" Type="http://schemas.openxmlformats.org/officeDocument/2006/relationships/slide" Target="slides/slide94.xml"/><Relationship Id="rId140" Type="http://schemas.openxmlformats.org/officeDocument/2006/relationships/slide" Target="slides/slide138.xml"/><Relationship Id="rId161" Type="http://schemas.openxmlformats.org/officeDocument/2006/relationships/slide" Target="slides/slide159.xml"/><Relationship Id="rId182" Type="http://schemas.openxmlformats.org/officeDocument/2006/relationships/slide" Target="slides/slide180.xml"/><Relationship Id="rId217" Type="http://schemas.openxmlformats.org/officeDocument/2006/relationships/slide" Target="slides/slide215.xml"/><Relationship Id="rId6" Type="http://schemas.openxmlformats.org/officeDocument/2006/relationships/slide" Target="slides/slide4.xml"/><Relationship Id="rId238" Type="http://schemas.openxmlformats.org/officeDocument/2006/relationships/slide" Target="slides/slide236.xml"/><Relationship Id="rId259" Type="http://schemas.openxmlformats.org/officeDocument/2006/relationships/slide" Target="slides/slide257.xml"/><Relationship Id="rId23" Type="http://schemas.openxmlformats.org/officeDocument/2006/relationships/slide" Target="slides/slide21.xml"/><Relationship Id="rId119" Type="http://schemas.openxmlformats.org/officeDocument/2006/relationships/slide" Target="slides/slide117.xml"/><Relationship Id="rId270" Type="http://schemas.openxmlformats.org/officeDocument/2006/relationships/slide" Target="slides/slide268.xml"/><Relationship Id="rId44" Type="http://schemas.openxmlformats.org/officeDocument/2006/relationships/slide" Target="slides/slide42.xml"/><Relationship Id="rId65" Type="http://schemas.openxmlformats.org/officeDocument/2006/relationships/slide" Target="slides/slide63.xml"/><Relationship Id="rId86" Type="http://schemas.openxmlformats.org/officeDocument/2006/relationships/slide" Target="slides/slide84.xml"/><Relationship Id="rId130" Type="http://schemas.openxmlformats.org/officeDocument/2006/relationships/slide" Target="slides/slide128.xml"/><Relationship Id="rId151" Type="http://schemas.openxmlformats.org/officeDocument/2006/relationships/slide" Target="slides/slide149.xml"/><Relationship Id="rId172" Type="http://schemas.openxmlformats.org/officeDocument/2006/relationships/slide" Target="slides/slide170.xml"/><Relationship Id="rId193" Type="http://schemas.openxmlformats.org/officeDocument/2006/relationships/slide" Target="slides/slide191.xml"/><Relationship Id="rId207" Type="http://schemas.openxmlformats.org/officeDocument/2006/relationships/slide" Target="slides/slide205.xml"/><Relationship Id="rId228" Type="http://schemas.openxmlformats.org/officeDocument/2006/relationships/slide" Target="slides/slide226.xml"/><Relationship Id="rId249" Type="http://schemas.openxmlformats.org/officeDocument/2006/relationships/slide" Target="slides/slide247.xml"/><Relationship Id="rId13" Type="http://schemas.openxmlformats.org/officeDocument/2006/relationships/slide" Target="slides/slide11.xml"/><Relationship Id="rId109" Type="http://schemas.openxmlformats.org/officeDocument/2006/relationships/slide" Target="slides/slide107.xml"/><Relationship Id="rId260" Type="http://schemas.openxmlformats.org/officeDocument/2006/relationships/slide" Target="slides/slide258.xml"/><Relationship Id="rId281" Type="http://schemas.openxmlformats.org/officeDocument/2006/relationships/slide" Target="slides/slide279.xml"/><Relationship Id="rId34" Type="http://schemas.openxmlformats.org/officeDocument/2006/relationships/slide" Target="slides/slide32.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20" Type="http://schemas.openxmlformats.org/officeDocument/2006/relationships/slide" Target="slides/slide118.xml"/><Relationship Id="rId141" Type="http://schemas.openxmlformats.org/officeDocument/2006/relationships/slide" Target="slides/slide139.xml"/><Relationship Id="rId7" Type="http://schemas.openxmlformats.org/officeDocument/2006/relationships/slide" Target="slides/slide5.xml"/><Relationship Id="rId162" Type="http://schemas.openxmlformats.org/officeDocument/2006/relationships/slide" Target="slides/slide160.xml"/><Relationship Id="rId183" Type="http://schemas.openxmlformats.org/officeDocument/2006/relationships/slide" Target="slides/slide181.xml"/><Relationship Id="rId218" Type="http://schemas.openxmlformats.org/officeDocument/2006/relationships/slide" Target="slides/slide216.xml"/><Relationship Id="rId239" Type="http://schemas.openxmlformats.org/officeDocument/2006/relationships/slide" Target="slides/slide237.xml"/><Relationship Id="rId250" Type="http://schemas.openxmlformats.org/officeDocument/2006/relationships/slide" Target="slides/slide248.xml"/><Relationship Id="rId271" Type="http://schemas.openxmlformats.org/officeDocument/2006/relationships/slide" Target="slides/slide269.xml"/><Relationship Id="rId24" Type="http://schemas.openxmlformats.org/officeDocument/2006/relationships/slide" Target="slides/slide22.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31" Type="http://schemas.openxmlformats.org/officeDocument/2006/relationships/slide" Target="slides/slide129.xml"/><Relationship Id="rId152" Type="http://schemas.openxmlformats.org/officeDocument/2006/relationships/slide" Target="slides/slide150.xml"/><Relationship Id="rId173" Type="http://schemas.openxmlformats.org/officeDocument/2006/relationships/slide" Target="slides/slide171.xml"/><Relationship Id="rId194" Type="http://schemas.openxmlformats.org/officeDocument/2006/relationships/slide" Target="slides/slide192.xml"/><Relationship Id="rId208" Type="http://schemas.openxmlformats.org/officeDocument/2006/relationships/slide" Target="slides/slide206.xml"/><Relationship Id="rId229" Type="http://schemas.openxmlformats.org/officeDocument/2006/relationships/slide" Target="slides/slide227.xml"/><Relationship Id="rId240" Type="http://schemas.openxmlformats.org/officeDocument/2006/relationships/slide" Target="slides/slide238.xml"/><Relationship Id="rId261" Type="http://schemas.openxmlformats.org/officeDocument/2006/relationships/slide" Target="slides/slide259.xml"/><Relationship Id="rId14" Type="http://schemas.openxmlformats.org/officeDocument/2006/relationships/slide" Target="slides/slide12.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282" Type="http://schemas.openxmlformats.org/officeDocument/2006/relationships/notesMaster" Target="notesMasters/notesMaster1.xml"/><Relationship Id="rId8" Type="http://schemas.openxmlformats.org/officeDocument/2006/relationships/slide" Target="slides/slide6.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163" Type="http://schemas.openxmlformats.org/officeDocument/2006/relationships/slide" Target="slides/slide161.xml"/><Relationship Id="rId184" Type="http://schemas.openxmlformats.org/officeDocument/2006/relationships/slide" Target="slides/slide182.xml"/><Relationship Id="rId219" Type="http://schemas.openxmlformats.org/officeDocument/2006/relationships/slide" Target="slides/slide217.xml"/><Relationship Id="rId230" Type="http://schemas.openxmlformats.org/officeDocument/2006/relationships/slide" Target="slides/slide228.xml"/><Relationship Id="rId251" Type="http://schemas.openxmlformats.org/officeDocument/2006/relationships/slide" Target="slides/slide249.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272" Type="http://schemas.openxmlformats.org/officeDocument/2006/relationships/slide" Target="slides/slide270.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 Id="rId174" Type="http://schemas.openxmlformats.org/officeDocument/2006/relationships/slide" Target="slides/slide172.xml"/><Relationship Id="rId195" Type="http://schemas.openxmlformats.org/officeDocument/2006/relationships/slide" Target="slides/slide193.xml"/><Relationship Id="rId209" Type="http://schemas.openxmlformats.org/officeDocument/2006/relationships/slide" Target="slides/slide207.xml"/><Relationship Id="rId220" Type="http://schemas.openxmlformats.org/officeDocument/2006/relationships/slide" Target="slides/slide218.xml"/><Relationship Id="rId241" Type="http://schemas.openxmlformats.org/officeDocument/2006/relationships/slide" Target="slides/slide239.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262" Type="http://schemas.openxmlformats.org/officeDocument/2006/relationships/slide" Target="slides/slide260.xml"/><Relationship Id="rId283" Type="http://schemas.openxmlformats.org/officeDocument/2006/relationships/handoutMaster" Target="handoutMasters/handoutMaster1.xml"/><Relationship Id="rId78" Type="http://schemas.openxmlformats.org/officeDocument/2006/relationships/slide" Target="slides/slide76.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64" Type="http://schemas.openxmlformats.org/officeDocument/2006/relationships/slide" Target="slides/slide162.xml"/><Relationship Id="rId185" Type="http://schemas.openxmlformats.org/officeDocument/2006/relationships/slide" Target="slides/slide183.xml"/><Relationship Id="rId9" Type="http://schemas.openxmlformats.org/officeDocument/2006/relationships/slide" Target="slides/slide7.xml"/><Relationship Id="rId210" Type="http://schemas.openxmlformats.org/officeDocument/2006/relationships/slide" Target="slides/slide208.xml"/><Relationship Id="rId26" Type="http://schemas.openxmlformats.org/officeDocument/2006/relationships/slide" Target="slides/slide24.xml"/><Relationship Id="rId231" Type="http://schemas.openxmlformats.org/officeDocument/2006/relationships/slide" Target="slides/slide229.xml"/><Relationship Id="rId252" Type="http://schemas.openxmlformats.org/officeDocument/2006/relationships/slide" Target="slides/slide250.xml"/><Relationship Id="rId273" Type="http://schemas.openxmlformats.org/officeDocument/2006/relationships/slide" Target="slides/slide271.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slide" Target="slides/slide152.xml"/><Relationship Id="rId175" Type="http://schemas.openxmlformats.org/officeDocument/2006/relationships/slide" Target="slides/slide173.xml"/><Relationship Id="rId196" Type="http://schemas.openxmlformats.org/officeDocument/2006/relationships/slide" Target="slides/slide194.xml"/><Relationship Id="rId200" Type="http://schemas.openxmlformats.org/officeDocument/2006/relationships/slide" Target="slides/slide198.xml"/><Relationship Id="rId16" Type="http://schemas.openxmlformats.org/officeDocument/2006/relationships/slide" Target="slides/slide14.xml"/><Relationship Id="rId221" Type="http://schemas.openxmlformats.org/officeDocument/2006/relationships/slide" Target="slides/slide219.xml"/><Relationship Id="rId242" Type="http://schemas.openxmlformats.org/officeDocument/2006/relationships/slide" Target="slides/slide240.xml"/><Relationship Id="rId263" Type="http://schemas.openxmlformats.org/officeDocument/2006/relationships/slide" Target="slides/slide261.xml"/><Relationship Id="rId284" Type="http://schemas.openxmlformats.org/officeDocument/2006/relationships/presProps" Target="presProps.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90" Type="http://schemas.openxmlformats.org/officeDocument/2006/relationships/slide" Target="slides/slide88.xml"/><Relationship Id="rId165" Type="http://schemas.openxmlformats.org/officeDocument/2006/relationships/slide" Target="slides/slide163.xml"/><Relationship Id="rId186" Type="http://schemas.openxmlformats.org/officeDocument/2006/relationships/slide" Target="slides/slide184.xml"/><Relationship Id="rId211" Type="http://schemas.openxmlformats.org/officeDocument/2006/relationships/slide" Target="slides/slide209.xml"/><Relationship Id="rId232" Type="http://schemas.openxmlformats.org/officeDocument/2006/relationships/slide" Target="slides/slide230.xml"/><Relationship Id="rId253" Type="http://schemas.openxmlformats.org/officeDocument/2006/relationships/slide" Target="slides/slide251.xml"/><Relationship Id="rId274" Type="http://schemas.openxmlformats.org/officeDocument/2006/relationships/slide" Target="slides/slide272.xml"/><Relationship Id="rId27" Type="http://schemas.openxmlformats.org/officeDocument/2006/relationships/slide" Target="slides/slide25.xml"/><Relationship Id="rId48" Type="http://schemas.openxmlformats.org/officeDocument/2006/relationships/slide" Target="slides/slide46.xml"/><Relationship Id="rId69" Type="http://schemas.openxmlformats.org/officeDocument/2006/relationships/slide" Target="slides/slide67.xml"/><Relationship Id="rId113" Type="http://schemas.openxmlformats.org/officeDocument/2006/relationships/slide" Target="slides/slide111.xml"/><Relationship Id="rId134" Type="http://schemas.openxmlformats.org/officeDocument/2006/relationships/slide" Target="slides/slide132.xml"/><Relationship Id="rId80" Type="http://schemas.openxmlformats.org/officeDocument/2006/relationships/slide" Target="slides/slide78.xml"/><Relationship Id="rId155" Type="http://schemas.openxmlformats.org/officeDocument/2006/relationships/slide" Target="slides/slide153.xml"/><Relationship Id="rId176" Type="http://schemas.openxmlformats.org/officeDocument/2006/relationships/slide" Target="slides/slide174.xml"/><Relationship Id="rId197" Type="http://schemas.openxmlformats.org/officeDocument/2006/relationships/slide" Target="slides/slide195.xml"/><Relationship Id="rId201" Type="http://schemas.openxmlformats.org/officeDocument/2006/relationships/slide" Target="slides/slide199.xml"/><Relationship Id="rId222" Type="http://schemas.openxmlformats.org/officeDocument/2006/relationships/slide" Target="slides/slide220.xml"/><Relationship Id="rId243" Type="http://schemas.openxmlformats.org/officeDocument/2006/relationships/slide" Target="slides/slide241.xml"/><Relationship Id="rId264" Type="http://schemas.openxmlformats.org/officeDocument/2006/relationships/slide" Target="slides/slide262.xml"/><Relationship Id="rId285" Type="http://schemas.openxmlformats.org/officeDocument/2006/relationships/viewProps" Target="viewProps.xml"/><Relationship Id="rId17" Type="http://schemas.openxmlformats.org/officeDocument/2006/relationships/slide" Target="slides/slide15.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24" Type="http://schemas.openxmlformats.org/officeDocument/2006/relationships/slide" Target="slides/slide122.xml"/><Relationship Id="rId70" Type="http://schemas.openxmlformats.org/officeDocument/2006/relationships/slide" Target="slides/slide68.xml"/><Relationship Id="rId91" Type="http://schemas.openxmlformats.org/officeDocument/2006/relationships/slide" Target="slides/slide89.xml"/><Relationship Id="rId145" Type="http://schemas.openxmlformats.org/officeDocument/2006/relationships/slide" Target="slides/slide143.xml"/><Relationship Id="rId166" Type="http://schemas.openxmlformats.org/officeDocument/2006/relationships/slide" Target="slides/slide164.xml"/><Relationship Id="rId187" Type="http://schemas.openxmlformats.org/officeDocument/2006/relationships/slide" Target="slides/slide185.xml"/><Relationship Id="rId1" Type="http://schemas.openxmlformats.org/officeDocument/2006/relationships/slideMaster" Target="slideMasters/slideMaster1.xml"/><Relationship Id="rId212" Type="http://schemas.openxmlformats.org/officeDocument/2006/relationships/slide" Target="slides/slide210.xml"/><Relationship Id="rId233" Type="http://schemas.openxmlformats.org/officeDocument/2006/relationships/slide" Target="slides/slide231.xml"/><Relationship Id="rId254" Type="http://schemas.openxmlformats.org/officeDocument/2006/relationships/slide" Target="slides/slide252.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275" Type="http://schemas.openxmlformats.org/officeDocument/2006/relationships/slide" Target="slides/slide273.xml"/><Relationship Id="rId60" Type="http://schemas.openxmlformats.org/officeDocument/2006/relationships/slide" Target="slides/slide58.xml"/><Relationship Id="rId81" Type="http://schemas.openxmlformats.org/officeDocument/2006/relationships/slide" Target="slides/slide79.xml"/><Relationship Id="rId135" Type="http://schemas.openxmlformats.org/officeDocument/2006/relationships/slide" Target="slides/slide133.xml"/><Relationship Id="rId156" Type="http://schemas.openxmlformats.org/officeDocument/2006/relationships/slide" Target="slides/slide154.xml"/><Relationship Id="rId177" Type="http://schemas.openxmlformats.org/officeDocument/2006/relationships/slide" Target="slides/slide175.xml"/><Relationship Id="rId198" Type="http://schemas.openxmlformats.org/officeDocument/2006/relationships/slide" Target="slides/slide196.xml"/><Relationship Id="rId202" Type="http://schemas.openxmlformats.org/officeDocument/2006/relationships/slide" Target="slides/slide200.xml"/><Relationship Id="rId223" Type="http://schemas.openxmlformats.org/officeDocument/2006/relationships/slide" Target="slides/slide221.xml"/><Relationship Id="rId244" Type="http://schemas.openxmlformats.org/officeDocument/2006/relationships/slide" Target="slides/slide242.xml"/><Relationship Id="rId18" Type="http://schemas.openxmlformats.org/officeDocument/2006/relationships/slide" Target="slides/slide16.xml"/><Relationship Id="rId39" Type="http://schemas.openxmlformats.org/officeDocument/2006/relationships/slide" Target="slides/slide37.xml"/><Relationship Id="rId265" Type="http://schemas.openxmlformats.org/officeDocument/2006/relationships/slide" Target="slides/slide263.xml"/><Relationship Id="rId286" Type="http://schemas.openxmlformats.org/officeDocument/2006/relationships/theme" Target="theme/theme1.xml"/><Relationship Id="rId50" Type="http://schemas.openxmlformats.org/officeDocument/2006/relationships/slide" Target="slides/slide48.xml"/><Relationship Id="rId104" Type="http://schemas.openxmlformats.org/officeDocument/2006/relationships/slide" Target="slides/slide102.xml"/><Relationship Id="rId125" Type="http://schemas.openxmlformats.org/officeDocument/2006/relationships/slide" Target="slides/slide123.xml"/><Relationship Id="rId146" Type="http://schemas.openxmlformats.org/officeDocument/2006/relationships/slide" Target="slides/slide144.xml"/><Relationship Id="rId167" Type="http://schemas.openxmlformats.org/officeDocument/2006/relationships/slide" Target="slides/slide165.xml"/><Relationship Id="rId188" Type="http://schemas.openxmlformats.org/officeDocument/2006/relationships/slide" Target="slides/slide186.xml"/><Relationship Id="rId71" Type="http://schemas.openxmlformats.org/officeDocument/2006/relationships/slide" Target="slides/slide69.xml"/><Relationship Id="rId92" Type="http://schemas.openxmlformats.org/officeDocument/2006/relationships/slide" Target="slides/slide90.xml"/><Relationship Id="rId213" Type="http://schemas.openxmlformats.org/officeDocument/2006/relationships/slide" Target="slides/slide211.xml"/><Relationship Id="rId234" Type="http://schemas.openxmlformats.org/officeDocument/2006/relationships/slide" Target="slides/slide232.xml"/><Relationship Id="rId2" Type="http://schemas.openxmlformats.org/officeDocument/2006/relationships/slideMaster" Target="slideMasters/slideMaster2.xml"/><Relationship Id="rId29" Type="http://schemas.openxmlformats.org/officeDocument/2006/relationships/slide" Target="slides/slide27.xml"/><Relationship Id="rId255" Type="http://schemas.openxmlformats.org/officeDocument/2006/relationships/slide" Target="slides/slide253.xml"/><Relationship Id="rId276" Type="http://schemas.openxmlformats.org/officeDocument/2006/relationships/slide" Target="slides/slide274.xml"/><Relationship Id="rId40" Type="http://schemas.openxmlformats.org/officeDocument/2006/relationships/slide" Target="slides/slide38.xml"/><Relationship Id="rId115" Type="http://schemas.openxmlformats.org/officeDocument/2006/relationships/slide" Target="slides/slide113.xml"/><Relationship Id="rId136" Type="http://schemas.openxmlformats.org/officeDocument/2006/relationships/slide" Target="slides/slide134.xml"/><Relationship Id="rId157" Type="http://schemas.openxmlformats.org/officeDocument/2006/relationships/slide" Target="slides/slide155.xml"/><Relationship Id="rId178" Type="http://schemas.openxmlformats.org/officeDocument/2006/relationships/slide" Target="slides/slide176.xml"/><Relationship Id="rId61" Type="http://schemas.openxmlformats.org/officeDocument/2006/relationships/slide" Target="slides/slide59.xml"/><Relationship Id="rId82" Type="http://schemas.openxmlformats.org/officeDocument/2006/relationships/slide" Target="slides/slide80.xml"/><Relationship Id="rId199" Type="http://schemas.openxmlformats.org/officeDocument/2006/relationships/slide" Target="slides/slide197.xml"/><Relationship Id="rId203" Type="http://schemas.openxmlformats.org/officeDocument/2006/relationships/slide" Target="slides/slide201.xml"/><Relationship Id="rId19" Type="http://schemas.openxmlformats.org/officeDocument/2006/relationships/slide" Target="slides/slide17.xml"/><Relationship Id="rId224" Type="http://schemas.openxmlformats.org/officeDocument/2006/relationships/slide" Target="slides/slide222.xml"/><Relationship Id="rId245" Type="http://schemas.openxmlformats.org/officeDocument/2006/relationships/slide" Target="slides/slide243.xml"/><Relationship Id="rId266" Type="http://schemas.openxmlformats.org/officeDocument/2006/relationships/slide" Target="slides/slide264.xml"/><Relationship Id="rId287" Type="http://schemas.openxmlformats.org/officeDocument/2006/relationships/tableStyles" Target="tableStyles.xml"/><Relationship Id="rId30" Type="http://schemas.openxmlformats.org/officeDocument/2006/relationships/slide" Target="slides/slide2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168" Type="http://schemas.openxmlformats.org/officeDocument/2006/relationships/slide" Target="slides/slide16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189" Type="http://schemas.openxmlformats.org/officeDocument/2006/relationships/slide" Target="slides/slide187.xml"/><Relationship Id="rId3" Type="http://schemas.openxmlformats.org/officeDocument/2006/relationships/slide" Target="slides/slide1.xml"/><Relationship Id="rId214" Type="http://schemas.openxmlformats.org/officeDocument/2006/relationships/slide" Target="slides/slide212.xml"/><Relationship Id="rId235" Type="http://schemas.openxmlformats.org/officeDocument/2006/relationships/slide" Target="slides/slide233.xml"/><Relationship Id="rId256" Type="http://schemas.openxmlformats.org/officeDocument/2006/relationships/slide" Target="slides/slide254.xml"/><Relationship Id="rId277" Type="http://schemas.openxmlformats.org/officeDocument/2006/relationships/slide" Target="slides/slide275.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179" Type="http://schemas.openxmlformats.org/officeDocument/2006/relationships/slide" Target="slides/slide177.xml"/><Relationship Id="rId190" Type="http://schemas.openxmlformats.org/officeDocument/2006/relationships/slide" Target="slides/slide188.xml"/><Relationship Id="rId204" Type="http://schemas.openxmlformats.org/officeDocument/2006/relationships/slide" Target="slides/slide202.xml"/><Relationship Id="rId225" Type="http://schemas.openxmlformats.org/officeDocument/2006/relationships/slide" Target="slides/slide223.xml"/><Relationship Id="rId246" Type="http://schemas.openxmlformats.org/officeDocument/2006/relationships/slide" Target="slides/slide244.xml"/><Relationship Id="rId267" Type="http://schemas.openxmlformats.org/officeDocument/2006/relationships/slide" Target="slides/slide26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94" Type="http://schemas.openxmlformats.org/officeDocument/2006/relationships/slide" Target="slides/slide92.xml"/><Relationship Id="rId148" Type="http://schemas.openxmlformats.org/officeDocument/2006/relationships/slide" Target="slides/slide146.xml"/><Relationship Id="rId169" Type="http://schemas.openxmlformats.org/officeDocument/2006/relationships/slide" Target="slides/slide167.xml"/><Relationship Id="rId4" Type="http://schemas.openxmlformats.org/officeDocument/2006/relationships/slide" Target="slides/slide2.xml"/><Relationship Id="rId180" Type="http://schemas.openxmlformats.org/officeDocument/2006/relationships/slide" Target="slides/slide178.xml"/><Relationship Id="rId215" Type="http://schemas.openxmlformats.org/officeDocument/2006/relationships/slide" Target="slides/slide213.xml"/><Relationship Id="rId236" Type="http://schemas.openxmlformats.org/officeDocument/2006/relationships/slide" Target="slides/slide234.xml"/><Relationship Id="rId257" Type="http://schemas.openxmlformats.org/officeDocument/2006/relationships/slide" Target="slides/slide255.xml"/><Relationship Id="rId278" Type="http://schemas.openxmlformats.org/officeDocument/2006/relationships/slide" Target="slides/slide276.xml"/><Relationship Id="rId42" Type="http://schemas.openxmlformats.org/officeDocument/2006/relationships/slide" Target="slides/slide40.xml"/><Relationship Id="rId84" Type="http://schemas.openxmlformats.org/officeDocument/2006/relationships/slide" Target="slides/slide82.xml"/><Relationship Id="rId138" Type="http://schemas.openxmlformats.org/officeDocument/2006/relationships/slide" Target="slides/slide136.xml"/><Relationship Id="rId191" Type="http://schemas.openxmlformats.org/officeDocument/2006/relationships/slide" Target="slides/slide189.xml"/><Relationship Id="rId205" Type="http://schemas.openxmlformats.org/officeDocument/2006/relationships/slide" Target="slides/slide203.xml"/><Relationship Id="rId247" Type="http://schemas.openxmlformats.org/officeDocument/2006/relationships/slide" Target="slides/slide245.xml"/><Relationship Id="rId107" Type="http://schemas.openxmlformats.org/officeDocument/2006/relationships/slide" Target="slides/slide105.xml"/><Relationship Id="rId11" Type="http://schemas.openxmlformats.org/officeDocument/2006/relationships/slide" Target="slides/slide9.xml"/><Relationship Id="rId53" Type="http://schemas.openxmlformats.org/officeDocument/2006/relationships/slide" Target="slides/slide51.xml"/><Relationship Id="rId149" Type="http://schemas.openxmlformats.org/officeDocument/2006/relationships/slide" Target="slides/slide147.xml"/><Relationship Id="rId95" Type="http://schemas.openxmlformats.org/officeDocument/2006/relationships/slide" Target="slides/slide93.xml"/><Relationship Id="rId160" Type="http://schemas.openxmlformats.org/officeDocument/2006/relationships/slide" Target="slides/slide158.xml"/><Relationship Id="rId216" Type="http://schemas.openxmlformats.org/officeDocument/2006/relationships/slide" Target="slides/slide214.xml"/><Relationship Id="rId258" Type="http://schemas.openxmlformats.org/officeDocument/2006/relationships/slide" Target="slides/slide256.xml"/><Relationship Id="rId22" Type="http://schemas.openxmlformats.org/officeDocument/2006/relationships/slide" Target="slides/slide20.xml"/><Relationship Id="rId64" Type="http://schemas.openxmlformats.org/officeDocument/2006/relationships/slide" Target="slides/slide62.xml"/><Relationship Id="rId118" Type="http://schemas.openxmlformats.org/officeDocument/2006/relationships/slide" Target="slides/slide11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Espace réservé de l'en-tête 1"/>
          <p:cNvSpPr txBox="1">
            <a:spLocks noGrp="1"/>
          </p:cNvSpPr>
          <p:nvPr>
            <p:ph type="hdr" sz="quarter"/>
          </p:nvPr>
        </p:nvSpPr>
        <p:spPr>
          <a:xfrm>
            <a:off x="0" y="0"/>
            <a:ext cx="3280680" cy="534240"/>
          </a:xfrm>
          <a:prstGeom prst="rect">
            <a:avLst/>
          </a:prstGeom>
          <a:noFill/>
          <a:ln>
            <a:noFill/>
          </a:ln>
        </p:spPr>
        <p:txBody>
          <a:bodyPr vert="horz" wrap="none" lIns="90000" tIns="45000" rIns="90000" bIns="45000"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defRPr sz="1400"/>
            </a:pPr>
            <a:endParaRPr lang="fr-FR" sz="1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3" name="Espace réservé de la date 2"/>
          <p:cNvSpPr txBox="1">
            <a:spLocks noGrp="1"/>
          </p:cNvSpPr>
          <p:nvPr>
            <p:ph type="dt" sz="quarter" idx="1"/>
          </p:nvPr>
        </p:nvSpPr>
        <p:spPr>
          <a:xfrm>
            <a:off x="4278960" y="0"/>
            <a:ext cx="3280680" cy="534240"/>
          </a:xfrm>
          <a:prstGeom prst="rect">
            <a:avLst/>
          </a:prstGeom>
          <a:noFill/>
          <a:ln>
            <a:noFill/>
          </a:ln>
        </p:spPr>
        <p:txBody>
          <a:bodyPr vert="horz" wrap="none" lIns="90000" tIns="45000" rIns="90000" bIns="45000" anchorCtr="0" compatLnSpc="1">
            <a:noAutofit/>
          </a:bodyPr>
          <a:lstStyle/>
          <a:p>
            <a:pPr marL="0" marR="0" lvl="0" indent="0" algn="r"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defRPr sz="1400"/>
            </a:pPr>
            <a:endParaRPr lang="fr-FR" sz="1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4" name="Espace réservé du pied de page 3"/>
          <p:cNvSpPr txBox="1">
            <a:spLocks noGrp="1"/>
          </p:cNvSpPr>
          <p:nvPr>
            <p:ph type="ftr" sz="quarter" idx="2"/>
          </p:nvPr>
        </p:nvSpPr>
        <p:spPr>
          <a:xfrm>
            <a:off x="0" y="10157400"/>
            <a:ext cx="3280680" cy="534240"/>
          </a:xfrm>
          <a:prstGeom prst="rect">
            <a:avLst/>
          </a:prstGeom>
          <a:noFill/>
          <a:ln>
            <a:noFill/>
          </a:ln>
        </p:spPr>
        <p:txBody>
          <a:bodyPr vert="horz" wrap="none" lIns="90000" tIns="45000" rIns="90000" bIns="45000" anchor="b"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defRPr sz="1400"/>
            </a:pPr>
            <a:endParaRPr lang="fr-FR" sz="1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5" name="Espace réservé du numéro de diapositive 4"/>
          <p:cNvSpPr txBox="1">
            <a:spLocks noGrp="1"/>
          </p:cNvSpPr>
          <p:nvPr>
            <p:ph type="sldNum" sz="quarter" idx="3"/>
          </p:nvPr>
        </p:nvSpPr>
        <p:spPr>
          <a:xfrm>
            <a:off x="4278960" y="10157400"/>
            <a:ext cx="3280680" cy="534240"/>
          </a:xfrm>
          <a:prstGeom prst="rect">
            <a:avLst/>
          </a:prstGeom>
          <a:noFill/>
          <a:ln>
            <a:noFill/>
          </a:ln>
        </p:spPr>
        <p:txBody>
          <a:bodyPr vert="horz" wrap="none" lIns="90000" tIns="45000" rIns="90000" bIns="45000" anchor="b" anchorCtr="0" compatLnSpc="1">
            <a:noAutofit/>
          </a:bodyPr>
          <a:lstStyle/>
          <a:p>
            <a:pPr marL="0" marR="0" lvl="0" indent="0" algn="r"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defRPr sz="1400"/>
            </a:pPr>
            <a:fld id="{ED0BE398-646A-4451-8531-2A09293E4A93}" type="slidenum">
              <a:t>‹N°›</a:t>
            </a:fld>
            <a:endParaRPr lang="fr-FR" sz="1400" b="0" i="0" u="none" strike="noStrike" baseline="0">
              <a:ln>
                <a:noFill/>
              </a:ln>
              <a:solidFill>
                <a:srgbClr val="000000"/>
              </a:solidFill>
              <a:latin typeface="Times New Roman" pitchFamily="18"/>
              <a:ea typeface="Lucida Sans Unicode" pitchFamily="34"/>
              <a:cs typeface="Lucida Sans Unicode" pitchFamily="34"/>
            </a:endParaRPr>
          </a:p>
        </p:txBody>
      </p:sp>
    </p:spTree>
    <p:extLst>
      <p:ext uri="{BB962C8B-B14F-4D97-AF65-F5344CB8AC3E}">
        <p14:creationId xmlns:p14="http://schemas.microsoft.com/office/powerpoint/2010/main" val="428747242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Rectangle 1"/>
          <p:cNvSpPr>
            <a:spLocks noMove="1" noResize="1"/>
          </p:cNvSpPr>
          <p:nvPr/>
        </p:nvSpPr>
        <p:spPr>
          <a:xfrm>
            <a:off x="0" y="0"/>
            <a:ext cx="7560000" cy="10692000"/>
          </a:xfrm>
          <a:prstGeom prst="rect">
            <a:avLst/>
          </a:prstGeom>
          <a:solidFill>
            <a:srgbClr val="FFFFFF"/>
          </a:solidFill>
          <a:ln>
            <a:noFill/>
            <a:prstDash val="solid"/>
          </a:ln>
        </p:spPr>
        <p:txBody>
          <a:bodyPr vert="horz" wrap="none" lIns="90000" tIns="45000" rIns="90000" bIns="45000" anchor="ctr" anchorCtr="1"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3" name="Forme libre 2"/>
          <p:cNvSpPr/>
          <p:nvPr/>
        </p:nvSpPr>
        <p:spPr>
          <a:xfrm>
            <a:off x="0" y="0"/>
            <a:ext cx="7559640" cy="10691640"/>
          </a:xfrm>
          <a:custGeom>
            <a:avLst>
              <a:gd name="f0" fmla="val 4"/>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a:noFill/>
            <a:prstDash val="solid"/>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4" name="Forme libre 3"/>
          <p:cNvSpPr/>
          <p:nvPr/>
        </p:nvSpPr>
        <p:spPr>
          <a:xfrm>
            <a:off x="0" y="0"/>
            <a:ext cx="7559640" cy="10691640"/>
          </a:xfrm>
          <a:custGeom>
            <a:avLst>
              <a:gd name="f0" fmla="val 4"/>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a:noFill/>
            <a:prstDash val="solid"/>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5" name="Forme libre 4"/>
          <p:cNvSpPr/>
          <p:nvPr/>
        </p:nvSpPr>
        <p:spPr>
          <a:xfrm>
            <a:off x="0" y="0"/>
            <a:ext cx="7559640" cy="10691640"/>
          </a:xfrm>
          <a:custGeom>
            <a:avLst>
              <a:gd name="f0" fmla="val 4"/>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a:noFill/>
            <a:prstDash val="solid"/>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6" name="Forme libre 5"/>
          <p:cNvSpPr/>
          <p:nvPr/>
        </p:nvSpPr>
        <p:spPr>
          <a:xfrm>
            <a:off x="0" y="0"/>
            <a:ext cx="7559640" cy="10691640"/>
          </a:xfrm>
          <a:custGeom>
            <a:avLst>
              <a:gd name="f0" fmla="val 4"/>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a:noFill/>
            <a:prstDash val="solid"/>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7" name="Forme libre 6"/>
          <p:cNvSpPr/>
          <p:nvPr/>
        </p:nvSpPr>
        <p:spPr>
          <a:xfrm>
            <a:off x="0" y="0"/>
            <a:ext cx="7559640" cy="10691640"/>
          </a:xfrm>
          <a:custGeom>
            <a:avLst>
              <a:gd name="f0" fmla="val 4"/>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a:noFill/>
            <a:prstDash val="solid"/>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8" name="Forme libre 7"/>
          <p:cNvSpPr/>
          <p:nvPr/>
        </p:nvSpPr>
        <p:spPr>
          <a:xfrm>
            <a:off x="0" y="0"/>
            <a:ext cx="7559640" cy="10691640"/>
          </a:xfrm>
          <a:custGeom>
            <a:avLst>
              <a:gd name="f0" fmla="val 4"/>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a:noFill/>
            <a:prstDash val="solid"/>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9" name="Forme libre 8"/>
          <p:cNvSpPr/>
          <p:nvPr/>
        </p:nvSpPr>
        <p:spPr>
          <a:xfrm>
            <a:off x="0" y="0"/>
            <a:ext cx="7559640" cy="10691640"/>
          </a:xfrm>
          <a:custGeom>
            <a:avLst>
              <a:gd name="f0" fmla="val 4"/>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a:noFill/>
            <a:prstDash val="solid"/>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10" name="Forme libre 9"/>
          <p:cNvSpPr/>
          <p:nvPr/>
        </p:nvSpPr>
        <p:spPr>
          <a:xfrm>
            <a:off x="0" y="0"/>
            <a:ext cx="7559640" cy="10691640"/>
          </a:xfrm>
          <a:custGeom>
            <a:avLst>
              <a:gd name="f0" fmla="val 4"/>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a:noFill/>
            <a:prstDash val="solid"/>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11" name="Forme libre 10"/>
          <p:cNvSpPr/>
          <p:nvPr/>
        </p:nvSpPr>
        <p:spPr>
          <a:xfrm>
            <a:off x="0" y="0"/>
            <a:ext cx="7559640" cy="10691640"/>
          </a:xfrm>
          <a:custGeom>
            <a:avLst>
              <a:gd name="f0" fmla="val 4"/>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a:noFill/>
            <a:prstDash val="solid"/>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12" name="Forme libre 11"/>
          <p:cNvSpPr/>
          <p:nvPr/>
        </p:nvSpPr>
        <p:spPr>
          <a:xfrm>
            <a:off x="0" y="0"/>
            <a:ext cx="7559640" cy="10691640"/>
          </a:xfrm>
          <a:custGeom>
            <a:avLst>
              <a:gd name="f0" fmla="val 4"/>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a:noFill/>
            <a:prstDash val="solid"/>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13" name="Forme libre 12"/>
          <p:cNvSpPr/>
          <p:nvPr/>
        </p:nvSpPr>
        <p:spPr>
          <a:xfrm>
            <a:off x="0" y="0"/>
            <a:ext cx="7559640" cy="10691640"/>
          </a:xfrm>
          <a:custGeom>
            <a:avLst>
              <a:gd name="f0" fmla="val 4"/>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a:noFill/>
            <a:prstDash val="solid"/>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14" name="Forme libre 13"/>
          <p:cNvSpPr/>
          <p:nvPr/>
        </p:nvSpPr>
        <p:spPr>
          <a:xfrm>
            <a:off x="0" y="0"/>
            <a:ext cx="7559640" cy="10691640"/>
          </a:xfrm>
          <a:custGeom>
            <a:avLst>
              <a:gd name="f0" fmla="val 4"/>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a:noFill/>
            <a:prstDash val="solid"/>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15" name="Forme libre 14"/>
          <p:cNvSpPr/>
          <p:nvPr/>
        </p:nvSpPr>
        <p:spPr>
          <a:xfrm>
            <a:off x="0" y="0"/>
            <a:ext cx="7559640" cy="10691640"/>
          </a:xfrm>
          <a:custGeom>
            <a:avLst>
              <a:gd name="f0" fmla="val 4"/>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a:noFill/>
            <a:prstDash val="solid"/>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16" name="Forme libre 15"/>
          <p:cNvSpPr/>
          <p:nvPr/>
        </p:nvSpPr>
        <p:spPr>
          <a:xfrm>
            <a:off x="0" y="0"/>
            <a:ext cx="7559640" cy="10691640"/>
          </a:xfrm>
          <a:custGeom>
            <a:avLst>
              <a:gd name="f0" fmla="val 4"/>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a:noFill/>
            <a:prstDash val="solid"/>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17" name="Forme libre 16"/>
          <p:cNvSpPr/>
          <p:nvPr/>
        </p:nvSpPr>
        <p:spPr>
          <a:xfrm>
            <a:off x="0" y="0"/>
            <a:ext cx="7559640" cy="10691640"/>
          </a:xfrm>
          <a:custGeom>
            <a:avLst>
              <a:gd name="f0" fmla="val 4"/>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a:noFill/>
            <a:prstDash val="solid"/>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18" name="Forme libre 17"/>
          <p:cNvSpPr/>
          <p:nvPr/>
        </p:nvSpPr>
        <p:spPr>
          <a:xfrm>
            <a:off x="0" y="0"/>
            <a:ext cx="7559640" cy="10691640"/>
          </a:xfrm>
          <a:custGeom>
            <a:avLst>
              <a:gd name="f0" fmla="val 4"/>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a:noFill/>
            <a:prstDash val="solid"/>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19" name="Forme libre 18"/>
          <p:cNvSpPr/>
          <p:nvPr/>
        </p:nvSpPr>
        <p:spPr>
          <a:xfrm>
            <a:off x="0" y="0"/>
            <a:ext cx="7559640" cy="10691640"/>
          </a:xfrm>
          <a:custGeom>
            <a:avLst>
              <a:gd name="f0" fmla="val 4"/>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a:noFill/>
            <a:prstDash val="solid"/>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20" name="Forme libre 19"/>
          <p:cNvSpPr/>
          <p:nvPr/>
        </p:nvSpPr>
        <p:spPr>
          <a:xfrm>
            <a:off x="0" y="0"/>
            <a:ext cx="7559640" cy="10691640"/>
          </a:xfrm>
          <a:custGeom>
            <a:avLst>
              <a:gd name="f0" fmla="val 4"/>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a:noFill/>
            <a:prstDash val="solid"/>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21" name="Forme libre 20"/>
          <p:cNvSpPr/>
          <p:nvPr/>
        </p:nvSpPr>
        <p:spPr>
          <a:xfrm>
            <a:off x="0" y="0"/>
            <a:ext cx="7559640" cy="10691640"/>
          </a:xfrm>
          <a:custGeom>
            <a:avLst>
              <a:gd name="f0" fmla="val 4"/>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a:noFill/>
            <a:prstDash val="solid"/>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22" name="Forme libre 21"/>
          <p:cNvSpPr/>
          <p:nvPr/>
        </p:nvSpPr>
        <p:spPr>
          <a:xfrm>
            <a:off x="0" y="0"/>
            <a:ext cx="7559640" cy="10691640"/>
          </a:xfrm>
          <a:custGeom>
            <a:avLst>
              <a:gd name="f0" fmla="val 4"/>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a:noFill/>
            <a:prstDash val="solid"/>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23" name="Forme libre 22"/>
          <p:cNvSpPr/>
          <p:nvPr/>
        </p:nvSpPr>
        <p:spPr>
          <a:xfrm>
            <a:off x="0" y="0"/>
            <a:ext cx="7559640" cy="10691640"/>
          </a:xfrm>
          <a:custGeom>
            <a:avLst>
              <a:gd name="f0" fmla="val 4"/>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a:noFill/>
            <a:prstDash val="solid"/>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24" name="Forme libre 23"/>
          <p:cNvSpPr/>
          <p:nvPr/>
        </p:nvSpPr>
        <p:spPr>
          <a:xfrm>
            <a:off x="0" y="0"/>
            <a:ext cx="7559640" cy="10691640"/>
          </a:xfrm>
          <a:custGeom>
            <a:avLst>
              <a:gd name="f0" fmla="val 4"/>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a:noFill/>
            <a:prstDash val="solid"/>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25" name="Forme libre 24"/>
          <p:cNvSpPr/>
          <p:nvPr/>
        </p:nvSpPr>
        <p:spPr>
          <a:xfrm>
            <a:off x="0" y="0"/>
            <a:ext cx="7559640" cy="10691640"/>
          </a:xfrm>
          <a:custGeom>
            <a:avLst>
              <a:gd name="f0" fmla="val 4"/>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a:noFill/>
            <a:prstDash val="solid"/>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26" name="Forme libre 25"/>
          <p:cNvSpPr/>
          <p:nvPr/>
        </p:nvSpPr>
        <p:spPr>
          <a:xfrm>
            <a:off x="0" y="0"/>
            <a:ext cx="7559640" cy="10691640"/>
          </a:xfrm>
          <a:custGeom>
            <a:avLst>
              <a:gd name="f0" fmla="val 4"/>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a:noFill/>
            <a:prstDash val="solid"/>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27" name="Forme libre 26"/>
          <p:cNvSpPr/>
          <p:nvPr/>
        </p:nvSpPr>
        <p:spPr>
          <a:xfrm>
            <a:off x="0" y="0"/>
            <a:ext cx="7559640" cy="10691640"/>
          </a:xfrm>
          <a:custGeom>
            <a:avLst>
              <a:gd name="f0" fmla="val 4"/>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a:noFill/>
            <a:prstDash val="solid"/>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28" name="Forme libre 27"/>
          <p:cNvSpPr/>
          <p:nvPr/>
        </p:nvSpPr>
        <p:spPr>
          <a:xfrm>
            <a:off x="0" y="0"/>
            <a:ext cx="7559640" cy="10691640"/>
          </a:xfrm>
          <a:custGeom>
            <a:avLst>
              <a:gd name="f0" fmla="val 4"/>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a:noFill/>
            <a:prstDash val="solid"/>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29" name="Forme libre 28"/>
          <p:cNvSpPr/>
          <p:nvPr/>
        </p:nvSpPr>
        <p:spPr>
          <a:xfrm>
            <a:off x="0" y="0"/>
            <a:ext cx="7559640" cy="10691640"/>
          </a:xfrm>
          <a:custGeom>
            <a:avLst>
              <a:gd name="f0" fmla="val 4"/>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a:noFill/>
            <a:prstDash val="solid"/>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30" name="Forme libre 29"/>
          <p:cNvSpPr/>
          <p:nvPr/>
        </p:nvSpPr>
        <p:spPr>
          <a:xfrm>
            <a:off x="0" y="0"/>
            <a:ext cx="7559640" cy="10691640"/>
          </a:xfrm>
          <a:custGeom>
            <a:avLst>
              <a:gd name="f0" fmla="val 4"/>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a:noFill/>
            <a:prstDash val="solid"/>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31" name="Forme libre 30"/>
          <p:cNvSpPr/>
          <p:nvPr/>
        </p:nvSpPr>
        <p:spPr>
          <a:xfrm>
            <a:off x="0" y="0"/>
            <a:ext cx="7559640" cy="10691640"/>
          </a:xfrm>
          <a:custGeom>
            <a:avLst>
              <a:gd name="f0" fmla="val 4"/>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a:noFill/>
            <a:prstDash val="solid"/>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32" name="Forme libre 31"/>
          <p:cNvSpPr/>
          <p:nvPr/>
        </p:nvSpPr>
        <p:spPr>
          <a:xfrm>
            <a:off x="0" y="0"/>
            <a:ext cx="7559640" cy="10691640"/>
          </a:xfrm>
          <a:custGeom>
            <a:avLst>
              <a:gd name="f0" fmla="val 4"/>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a:noFill/>
            <a:prstDash val="solid"/>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33" name="Forme libre 32"/>
          <p:cNvSpPr/>
          <p:nvPr/>
        </p:nvSpPr>
        <p:spPr>
          <a:xfrm>
            <a:off x="0" y="0"/>
            <a:ext cx="7559640" cy="10691640"/>
          </a:xfrm>
          <a:custGeom>
            <a:avLst>
              <a:gd name="f0" fmla="val 4"/>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a:noFill/>
            <a:prstDash val="solid"/>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34" name="Forme libre 33"/>
          <p:cNvSpPr/>
          <p:nvPr/>
        </p:nvSpPr>
        <p:spPr>
          <a:xfrm>
            <a:off x="0" y="0"/>
            <a:ext cx="7559640" cy="10691640"/>
          </a:xfrm>
          <a:custGeom>
            <a:avLst>
              <a:gd name="f0" fmla="val 4"/>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a:noFill/>
            <a:prstDash val="solid"/>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35" name="Forme libre 34"/>
          <p:cNvSpPr/>
          <p:nvPr/>
        </p:nvSpPr>
        <p:spPr>
          <a:xfrm>
            <a:off x="0" y="0"/>
            <a:ext cx="7559640" cy="10691640"/>
          </a:xfrm>
          <a:custGeom>
            <a:avLst>
              <a:gd name="f0" fmla="val 4"/>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a:noFill/>
            <a:prstDash val="solid"/>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36" name="Forme libre 35"/>
          <p:cNvSpPr/>
          <p:nvPr/>
        </p:nvSpPr>
        <p:spPr>
          <a:xfrm>
            <a:off x="0" y="0"/>
            <a:ext cx="7559640" cy="10691640"/>
          </a:xfrm>
          <a:custGeom>
            <a:avLst>
              <a:gd name="f0" fmla="val 4"/>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a:noFill/>
            <a:prstDash val="solid"/>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37" name="Forme libre 36"/>
          <p:cNvSpPr/>
          <p:nvPr/>
        </p:nvSpPr>
        <p:spPr>
          <a:xfrm>
            <a:off x="0" y="0"/>
            <a:ext cx="7559640" cy="10691640"/>
          </a:xfrm>
          <a:custGeom>
            <a:avLst>
              <a:gd name="f0" fmla="val 4"/>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a:noFill/>
            <a:prstDash val="solid"/>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38" name="Forme libre 37"/>
          <p:cNvSpPr/>
          <p:nvPr/>
        </p:nvSpPr>
        <p:spPr>
          <a:xfrm>
            <a:off x="1312920" y="1027079"/>
            <a:ext cx="4933800" cy="37004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FFFF"/>
          </a:solidFill>
          <a:ln w="9360">
            <a:solidFill>
              <a:srgbClr val="000000"/>
            </a:solidFill>
            <a:prstDash val="solid"/>
            <a:miter/>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39" name="Espace réservé des notes 38"/>
          <p:cNvSpPr txBox="1">
            <a:spLocks noGrp="1"/>
          </p:cNvSpPr>
          <p:nvPr>
            <p:ph type="body" sz="quarter" idx="3"/>
          </p:nvPr>
        </p:nvSpPr>
        <p:spPr>
          <a:xfrm>
            <a:off x="1170000" y="5086079"/>
            <a:ext cx="5170320" cy="4051440"/>
          </a:xfrm>
          <a:prstGeom prst="rect">
            <a:avLst/>
          </a:prstGeom>
          <a:noFill/>
          <a:ln>
            <a:noFill/>
          </a:ln>
        </p:spPr>
        <p:txBody>
          <a:bodyPr lIns="0" tIns="0" rIns="0" bIns="0" compatLnSpc="1"/>
          <a:lstStyle/>
          <a:p>
            <a:endParaRPr lang="fr-FR"/>
          </a:p>
        </p:txBody>
      </p:sp>
      <p:sp>
        <p:nvSpPr>
          <p:cNvPr id="40" name="Espace réservé de l'image des diapositives 39"/>
          <p:cNvSpPr>
            <a:spLocks noGrp="1" noRot="1" noChangeAspect="1"/>
          </p:cNvSpPr>
          <p:nvPr>
            <p:ph type="sldImg" idx="2"/>
          </p:nvPr>
        </p:nvSpPr>
        <p:spPr>
          <a:xfrm>
            <a:off x="944280" y="812880"/>
            <a:ext cx="5614920" cy="3954600"/>
          </a:xfrm>
          <a:prstGeom prst="rect">
            <a:avLst/>
          </a:prstGeom>
          <a:noFill/>
          <a:ln>
            <a:noFill/>
            <a:prstDash val="solid"/>
          </a:ln>
        </p:spPr>
      </p:sp>
    </p:spTree>
    <p:extLst>
      <p:ext uri="{BB962C8B-B14F-4D97-AF65-F5344CB8AC3E}">
        <p14:creationId xmlns:p14="http://schemas.microsoft.com/office/powerpoint/2010/main" val="3112052975"/>
      </p:ext>
    </p:extLst>
  </p:cSld>
  <p:clrMap bg1="lt1" tx1="dk1" bg2="lt2" tx2="dk2" accent1="accent1" accent2="accent2" accent3="accent3" accent4="accent4" accent5="accent5" accent6="accent6" hlink="hlink" folHlink="folHlink"/>
  <p:notesStyle>
    <a:lvl1pPr marL="0" marR="0" indent="0" algn="l" rtl="0" hangingPunct="0">
      <a:lnSpc>
        <a:spcPct val="100000"/>
      </a:lnSpc>
      <a:spcBef>
        <a:spcPts val="448"/>
      </a:spcBef>
      <a:spcAft>
        <a:spcPts val="0"/>
      </a:spcAft>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defRPr lang="fr-FR" sz="1200" b="0" i="0" u="none" strike="noStrike" baseline="0">
        <a:ln>
          <a:noFill/>
        </a:ln>
        <a:solidFill>
          <a:srgbClr val="000000"/>
        </a:solidFill>
        <a:latin typeface="Times New Roman" pitchFamily="18"/>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253.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254.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255.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256.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257.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258.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259.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0.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261.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262.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263.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264.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265.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266.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267.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268.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269.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0.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271.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272.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273.xml.rels><?xml version="1.0" encoding="UTF-8" standalone="yes"?>
<Relationships xmlns="http://schemas.openxmlformats.org/package/2006/relationships"><Relationship Id="rId2" Type="http://schemas.openxmlformats.org/officeDocument/2006/relationships/slide" Target="../slides/slide273.xml"/><Relationship Id="rId1" Type="http://schemas.openxmlformats.org/officeDocument/2006/relationships/notesMaster" Target="../notesMasters/notesMaster1.xml"/></Relationships>
</file>

<file path=ppt/notesSlides/_rels/notesSlide274.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275.xml.rels><?xml version="1.0" encoding="UTF-8" standalone="yes"?>
<Relationships xmlns="http://schemas.openxmlformats.org/package/2006/relationships"><Relationship Id="rId2" Type="http://schemas.openxmlformats.org/officeDocument/2006/relationships/slide" Target="../slides/slide275.xml"/><Relationship Id="rId1" Type="http://schemas.openxmlformats.org/officeDocument/2006/relationships/notesMaster" Target="../notesMasters/notesMaster1.xml"/></Relationships>
</file>

<file path=ppt/notesSlides/_rels/notesSlide276.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277.xml.rels><?xml version="1.0" encoding="UTF-8" standalone="yes"?>
<Relationships xmlns="http://schemas.openxmlformats.org/package/2006/relationships"><Relationship Id="rId2" Type="http://schemas.openxmlformats.org/officeDocument/2006/relationships/slide" Target="../slides/slide277.xml"/><Relationship Id="rId1" Type="http://schemas.openxmlformats.org/officeDocument/2006/relationships/notesMaster" Target="../notesMasters/notesMaster1.xml"/></Relationships>
</file>

<file path=ppt/notesSlides/_rels/notesSlide278.xml.rels><?xml version="1.0" encoding="UTF-8" standalone="yes"?>
<Relationships xmlns="http://schemas.openxmlformats.org/package/2006/relationships"><Relationship Id="rId2" Type="http://schemas.openxmlformats.org/officeDocument/2006/relationships/slide" Target="../slides/slide278.xml"/><Relationship Id="rId1" Type="http://schemas.openxmlformats.org/officeDocument/2006/relationships/notesMaster" Target="../notesMasters/notesMaster1.xml"/></Relationships>
</file>

<file path=ppt/notesSlides/_rels/notesSlide279.xml.rels><?xml version="1.0" encoding="UTF-8" standalone="yes"?>
<Relationships xmlns="http://schemas.openxmlformats.org/package/2006/relationships"><Relationship Id="rId2" Type="http://schemas.openxmlformats.org/officeDocument/2006/relationships/slide" Target="../slides/slide27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rme libre 1"/>
          <p:cNvSpPr/>
          <p:nvPr/>
        </p:nvSpPr>
        <p:spPr>
          <a:xfrm>
            <a:off x="944640" y="801720"/>
            <a:ext cx="5670360" cy="401003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FFFF"/>
          </a:solidFill>
          <a:ln w="9360">
            <a:solidFill>
              <a:srgbClr val="000000"/>
            </a:solidFill>
            <a:prstDash val="solid"/>
            <a:miter/>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3" name="Espace réservé des notes 2"/>
          <p:cNvSpPr txBox="1">
            <a:spLocks noGrp="1"/>
          </p:cNvSpPr>
          <p:nvPr>
            <p:ph type="body" sz="quarter" idx="1"/>
          </p:nvPr>
        </p:nvSpPr>
        <p:spPr>
          <a:xfrm>
            <a:off x="1169640" y="5086440"/>
            <a:ext cx="5172120" cy="4053600"/>
          </a:xfrm>
        </p:spPr>
        <p:txBody>
          <a:bodyPr vert="horz"/>
          <a:lstStyle/>
          <a:p>
            <a:endParaRPr lang="fr-F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extLst>
      <p:ext uri="{BB962C8B-B14F-4D97-AF65-F5344CB8AC3E}">
        <p14:creationId xmlns:p14="http://schemas.microsoft.com/office/powerpoint/2010/main" val="3217704025"/>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extLst>
      <p:ext uri="{BB962C8B-B14F-4D97-AF65-F5344CB8AC3E}">
        <p14:creationId xmlns:p14="http://schemas.microsoft.com/office/powerpoint/2010/main" val="421353813"/>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extLst>
      <p:ext uri="{BB962C8B-B14F-4D97-AF65-F5344CB8AC3E}">
        <p14:creationId xmlns:p14="http://schemas.microsoft.com/office/powerpoint/2010/main" val="2102208589"/>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rme libre 1"/>
          <p:cNvSpPr/>
          <p:nvPr/>
        </p:nvSpPr>
        <p:spPr>
          <a:xfrm>
            <a:off x="944640" y="801720"/>
            <a:ext cx="5670360" cy="401003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FFFF"/>
          </a:solidFill>
          <a:ln w="9360">
            <a:solidFill>
              <a:srgbClr val="000000"/>
            </a:solidFill>
            <a:prstDash val="solid"/>
            <a:miter/>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3" name="Espace réservé des notes 2"/>
          <p:cNvSpPr txBox="1">
            <a:spLocks noGrp="1"/>
          </p:cNvSpPr>
          <p:nvPr>
            <p:ph type="body" sz="quarter" idx="1"/>
          </p:nvPr>
        </p:nvSpPr>
        <p:spPr>
          <a:xfrm>
            <a:off x="1169640" y="5086440"/>
            <a:ext cx="5172120" cy="4053600"/>
          </a:xfrm>
        </p:spPr>
        <p:txBody>
          <a:bodyPr vert="horz"/>
          <a:lstStyle/>
          <a:p>
            <a:endParaRPr lang="fr-FR"/>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extLst>
      <p:ext uri="{BB962C8B-B14F-4D97-AF65-F5344CB8AC3E}">
        <p14:creationId xmlns:p14="http://schemas.microsoft.com/office/powerpoint/2010/main" val="3298968229"/>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extLst>
      <p:ext uri="{BB962C8B-B14F-4D97-AF65-F5344CB8AC3E}">
        <p14:creationId xmlns:p14="http://schemas.microsoft.com/office/powerpoint/2010/main" val="654827353"/>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rme libre 1"/>
          <p:cNvSpPr/>
          <p:nvPr/>
        </p:nvSpPr>
        <p:spPr>
          <a:xfrm>
            <a:off x="944640" y="801720"/>
            <a:ext cx="5670360" cy="401003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FFFF"/>
          </a:solidFill>
          <a:ln w="9360">
            <a:solidFill>
              <a:srgbClr val="000000"/>
            </a:solidFill>
            <a:prstDash val="solid"/>
            <a:miter/>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3" name="Espace réservé des notes 2"/>
          <p:cNvSpPr txBox="1">
            <a:spLocks noGrp="1"/>
          </p:cNvSpPr>
          <p:nvPr>
            <p:ph type="body" sz="quarter" idx="1"/>
          </p:nvPr>
        </p:nvSpPr>
        <p:spPr>
          <a:xfrm>
            <a:off x="1169640" y="5086440"/>
            <a:ext cx="5172120" cy="4053600"/>
          </a:xfrm>
        </p:spPr>
        <p:txBody>
          <a:bodyPr vert="horz"/>
          <a:lstStyle/>
          <a:p>
            <a:endParaRPr lang="fr-FR"/>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rme libre 1"/>
          <p:cNvSpPr/>
          <p:nvPr/>
        </p:nvSpPr>
        <p:spPr>
          <a:xfrm>
            <a:off x="944640" y="801720"/>
            <a:ext cx="5670360" cy="401003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FFFF"/>
          </a:solidFill>
          <a:ln w="9360">
            <a:solidFill>
              <a:srgbClr val="000000"/>
            </a:solidFill>
            <a:prstDash val="solid"/>
            <a:miter/>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3" name="Espace réservé des notes 2"/>
          <p:cNvSpPr txBox="1">
            <a:spLocks noGrp="1"/>
          </p:cNvSpPr>
          <p:nvPr>
            <p:ph type="body" sz="quarter" idx="1"/>
          </p:nvPr>
        </p:nvSpPr>
        <p:spPr>
          <a:xfrm>
            <a:off x="1169640" y="5086440"/>
            <a:ext cx="5172120" cy="4053600"/>
          </a:xfrm>
        </p:spPr>
        <p:txBody>
          <a:bodyPr vert="horz"/>
          <a:lstStyle/>
          <a:p>
            <a:endParaRPr lang="fr-FR"/>
          </a:p>
        </p:txBody>
      </p:sp>
    </p:spTree>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rme libre 1"/>
          <p:cNvSpPr/>
          <p:nvPr/>
        </p:nvSpPr>
        <p:spPr>
          <a:xfrm>
            <a:off x="944640" y="801720"/>
            <a:ext cx="5670360" cy="401003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FFFF"/>
          </a:solidFill>
          <a:ln w="9360">
            <a:solidFill>
              <a:srgbClr val="000000"/>
            </a:solidFill>
            <a:prstDash val="solid"/>
            <a:miter/>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3" name="Espace réservé des notes 2"/>
          <p:cNvSpPr txBox="1">
            <a:spLocks noGrp="1"/>
          </p:cNvSpPr>
          <p:nvPr>
            <p:ph type="body" sz="quarter" idx="1"/>
          </p:nvPr>
        </p:nvSpPr>
        <p:spPr>
          <a:xfrm>
            <a:off x="1169640" y="5086440"/>
            <a:ext cx="5172120" cy="4053600"/>
          </a:xfrm>
        </p:spPr>
        <p:txBody>
          <a:bodyPr vert="horz"/>
          <a:lstStyle/>
          <a:p>
            <a:endParaRPr lang="fr-FR"/>
          </a:p>
        </p:txBody>
      </p:sp>
    </p:spTree>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rme libre 1"/>
          <p:cNvSpPr/>
          <p:nvPr/>
        </p:nvSpPr>
        <p:spPr>
          <a:xfrm>
            <a:off x="944640" y="801720"/>
            <a:ext cx="5670360" cy="401003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FFFF"/>
          </a:solidFill>
          <a:ln w="9360">
            <a:solidFill>
              <a:srgbClr val="000000"/>
            </a:solidFill>
            <a:prstDash val="solid"/>
            <a:miter/>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3" name="Espace réservé des notes 2"/>
          <p:cNvSpPr txBox="1">
            <a:spLocks noGrp="1"/>
          </p:cNvSpPr>
          <p:nvPr>
            <p:ph type="body" sz="quarter" idx="1"/>
          </p:nvPr>
        </p:nvSpPr>
        <p:spPr>
          <a:xfrm>
            <a:off x="1169640" y="5086440"/>
            <a:ext cx="5172120" cy="4053600"/>
          </a:xfrm>
        </p:spPr>
        <p:txBody>
          <a:bodyPr vert="horz"/>
          <a:lstStyle/>
          <a:p>
            <a:endParaRPr lang="fr-FR"/>
          </a:p>
        </p:txBody>
      </p:sp>
    </p:spTree>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rme libre 1"/>
          <p:cNvSpPr/>
          <p:nvPr/>
        </p:nvSpPr>
        <p:spPr>
          <a:xfrm>
            <a:off x="944640" y="801720"/>
            <a:ext cx="5670360" cy="401003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FFFF"/>
          </a:solidFill>
          <a:ln w="9360">
            <a:solidFill>
              <a:srgbClr val="000000"/>
            </a:solidFill>
            <a:prstDash val="solid"/>
            <a:miter/>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3" name="Espace réservé des notes 2"/>
          <p:cNvSpPr txBox="1">
            <a:spLocks noGrp="1"/>
          </p:cNvSpPr>
          <p:nvPr>
            <p:ph type="body" sz="quarter" idx="1"/>
          </p:nvPr>
        </p:nvSpPr>
        <p:spPr>
          <a:xfrm>
            <a:off x="1169640" y="5086440"/>
            <a:ext cx="5172120" cy="4053600"/>
          </a:xfrm>
        </p:spPr>
        <p:txBody>
          <a:bodyPr vert="horz"/>
          <a:lstStyle/>
          <a:p>
            <a:endParaRPr lang="fr-FR"/>
          </a:p>
        </p:txBody>
      </p:sp>
    </p:spTree>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rme libre 1"/>
          <p:cNvSpPr/>
          <p:nvPr/>
        </p:nvSpPr>
        <p:spPr>
          <a:xfrm>
            <a:off x="944640" y="801720"/>
            <a:ext cx="5670360" cy="401003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FFFF"/>
          </a:solidFill>
          <a:ln w="9360">
            <a:solidFill>
              <a:srgbClr val="000000"/>
            </a:solidFill>
            <a:prstDash val="solid"/>
            <a:miter/>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3" name="Espace réservé des notes 2"/>
          <p:cNvSpPr txBox="1">
            <a:spLocks noGrp="1"/>
          </p:cNvSpPr>
          <p:nvPr>
            <p:ph type="body" sz="quarter" idx="1"/>
          </p:nvPr>
        </p:nvSpPr>
        <p:spPr>
          <a:xfrm>
            <a:off x="1169640" y="5086440"/>
            <a:ext cx="5172120" cy="4053600"/>
          </a:xfrm>
        </p:spPr>
        <p:txBody>
          <a:bodyPr vert="horz"/>
          <a:lstStyle/>
          <a:p>
            <a:endParaRPr lang="fr-FR"/>
          </a:p>
        </p:txBody>
      </p:sp>
    </p:spTree>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rme libre 1"/>
          <p:cNvSpPr/>
          <p:nvPr/>
        </p:nvSpPr>
        <p:spPr>
          <a:xfrm>
            <a:off x="944640" y="801720"/>
            <a:ext cx="5670360" cy="401003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FFFF"/>
          </a:solidFill>
          <a:ln w="9360">
            <a:solidFill>
              <a:srgbClr val="000000"/>
            </a:solidFill>
            <a:prstDash val="solid"/>
            <a:miter/>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3" name="Espace réservé des notes 2"/>
          <p:cNvSpPr txBox="1">
            <a:spLocks noGrp="1"/>
          </p:cNvSpPr>
          <p:nvPr>
            <p:ph type="body" sz="quarter" idx="1"/>
          </p:nvPr>
        </p:nvSpPr>
        <p:spPr>
          <a:xfrm>
            <a:off x="1169640" y="5086440"/>
            <a:ext cx="5172120" cy="4053600"/>
          </a:xfrm>
        </p:spPr>
        <p:txBody>
          <a:bodyPr vert="horz"/>
          <a:lstStyle/>
          <a:p>
            <a:endParaRPr lang="fr-FR"/>
          </a:p>
        </p:txBody>
      </p:sp>
    </p:spTree>
    <p:extLst>
      <p:ext uri="{BB962C8B-B14F-4D97-AF65-F5344CB8AC3E}">
        <p14:creationId xmlns:p14="http://schemas.microsoft.com/office/powerpoint/2010/main" val="3116795453"/>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extLst>
      <p:ext uri="{BB962C8B-B14F-4D97-AF65-F5344CB8AC3E}">
        <p14:creationId xmlns:p14="http://schemas.microsoft.com/office/powerpoint/2010/main" val="3283635175"/>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extLst>
      <p:ext uri="{BB962C8B-B14F-4D97-AF65-F5344CB8AC3E}">
        <p14:creationId xmlns:p14="http://schemas.microsoft.com/office/powerpoint/2010/main" val="872974813"/>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extLst>
      <p:ext uri="{BB962C8B-B14F-4D97-AF65-F5344CB8AC3E}">
        <p14:creationId xmlns:p14="http://schemas.microsoft.com/office/powerpoint/2010/main" val="787219360"/>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extLst>
      <p:ext uri="{BB962C8B-B14F-4D97-AF65-F5344CB8AC3E}">
        <p14:creationId xmlns:p14="http://schemas.microsoft.com/office/powerpoint/2010/main" val="1225322928"/>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extLst>
      <p:ext uri="{BB962C8B-B14F-4D97-AF65-F5344CB8AC3E}">
        <p14:creationId xmlns:p14="http://schemas.microsoft.com/office/powerpoint/2010/main" val="19700260"/>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extLst>
      <p:ext uri="{BB962C8B-B14F-4D97-AF65-F5344CB8AC3E}">
        <p14:creationId xmlns:p14="http://schemas.microsoft.com/office/powerpoint/2010/main" val="3926810757"/>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extLst>
      <p:ext uri="{BB962C8B-B14F-4D97-AF65-F5344CB8AC3E}">
        <p14:creationId xmlns:p14="http://schemas.microsoft.com/office/powerpoint/2010/main" val="602601392"/>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extLst>
      <p:ext uri="{BB962C8B-B14F-4D97-AF65-F5344CB8AC3E}">
        <p14:creationId xmlns:p14="http://schemas.microsoft.com/office/powerpoint/2010/main" val="739634798"/>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extLst>
      <p:ext uri="{BB962C8B-B14F-4D97-AF65-F5344CB8AC3E}">
        <p14:creationId xmlns:p14="http://schemas.microsoft.com/office/powerpoint/2010/main" val="2523287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extLst>
      <p:ext uri="{BB962C8B-B14F-4D97-AF65-F5344CB8AC3E}">
        <p14:creationId xmlns:p14="http://schemas.microsoft.com/office/powerpoint/2010/main" val="2886420245"/>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extLst>
      <p:ext uri="{BB962C8B-B14F-4D97-AF65-F5344CB8AC3E}">
        <p14:creationId xmlns:p14="http://schemas.microsoft.com/office/powerpoint/2010/main" val="3004804130"/>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extLst>
      <p:ext uri="{BB962C8B-B14F-4D97-AF65-F5344CB8AC3E}">
        <p14:creationId xmlns:p14="http://schemas.microsoft.com/office/powerpoint/2010/main" val="1273690228"/>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extLst>
      <p:ext uri="{BB962C8B-B14F-4D97-AF65-F5344CB8AC3E}">
        <p14:creationId xmlns:p14="http://schemas.microsoft.com/office/powerpoint/2010/main" val="1846176794"/>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extLst>
      <p:ext uri="{BB962C8B-B14F-4D97-AF65-F5344CB8AC3E}">
        <p14:creationId xmlns:p14="http://schemas.microsoft.com/office/powerpoint/2010/main" val="2628796781"/>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rme libre 1"/>
          <p:cNvSpPr/>
          <p:nvPr/>
        </p:nvSpPr>
        <p:spPr>
          <a:xfrm>
            <a:off x="944640" y="801720"/>
            <a:ext cx="5670360" cy="401003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FFFF"/>
          </a:solidFill>
          <a:ln w="9360">
            <a:solidFill>
              <a:srgbClr val="000000"/>
            </a:solidFill>
            <a:prstDash val="solid"/>
            <a:miter/>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3" name="Espace réservé des notes 2"/>
          <p:cNvSpPr txBox="1">
            <a:spLocks noGrp="1"/>
          </p:cNvSpPr>
          <p:nvPr>
            <p:ph type="body" sz="quarter" idx="1"/>
          </p:nvPr>
        </p:nvSpPr>
        <p:spPr>
          <a:xfrm>
            <a:off x="1169640" y="5086440"/>
            <a:ext cx="5172120" cy="4053600"/>
          </a:xfrm>
        </p:spPr>
        <p:txBody>
          <a:bodyPr vert="horz"/>
          <a:lstStyle/>
          <a:p>
            <a:endParaRPr lang="fr-FR"/>
          </a:p>
        </p:txBody>
      </p:sp>
    </p:spTree>
    <p:extLst>
      <p:ext uri="{BB962C8B-B14F-4D97-AF65-F5344CB8AC3E}">
        <p14:creationId xmlns:p14="http://schemas.microsoft.com/office/powerpoint/2010/main" val="1663245643"/>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extLst>
      <p:ext uri="{BB962C8B-B14F-4D97-AF65-F5344CB8AC3E}">
        <p14:creationId xmlns:p14="http://schemas.microsoft.com/office/powerpoint/2010/main" val="3970196258"/>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extLst>
      <p:ext uri="{BB962C8B-B14F-4D97-AF65-F5344CB8AC3E}">
        <p14:creationId xmlns:p14="http://schemas.microsoft.com/office/powerpoint/2010/main" val="4836535"/>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extLst>
      <p:ext uri="{BB962C8B-B14F-4D97-AF65-F5344CB8AC3E}">
        <p14:creationId xmlns:p14="http://schemas.microsoft.com/office/powerpoint/2010/main" val="27661397"/>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extLst>
      <p:ext uri="{BB962C8B-B14F-4D97-AF65-F5344CB8AC3E}">
        <p14:creationId xmlns:p14="http://schemas.microsoft.com/office/powerpoint/2010/main" val="42058289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rme libre 1"/>
          <p:cNvSpPr/>
          <p:nvPr/>
        </p:nvSpPr>
        <p:spPr>
          <a:xfrm>
            <a:off x="1163520" y="1027079"/>
            <a:ext cx="5232600" cy="37004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FFFF"/>
          </a:solidFill>
          <a:ln w="9360">
            <a:solidFill>
              <a:srgbClr val="000000"/>
            </a:solidFill>
            <a:prstDash val="solid"/>
            <a:miter/>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3" name="Espace réservé des notes 2"/>
          <p:cNvSpPr txBox="1">
            <a:spLocks noGrp="1"/>
          </p:cNvSpPr>
          <p:nvPr>
            <p:ph type="body" sz="quarter" idx="1"/>
          </p:nvPr>
        </p:nvSpPr>
        <p:spPr>
          <a:xfrm>
            <a:off x="1169640" y="5086440"/>
            <a:ext cx="5172120" cy="4053600"/>
          </a:xfrm>
        </p:spPr>
        <p:txBody>
          <a:bodyPr vert="horz"/>
          <a:lstStyle/>
          <a:p>
            <a:endParaRPr lang="fr-F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extLst>
      <p:ext uri="{BB962C8B-B14F-4D97-AF65-F5344CB8AC3E}">
        <p14:creationId xmlns:p14="http://schemas.microsoft.com/office/powerpoint/2010/main" val="2685579543"/>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extLst>
      <p:ext uri="{BB962C8B-B14F-4D97-AF65-F5344CB8AC3E}">
        <p14:creationId xmlns:p14="http://schemas.microsoft.com/office/powerpoint/2010/main" val="2076368597"/>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extLst>
      <p:ext uri="{BB962C8B-B14F-4D97-AF65-F5344CB8AC3E}">
        <p14:creationId xmlns:p14="http://schemas.microsoft.com/office/powerpoint/2010/main" val="3870939375"/>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extLst>
      <p:ext uri="{BB962C8B-B14F-4D97-AF65-F5344CB8AC3E}">
        <p14:creationId xmlns:p14="http://schemas.microsoft.com/office/powerpoint/2010/main" val="866228554"/>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extLst>
      <p:ext uri="{BB962C8B-B14F-4D97-AF65-F5344CB8AC3E}">
        <p14:creationId xmlns:p14="http://schemas.microsoft.com/office/powerpoint/2010/main" val="457388368"/>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extLst>
      <p:ext uri="{BB962C8B-B14F-4D97-AF65-F5344CB8AC3E}">
        <p14:creationId xmlns:p14="http://schemas.microsoft.com/office/powerpoint/2010/main" val="131954537"/>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extLst>
      <p:ext uri="{BB962C8B-B14F-4D97-AF65-F5344CB8AC3E}">
        <p14:creationId xmlns:p14="http://schemas.microsoft.com/office/powerpoint/2010/main" val="306237463"/>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extLst>
      <p:ext uri="{BB962C8B-B14F-4D97-AF65-F5344CB8AC3E}">
        <p14:creationId xmlns:p14="http://schemas.microsoft.com/office/powerpoint/2010/main" val="15832386"/>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extLst>
      <p:ext uri="{BB962C8B-B14F-4D97-AF65-F5344CB8AC3E}">
        <p14:creationId xmlns:p14="http://schemas.microsoft.com/office/powerpoint/2010/main" val="3999471331"/>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extLst>
      <p:ext uri="{BB962C8B-B14F-4D97-AF65-F5344CB8AC3E}">
        <p14:creationId xmlns:p14="http://schemas.microsoft.com/office/powerpoint/2010/main" val="382052442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rme libre 1"/>
          <p:cNvSpPr/>
          <p:nvPr/>
        </p:nvSpPr>
        <p:spPr>
          <a:xfrm>
            <a:off x="944640" y="801720"/>
            <a:ext cx="5670360" cy="401003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FFFF"/>
          </a:solidFill>
          <a:ln w="9360">
            <a:solidFill>
              <a:srgbClr val="000000"/>
            </a:solidFill>
            <a:prstDash val="solid"/>
            <a:miter/>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3" name="Espace réservé des notes 2"/>
          <p:cNvSpPr txBox="1">
            <a:spLocks noGrp="1"/>
          </p:cNvSpPr>
          <p:nvPr>
            <p:ph type="body" sz="quarter" idx="1"/>
          </p:nvPr>
        </p:nvSpPr>
        <p:spPr>
          <a:xfrm>
            <a:off x="1169640" y="5086440"/>
            <a:ext cx="5172120" cy="4053600"/>
          </a:xfrm>
        </p:spPr>
        <p:txBody>
          <a:bodyPr vert="horz"/>
          <a:lstStyle/>
          <a:p>
            <a:endParaRPr lang="fr-FR"/>
          </a:p>
        </p:txBody>
      </p:sp>
    </p:spTree>
    <p:extLst>
      <p:ext uri="{BB962C8B-B14F-4D97-AF65-F5344CB8AC3E}">
        <p14:creationId xmlns:p14="http://schemas.microsoft.com/office/powerpoint/2010/main" val="2258552914"/>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extLst>
      <p:ext uri="{BB962C8B-B14F-4D97-AF65-F5344CB8AC3E}">
        <p14:creationId xmlns:p14="http://schemas.microsoft.com/office/powerpoint/2010/main" val="2323702673"/>
      </p:ext>
    </p:extLst>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extLst>
      <p:ext uri="{BB962C8B-B14F-4D97-AF65-F5344CB8AC3E}">
        <p14:creationId xmlns:p14="http://schemas.microsoft.com/office/powerpoint/2010/main" val="243644094"/>
      </p:ext>
    </p:extLst>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extLst>
      <p:ext uri="{BB962C8B-B14F-4D97-AF65-F5344CB8AC3E}">
        <p14:creationId xmlns:p14="http://schemas.microsoft.com/office/powerpoint/2010/main" val="2474852529"/>
      </p:ext>
    </p:extLst>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extLst>
      <p:ext uri="{BB962C8B-B14F-4D97-AF65-F5344CB8AC3E}">
        <p14:creationId xmlns:p14="http://schemas.microsoft.com/office/powerpoint/2010/main" val="1838131041"/>
      </p:ext>
    </p:extLst>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extLst>
      <p:ext uri="{BB962C8B-B14F-4D97-AF65-F5344CB8AC3E}">
        <p14:creationId xmlns:p14="http://schemas.microsoft.com/office/powerpoint/2010/main" val="1060716713"/>
      </p:ext>
    </p:extLst>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extLst>
      <p:ext uri="{BB962C8B-B14F-4D97-AF65-F5344CB8AC3E}">
        <p14:creationId xmlns:p14="http://schemas.microsoft.com/office/powerpoint/2010/main" val="2789040290"/>
      </p:ext>
    </p:extLst>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rme libre 1"/>
          <p:cNvSpPr/>
          <p:nvPr/>
        </p:nvSpPr>
        <p:spPr>
          <a:xfrm>
            <a:off x="944640" y="801720"/>
            <a:ext cx="5670360" cy="401003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FFFF"/>
          </a:solidFill>
          <a:ln w="9360">
            <a:solidFill>
              <a:srgbClr val="000000"/>
            </a:solidFill>
            <a:prstDash val="solid"/>
            <a:miter/>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3" name="Espace réservé des notes 2"/>
          <p:cNvSpPr txBox="1">
            <a:spLocks noGrp="1"/>
          </p:cNvSpPr>
          <p:nvPr>
            <p:ph type="body" sz="quarter" idx="1"/>
          </p:nvPr>
        </p:nvSpPr>
        <p:spPr>
          <a:xfrm>
            <a:off x="1169640" y="5086440"/>
            <a:ext cx="5172120" cy="4053600"/>
          </a:xfrm>
        </p:spPr>
        <p:txBody>
          <a:bodyPr vert="horz"/>
          <a:lstStyle/>
          <a:p>
            <a:endParaRPr lang="fr-FR"/>
          </a:p>
        </p:txBody>
      </p:sp>
    </p:spTree>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rme libre 1"/>
          <p:cNvSpPr/>
          <p:nvPr/>
        </p:nvSpPr>
        <p:spPr>
          <a:xfrm>
            <a:off x="944640" y="801720"/>
            <a:ext cx="5670360" cy="401003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FFFF"/>
          </a:solidFill>
          <a:ln w="9360">
            <a:solidFill>
              <a:srgbClr val="000000"/>
            </a:solidFill>
            <a:prstDash val="solid"/>
            <a:miter/>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3" name="Espace réservé des notes 2"/>
          <p:cNvSpPr txBox="1">
            <a:spLocks noGrp="1"/>
          </p:cNvSpPr>
          <p:nvPr>
            <p:ph type="body" sz="quarter" idx="1"/>
          </p:nvPr>
        </p:nvSpPr>
        <p:spPr>
          <a:xfrm>
            <a:off x="1169640" y="5086440"/>
            <a:ext cx="5172120" cy="4053600"/>
          </a:xfrm>
        </p:spPr>
        <p:txBody>
          <a:bodyPr vert="horz"/>
          <a:lstStyle/>
          <a:p>
            <a:endParaRPr lang="fr-FR"/>
          </a:p>
        </p:txBody>
      </p:sp>
    </p:spTree>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rme libre 1"/>
          <p:cNvSpPr/>
          <p:nvPr/>
        </p:nvSpPr>
        <p:spPr>
          <a:xfrm>
            <a:off x="944640" y="801720"/>
            <a:ext cx="5670360" cy="401003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FFFF"/>
          </a:solidFill>
          <a:ln w="9360">
            <a:solidFill>
              <a:srgbClr val="000000"/>
            </a:solidFill>
            <a:prstDash val="solid"/>
            <a:miter/>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3" name="Espace réservé des notes 2"/>
          <p:cNvSpPr txBox="1">
            <a:spLocks noGrp="1"/>
          </p:cNvSpPr>
          <p:nvPr>
            <p:ph type="body" sz="quarter" idx="1"/>
          </p:nvPr>
        </p:nvSpPr>
        <p:spPr>
          <a:xfrm>
            <a:off x="1169640" y="5086440"/>
            <a:ext cx="5172120" cy="4053600"/>
          </a:xfrm>
        </p:spPr>
        <p:txBody>
          <a:bodyPr vert="horz"/>
          <a:lstStyle/>
          <a:p>
            <a:endParaRPr lang="fr-FR"/>
          </a:p>
        </p:txBody>
      </p:sp>
    </p:spTree>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rme libre 1"/>
          <p:cNvSpPr/>
          <p:nvPr/>
        </p:nvSpPr>
        <p:spPr>
          <a:xfrm>
            <a:off x="944640" y="801720"/>
            <a:ext cx="5670360" cy="401003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FFFF"/>
          </a:solidFill>
          <a:ln w="9360">
            <a:solidFill>
              <a:srgbClr val="000000"/>
            </a:solidFill>
            <a:prstDash val="solid"/>
            <a:miter/>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3" name="Espace réservé des notes 2"/>
          <p:cNvSpPr txBox="1">
            <a:spLocks noGrp="1"/>
          </p:cNvSpPr>
          <p:nvPr>
            <p:ph type="body" sz="quarter" idx="1"/>
          </p:nvPr>
        </p:nvSpPr>
        <p:spPr>
          <a:xfrm>
            <a:off x="1169640" y="5086440"/>
            <a:ext cx="5172120" cy="4053600"/>
          </a:xfrm>
        </p:spPr>
        <p:txBody>
          <a:bodyPr vert="horz"/>
          <a:lstStyle/>
          <a:p>
            <a:endParaRPr lang="fr-FR"/>
          </a:p>
        </p:txBody>
      </p:sp>
    </p:spTree>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rme libre 1"/>
          <p:cNvSpPr/>
          <p:nvPr/>
        </p:nvSpPr>
        <p:spPr>
          <a:xfrm>
            <a:off x="944640" y="801720"/>
            <a:ext cx="5670360" cy="401003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FFFF"/>
          </a:solidFill>
          <a:ln w="9360">
            <a:solidFill>
              <a:srgbClr val="000000"/>
            </a:solidFill>
            <a:prstDash val="solid"/>
            <a:miter/>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3" name="Espace réservé des notes 2"/>
          <p:cNvSpPr txBox="1">
            <a:spLocks noGrp="1"/>
          </p:cNvSpPr>
          <p:nvPr>
            <p:ph type="body" sz="quarter" idx="1"/>
          </p:nvPr>
        </p:nvSpPr>
        <p:spPr>
          <a:xfrm>
            <a:off x="1169640" y="5086440"/>
            <a:ext cx="5172120" cy="4053600"/>
          </a:xfrm>
        </p:spPr>
        <p:txBody>
          <a:bodyPr vert="horz"/>
          <a:lstStyle/>
          <a:p>
            <a:endParaRPr lang="fr-FR"/>
          </a:p>
        </p:txBody>
      </p:sp>
    </p:spTree>
  </p:cSld>
  <p:clrMapOvr>
    <a:masterClrMapping/>
  </p:clrMapOvr>
</p:notes>
</file>

<file path=ppt/notesSlides/notesSlide2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2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2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2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2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2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2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2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2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2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2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rme libre 1"/>
          <p:cNvSpPr/>
          <p:nvPr/>
        </p:nvSpPr>
        <p:spPr>
          <a:xfrm>
            <a:off x="944640" y="801720"/>
            <a:ext cx="5670360" cy="401003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FFFF"/>
          </a:solidFill>
          <a:ln w="9360">
            <a:solidFill>
              <a:srgbClr val="000000"/>
            </a:solidFill>
            <a:prstDash val="solid"/>
            <a:miter/>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3" name="Espace réservé des notes 2"/>
          <p:cNvSpPr txBox="1">
            <a:spLocks noGrp="1"/>
          </p:cNvSpPr>
          <p:nvPr>
            <p:ph type="body" sz="quarter" idx="1"/>
          </p:nvPr>
        </p:nvSpPr>
        <p:spPr>
          <a:xfrm>
            <a:off x="1169640" y="5086440"/>
            <a:ext cx="5172120" cy="4053600"/>
          </a:xfrm>
        </p:spPr>
        <p:txBody>
          <a:bodyPr vert="horz"/>
          <a:lstStyle/>
          <a:p>
            <a:endParaRPr lang="fr-FR"/>
          </a:p>
        </p:txBody>
      </p:sp>
    </p:spTree>
  </p:cSld>
  <p:clrMapOvr>
    <a:masterClrMapping/>
  </p:clrMapOvr>
</p:notes>
</file>

<file path=ppt/notesSlides/notesSlide2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2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2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2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2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rme libre 1"/>
          <p:cNvSpPr/>
          <p:nvPr/>
        </p:nvSpPr>
        <p:spPr>
          <a:xfrm>
            <a:off x="944640" y="801720"/>
            <a:ext cx="5670360" cy="401003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FFFF"/>
          </a:solidFill>
          <a:ln w="9360">
            <a:solidFill>
              <a:srgbClr val="000000"/>
            </a:solidFill>
            <a:prstDash val="solid"/>
            <a:miter/>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3" name="Espace réservé des notes 2"/>
          <p:cNvSpPr txBox="1">
            <a:spLocks noGrp="1"/>
          </p:cNvSpPr>
          <p:nvPr>
            <p:ph type="body" sz="quarter" idx="1"/>
          </p:nvPr>
        </p:nvSpPr>
        <p:spPr>
          <a:xfrm>
            <a:off x="1169640" y="5086440"/>
            <a:ext cx="5172120" cy="4053600"/>
          </a:xfrm>
        </p:spPr>
        <p:txBody>
          <a:bodyPr vert="horz"/>
          <a:lstStyle/>
          <a:p>
            <a:endParaRPr lang="fr-FR"/>
          </a:p>
        </p:txBody>
      </p:sp>
    </p:spTree>
  </p:cSld>
  <p:clrMapOvr>
    <a:masterClrMapping/>
  </p:clrMapOvr>
</p:notes>
</file>

<file path=ppt/notesSlides/notesSlide2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2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2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2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2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2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2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2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2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2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2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2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2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2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rme libre 1"/>
          <p:cNvSpPr/>
          <p:nvPr/>
        </p:nvSpPr>
        <p:spPr>
          <a:xfrm>
            <a:off x="944640" y="801720"/>
            <a:ext cx="5670360" cy="401003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FFFF"/>
          </a:solidFill>
          <a:ln w="9360">
            <a:solidFill>
              <a:srgbClr val="000000"/>
            </a:solidFill>
            <a:prstDash val="solid"/>
            <a:miter/>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3" name="Espace réservé des notes 2"/>
          <p:cNvSpPr txBox="1">
            <a:spLocks noGrp="1"/>
          </p:cNvSpPr>
          <p:nvPr>
            <p:ph type="body" sz="quarter" idx="1"/>
          </p:nvPr>
        </p:nvSpPr>
        <p:spPr>
          <a:xfrm>
            <a:off x="1169640" y="5086440"/>
            <a:ext cx="5172120" cy="4053600"/>
          </a:xfrm>
        </p:spPr>
        <p:txBody>
          <a:bodyPr vert="horz"/>
          <a:lstStyle/>
          <a:p>
            <a:endParaRPr lang="fr-FR"/>
          </a:p>
        </p:txBody>
      </p:sp>
    </p:spTree>
  </p:cSld>
  <p:clrMapOvr>
    <a:masterClrMapping/>
  </p:clrMapOvr>
</p:notes>
</file>

<file path=ppt/notesSlides/notesSlide2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2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2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2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2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2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2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2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rme libre 1"/>
          <p:cNvSpPr/>
          <p:nvPr/>
        </p:nvSpPr>
        <p:spPr>
          <a:xfrm>
            <a:off x="944640" y="801720"/>
            <a:ext cx="5670360" cy="401003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FFFF"/>
          </a:solidFill>
          <a:ln w="9360">
            <a:solidFill>
              <a:srgbClr val="000000"/>
            </a:solidFill>
            <a:prstDash val="solid"/>
            <a:miter/>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3" name="Espace réservé des notes 2"/>
          <p:cNvSpPr txBox="1">
            <a:spLocks noGrp="1"/>
          </p:cNvSpPr>
          <p:nvPr>
            <p:ph type="body" sz="quarter" idx="1"/>
          </p:nvPr>
        </p:nvSpPr>
        <p:spPr>
          <a:xfrm>
            <a:off x="1169640" y="5086440"/>
            <a:ext cx="5172120" cy="4053600"/>
          </a:xfrm>
        </p:spPr>
        <p:txBody>
          <a:bodyPr vert="horz"/>
          <a:lstStyle/>
          <a:p>
            <a:endParaRPr lang="fr-FR"/>
          </a:p>
        </p:txBody>
      </p:sp>
    </p:spTree>
  </p:cSld>
  <p:clrMapOvr>
    <a:masterClrMapping/>
  </p:clrMapOvr>
</p:notes>
</file>

<file path=ppt/notesSlides/notesSlide2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2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2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2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rme libre 1"/>
          <p:cNvSpPr/>
          <p:nvPr/>
        </p:nvSpPr>
        <p:spPr>
          <a:xfrm>
            <a:off x="944640" y="801720"/>
            <a:ext cx="5670360" cy="401003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FFFF"/>
          </a:solidFill>
          <a:ln w="9360">
            <a:solidFill>
              <a:srgbClr val="000000"/>
            </a:solidFill>
            <a:prstDash val="solid"/>
            <a:miter/>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3" name="Espace réservé des notes 2"/>
          <p:cNvSpPr txBox="1">
            <a:spLocks noGrp="1"/>
          </p:cNvSpPr>
          <p:nvPr>
            <p:ph type="body" sz="quarter" idx="1"/>
          </p:nvPr>
        </p:nvSpPr>
        <p:spPr>
          <a:xfrm>
            <a:off x="1169640" y="5086440"/>
            <a:ext cx="5172120" cy="4053600"/>
          </a:xfrm>
        </p:spPr>
        <p:txBody>
          <a:bodyPr vert="horz"/>
          <a:lstStyle/>
          <a:p>
            <a:endParaRPr lang="fr-F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rme libre 1"/>
          <p:cNvSpPr/>
          <p:nvPr/>
        </p:nvSpPr>
        <p:spPr>
          <a:xfrm>
            <a:off x="944640" y="801720"/>
            <a:ext cx="5670360" cy="401003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FFFF"/>
          </a:solidFill>
          <a:ln w="9360">
            <a:solidFill>
              <a:srgbClr val="000000"/>
            </a:solidFill>
            <a:prstDash val="solid"/>
            <a:miter/>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3" name="Espace réservé des notes 2"/>
          <p:cNvSpPr txBox="1">
            <a:spLocks noGrp="1"/>
          </p:cNvSpPr>
          <p:nvPr>
            <p:ph type="body" sz="quarter" idx="1"/>
          </p:nvPr>
        </p:nvSpPr>
        <p:spPr>
          <a:xfrm>
            <a:off x="1169640" y="5086440"/>
            <a:ext cx="5172120" cy="4053600"/>
          </a:xfrm>
        </p:spPr>
        <p:txBody>
          <a:bodyPr vert="horz"/>
          <a:lstStyle/>
          <a:p>
            <a:endParaRPr lang="fr-F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rme libre 1"/>
          <p:cNvSpPr/>
          <p:nvPr/>
        </p:nvSpPr>
        <p:spPr>
          <a:xfrm>
            <a:off x="944640" y="801720"/>
            <a:ext cx="5670360" cy="401003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FFFF"/>
          </a:solidFill>
          <a:ln w="9360">
            <a:solidFill>
              <a:srgbClr val="000000"/>
            </a:solidFill>
            <a:prstDash val="solid"/>
            <a:miter/>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3" name="Espace réservé des notes 2"/>
          <p:cNvSpPr txBox="1">
            <a:spLocks noGrp="1"/>
          </p:cNvSpPr>
          <p:nvPr>
            <p:ph type="body" sz="quarter" idx="1"/>
          </p:nvPr>
        </p:nvSpPr>
        <p:spPr>
          <a:xfrm>
            <a:off x="1169640" y="5086440"/>
            <a:ext cx="5172120" cy="4053600"/>
          </a:xfrm>
        </p:spPr>
        <p:txBody>
          <a:bodyPr vert="horz"/>
          <a:lstStyle/>
          <a:p>
            <a:endParaRPr lang="fr-F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rme libre 1"/>
          <p:cNvSpPr/>
          <p:nvPr/>
        </p:nvSpPr>
        <p:spPr>
          <a:xfrm>
            <a:off x="944640" y="801720"/>
            <a:ext cx="5670360" cy="401003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FFFF"/>
          </a:solidFill>
          <a:ln w="9360">
            <a:solidFill>
              <a:srgbClr val="000000"/>
            </a:solidFill>
            <a:prstDash val="solid"/>
            <a:miter/>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3" name="Espace réservé des notes 2"/>
          <p:cNvSpPr txBox="1">
            <a:spLocks noGrp="1"/>
          </p:cNvSpPr>
          <p:nvPr>
            <p:ph type="body" sz="quarter" idx="1"/>
          </p:nvPr>
        </p:nvSpPr>
        <p:spPr>
          <a:xfrm>
            <a:off x="1169640" y="5086440"/>
            <a:ext cx="5172120" cy="4053600"/>
          </a:xfrm>
        </p:spPr>
        <p:txBody>
          <a:bodyPr vert="horz"/>
          <a:lstStyle/>
          <a:p>
            <a:endParaRPr lang="fr-F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rme libre 1"/>
          <p:cNvSpPr/>
          <p:nvPr/>
        </p:nvSpPr>
        <p:spPr>
          <a:xfrm>
            <a:off x="944640" y="801720"/>
            <a:ext cx="5670360" cy="401003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FFFF"/>
          </a:solidFill>
          <a:ln w="9360">
            <a:solidFill>
              <a:srgbClr val="000000"/>
            </a:solidFill>
            <a:prstDash val="solid"/>
            <a:miter/>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3" name="Espace réservé des notes 2"/>
          <p:cNvSpPr txBox="1">
            <a:spLocks noGrp="1"/>
          </p:cNvSpPr>
          <p:nvPr>
            <p:ph type="body" sz="quarter" idx="1"/>
          </p:nvPr>
        </p:nvSpPr>
        <p:spPr>
          <a:xfrm>
            <a:off x="1169640" y="5086440"/>
            <a:ext cx="5172120" cy="4053600"/>
          </a:xfrm>
        </p:spPr>
        <p:txBody>
          <a:bodyPr vert="horz"/>
          <a:lstStyle/>
          <a:p>
            <a:endParaRPr lang="fr-F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rme libre 1"/>
          <p:cNvSpPr/>
          <p:nvPr/>
        </p:nvSpPr>
        <p:spPr>
          <a:xfrm>
            <a:off x="944640" y="801720"/>
            <a:ext cx="5670360" cy="401003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FFFF"/>
          </a:solidFill>
          <a:ln w="9360">
            <a:solidFill>
              <a:srgbClr val="000000"/>
            </a:solidFill>
            <a:prstDash val="solid"/>
            <a:miter/>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3" name="Espace réservé des notes 2"/>
          <p:cNvSpPr txBox="1">
            <a:spLocks noGrp="1"/>
          </p:cNvSpPr>
          <p:nvPr>
            <p:ph type="body" sz="quarter" idx="1"/>
          </p:nvPr>
        </p:nvSpPr>
        <p:spPr>
          <a:xfrm>
            <a:off x="1169640" y="5086440"/>
            <a:ext cx="5172120" cy="4053600"/>
          </a:xfrm>
        </p:spPr>
        <p:txBody>
          <a:bodyPr vert="horz"/>
          <a:lstStyle/>
          <a:p>
            <a:endParaRPr lang="fr-F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extLst>
      <p:ext uri="{BB962C8B-B14F-4D97-AF65-F5344CB8AC3E}">
        <p14:creationId xmlns:p14="http://schemas.microsoft.com/office/powerpoint/2010/main" val="4012995128"/>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rme libre 1"/>
          <p:cNvSpPr/>
          <p:nvPr/>
        </p:nvSpPr>
        <p:spPr>
          <a:xfrm>
            <a:off x="944640" y="801720"/>
            <a:ext cx="5670360" cy="401003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FFFF"/>
          </a:solidFill>
          <a:ln w="9360">
            <a:solidFill>
              <a:srgbClr val="000000"/>
            </a:solidFill>
            <a:prstDash val="solid"/>
            <a:miter/>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3" name="Espace réservé des notes 2"/>
          <p:cNvSpPr txBox="1">
            <a:spLocks noGrp="1"/>
          </p:cNvSpPr>
          <p:nvPr>
            <p:ph type="body" sz="quarter" idx="1"/>
          </p:nvPr>
        </p:nvSpPr>
        <p:spPr>
          <a:xfrm>
            <a:off x="1169640" y="5086440"/>
            <a:ext cx="5172120" cy="4053600"/>
          </a:xfrm>
        </p:spPr>
        <p:txBody>
          <a:bodyPr vert="horz"/>
          <a:lstStyle/>
          <a:p>
            <a:endParaRPr lang="fr-F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extLst>
      <p:ext uri="{BB962C8B-B14F-4D97-AF65-F5344CB8AC3E}">
        <p14:creationId xmlns:p14="http://schemas.microsoft.com/office/powerpoint/2010/main" val="1597909003"/>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1336675" y="1236663"/>
            <a:ext cx="8018463" cy="2632075"/>
          </a:xfrm>
        </p:spPr>
        <p:txBody>
          <a:bodyPr anchor="b"/>
          <a:lstStyle>
            <a:lvl1pPr algn="ctr">
              <a:defRPr sz="6000"/>
            </a:lvl1pPr>
          </a:lstStyle>
          <a:p>
            <a:r>
              <a:rPr lang="fr-FR" smtClean="0"/>
              <a:t>Modifiez le style du titre</a:t>
            </a:r>
            <a:endParaRPr lang="fr-FR"/>
          </a:p>
        </p:txBody>
      </p:sp>
      <p:sp>
        <p:nvSpPr>
          <p:cNvPr id="3" name="Sous-titre 2"/>
          <p:cNvSpPr>
            <a:spLocks noGrp="1"/>
          </p:cNvSpPr>
          <p:nvPr>
            <p:ph type="subTitle" idx="1"/>
          </p:nvPr>
        </p:nvSpPr>
        <p:spPr>
          <a:xfrm>
            <a:off x="1336675" y="3970338"/>
            <a:ext cx="8018463" cy="1825625"/>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smtClean="0"/>
              <a:t>Modifier le style des sous-titres du masque</a:t>
            </a:r>
            <a:endParaRPr lang="fr-FR"/>
          </a:p>
        </p:txBody>
      </p:sp>
    </p:spTree>
    <p:extLst>
      <p:ext uri="{BB962C8B-B14F-4D97-AF65-F5344CB8AC3E}">
        <p14:creationId xmlns:p14="http://schemas.microsoft.com/office/powerpoint/2010/main" val="6156128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texte vertical 2"/>
          <p:cNvSpPr>
            <a:spLocks noGrp="1"/>
          </p:cNvSpPr>
          <p:nvPr>
            <p:ph type="body" orient="vert" idx="1"/>
          </p:nvPr>
        </p:nvSpPr>
        <p:spPr/>
        <p:txBody>
          <a:bodyPr vert="eaVert"/>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Tree>
    <p:extLst>
      <p:ext uri="{BB962C8B-B14F-4D97-AF65-F5344CB8AC3E}">
        <p14:creationId xmlns:p14="http://schemas.microsoft.com/office/powerpoint/2010/main" val="2495822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7437438" y="852488"/>
            <a:ext cx="2114550" cy="5794375"/>
          </a:xfrm>
        </p:spPr>
        <p:txBody>
          <a:bodyPr vert="eaVert"/>
          <a:lstStyle/>
          <a:p>
            <a:r>
              <a:rPr lang="fr-FR" smtClean="0"/>
              <a:t>Modifiez le style du titre</a:t>
            </a:r>
            <a:endParaRPr lang="fr-FR"/>
          </a:p>
        </p:txBody>
      </p:sp>
      <p:sp>
        <p:nvSpPr>
          <p:cNvPr id="3" name="Espace réservé du texte vertical 2"/>
          <p:cNvSpPr>
            <a:spLocks noGrp="1"/>
          </p:cNvSpPr>
          <p:nvPr>
            <p:ph type="body" orient="vert" idx="1"/>
          </p:nvPr>
        </p:nvSpPr>
        <p:spPr>
          <a:xfrm>
            <a:off x="1092200" y="852488"/>
            <a:ext cx="6192838" cy="5794375"/>
          </a:xfrm>
        </p:spPr>
        <p:txBody>
          <a:bodyPr vert="eaVert"/>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Tree>
    <p:extLst>
      <p:ext uri="{BB962C8B-B14F-4D97-AF65-F5344CB8AC3E}">
        <p14:creationId xmlns:p14="http://schemas.microsoft.com/office/powerpoint/2010/main" val="19102529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1336675" y="1236663"/>
            <a:ext cx="8018463" cy="2632075"/>
          </a:xfrm>
          <a:prstGeom prst="rect">
            <a:avLst/>
          </a:prstGeom>
        </p:spPr>
        <p:txBody>
          <a:bodyPr anchor="b"/>
          <a:lstStyle>
            <a:lvl1pPr algn="ctr">
              <a:defRPr sz="6000"/>
            </a:lvl1pPr>
          </a:lstStyle>
          <a:p>
            <a:r>
              <a:rPr lang="fr-FR" smtClean="0"/>
              <a:t>Modifiez le style du titre</a:t>
            </a:r>
            <a:endParaRPr lang="fr-FR"/>
          </a:p>
        </p:txBody>
      </p:sp>
      <p:sp>
        <p:nvSpPr>
          <p:cNvPr id="3" name="Sous-titre 2"/>
          <p:cNvSpPr>
            <a:spLocks noGrp="1"/>
          </p:cNvSpPr>
          <p:nvPr>
            <p:ph type="subTitle" idx="1"/>
          </p:nvPr>
        </p:nvSpPr>
        <p:spPr>
          <a:xfrm>
            <a:off x="1336675" y="3970338"/>
            <a:ext cx="8018463" cy="18256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smtClean="0"/>
              <a:t>Modifier le style des sous-titres du masque</a:t>
            </a:r>
            <a:endParaRPr lang="fr-FR"/>
          </a:p>
        </p:txBody>
      </p:sp>
      <p:sp>
        <p:nvSpPr>
          <p:cNvPr id="4" name="Espace réservé de la date 3"/>
          <p:cNvSpPr>
            <a:spLocks noGrp="1"/>
          </p:cNvSpPr>
          <p:nvPr>
            <p:ph type="dt" sz="half" idx="10"/>
          </p:nvPr>
        </p:nvSpPr>
        <p:spPr/>
        <p:txBody>
          <a:bodyPr/>
          <a:lstStyle/>
          <a:p>
            <a:pPr lvl="0"/>
            <a:endParaRPr lang="fr-FR"/>
          </a:p>
        </p:txBody>
      </p:sp>
      <p:sp>
        <p:nvSpPr>
          <p:cNvPr id="5" name="Espace réservé du pied de page 4"/>
          <p:cNvSpPr>
            <a:spLocks noGrp="1"/>
          </p:cNvSpPr>
          <p:nvPr>
            <p:ph type="ftr" sz="quarter" idx="11"/>
          </p:nvPr>
        </p:nvSpPr>
        <p:spPr/>
        <p:txBody>
          <a:bodyPr/>
          <a:lstStyle/>
          <a:p>
            <a:pPr lvl="0"/>
            <a:endParaRPr lang="fr-FR"/>
          </a:p>
        </p:txBody>
      </p:sp>
      <p:sp>
        <p:nvSpPr>
          <p:cNvPr id="6" name="Espace réservé du numéro de diapositive 5"/>
          <p:cNvSpPr>
            <a:spLocks noGrp="1"/>
          </p:cNvSpPr>
          <p:nvPr>
            <p:ph type="sldNum" sz="quarter" idx="12"/>
          </p:nvPr>
        </p:nvSpPr>
        <p:spPr/>
        <p:txBody>
          <a:bodyPr/>
          <a:lstStyle/>
          <a:p>
            <a:pPr lvl="0"/>
            <a:fld id="{BEF564A2-AB18-498D-96AA-4C004C5ABBDD}" type="slidenum">
              <a:t>‹N°›</a:t>
            </a:fld>
            <a:endParaRPr lang="fr-FR"/>
          </a:p>
        </p:txBody>
      </p:sp>
    </p:spTree>
    <p:extLst>
      <p:ext uri="{BB962C8B-B14F-4D97-AF65-F5344CB8AC3E}">
        <p14:creationId xmlns:p14="http://schemas.microsoft.com/office/powerpoint/2010/main" val="14052024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a:xfrm>
            <a:off x="735013" y="403225"/>
            <a:ext cx="9221787" cy="1460500"/>
          </a:xfrm>
          <a:prstGeom prst="rect">
            <a:avLst/>
          </a:prstGeom>
        </p:spPr>
        <p:txBody>
          <a:bodyPr/>
          <a:lstStyle/>
          <a:p>
            <a:r>
              <a:rPr lang="fr-FR" smtClean="0"/>
              <a:t>Modifiez le style du titre</a:t>
            </a:r>
            <a:endParaRPr lang="fr-FR"/>
          </a:p>
        </p:txBody>
      </p:sp>
      <p:sp>
        <p:nvSpPr>
          <p:cNvPr id="3" name="Espace réservé du contenu 2"/>
          <p:cNvSpPr>
            <a:spLocks noGrp="1"/>
          </p:cNvSpPr>
          <p:nvPr>
            <p:ph idx="1"/>
          </p:nvPr>
        </p:nvSpPr>
        <p:spPr>
          <a:xfrm>
            <a:off x="735013" y="2012950"/>
            <a:ext cx="9221787" cy="4795838"/>
          </a:xfrm>
          <a:prstGeom prst="rect">
            <a:avLst/>
          </a:prstGeo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pPr lvl="0"/>
            <a:endParaRPr lang="fr-FR"/>
          </a:p>
        </p:txBody>
      </p:sp>
      <p:sp>
        <p:nvSpPr>
          <p:cNvPr id="5" name="Espace réservé du pied de page 4"/>
          <p:cNvSpPr>
            <a:spLocks noGrp="1"/>
          </p:cNvSpPr>
          <p:nvPr>
            <p:ph type="ftr" sz="quarter" idx="11"/>
          </p:nvPr>
        </p:nvSpPr>
        <p:spPr/>
        <p:txBody>
          <a:bodyPr/>
          <a:lstStyle/>
          <a:p>
            <a:pPr lvl="0"/>
            <a:endParaRPr lang="fr-FR"/>
          </a:p>
        </p:txBody>
      </p:sp>
      <p:sp>
        <p:nvSpPr>
          <p:cNvPr id="6" name="Espace réservé du numéro de diapositive 5"/>
          <p:cNvSpPr>
            <a:spLocks noGrp="1"/>
          </p:cNvSpPr>
          <p:nvPr>
            <p:ph type="sldNum" sz="quarter" idx="12"/>
          </p:nvPr>
        </p:nvSpPr>
        <p:spPr/>
        <p:txBody>
          <a:bodyPr/>
          <a:lstStyle/>
          <a:p>
            <a:pPr lvl="0"/>
            <a:fld id="{74DC7F32-F33B-4F46-8A7F-4E3F55A5EF26}" type="slidenum">
              <a:t>‹N°›</a:t>
            </a:fld>
            <a:endParaRPr lang="fr-FR"/>
          </a:p>
        </p:txBody>
      </p:sp>
    </p:spTree>
    <p:extLst>
      <p:ext uri="{BB962C8B-B14F-4D97-AF65-F5344CB8AC3E}">
        <p14:creationId xmlns:p14="http://schemas.microsoft.com/office/powerpoint/2010/main" val="23071899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30250" y="1884363"/>
            <a:ext cx="9220200" cy="3144837"/>
          </a:xfrm>
          <a:prstGeom prst="rect">
            <a:avLst/>
          </a:prstGeom>
        </p:spPr>
        <p:txBody>
          <a:bodyPr anchor="b"/>
          <a:lstStyle>
            <a:lvl1pPr>
              <a:defRPr sz="6000"/>
            </a:lvl1pPr>
          </a:lstStyle>
          <a:p>
            <a:r>
              <a:rPr lang="fr-FR" smtClean="0"/>
              <a:t>Modifiez le style du titre</a:t>
            </a:r>
            <a:endParaRPr lang="fr-FR"/>
          </a:p>
        </p:txBody>
      </p:sp>
      <p:sp>
        <p:nvSpPr>
          <p:cNvPr id="3" name="Espace réservé du texte 2"/>
          <p:cNvSpPr>
            <a:spLocks noGrp="1"/>
          </p:cNvSpPr>
          <p:nvPr>
            <p:ph type="body" idx="1"/>
          </p:nvPr>
        </p:nvSpPr>
        <p:spPr>
          <a:xfrm>
            <a:off x="730250" y="5059363"/>
            <a:ext cx="9220200" cy="16525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smtClean="0"/>
              <a:t>Modifier les styles du texte du masque</a:t>
            </a:r>
          </a:p>
        </p:txBody>
      </p:sp>
      <p:sp>
        <p:nvSpPr>
          <p:cNvPr id="4" name="Espace réservé de la date 3"/>
          <p:cNvSpPr>
            <a:spLocks noGrp="1"/>
          </p:cNvSpPr>
          <p:nvPr>
            <p:ph type="dt" sz="half" idx="10"/>
          </p:nvPr>
        </p:nvSpPr>
        <p:spPr/>
        <p:txBody>
          <a:bodyPr/>
          <a:lstStyle/>
          <a:p>
            <a:pPr lvl="0"/>
            <a:endParaRPr lang="fr-FR"/>
          </a:p>
        </p:txBody>
      </p:sp>
      <p:sp>
        <p:nvSpPr>
          <p:cNvPr id="5" name="Espace réservé du pied de page 4"/>
          <p:cNvSpPr>
            <a:spLocks noGrp="1"/>
          </p:cNvSpPr>
          <p:nvPr>
            <p:ph type="ftr" sz="quarter" idx="11"/>
          </p:nvPr>
        </p:nvSpPr>
        <p:spPr/>
        <p:txBody>
          <a:bodyPr/>
          <a:lstStyle/>
          <a:p>
            <a:pPr lvl="0"/>
            <a:endParaRPr lang="fr-FR"/>
          </a:p>
        </p:txBody>
      </p:sp>
      <p:sp>
        <p:nvSpPr>
          <p:cNvPr id="6" name="Espace réservé du numéro de diapositive 5"/>
          <p:cNvSpPr>
            <a:spLocks noGrp="1"/>
          </p:cNvSpPr>
          <p:nvPr>
            <p:ph type="sldNum" sz="quarter" idx="12"/>
          </p:nvPr>
        </p:nvSpPr>
        <p:spPr/>
        <p:txBody>
          <a:bodyPr/>
          <a:lstStyle/>
          <a:p>
            <a:pPr lvl="0"/>
            <a:fld id="{F2A24CFC-A071-4CC8-A3B0-4773C46709EE}" type="slidenum">
              <a:t>‹N°›</a:t>
            </a:fld>
            <a:endParaRPr lang="fr-FR"/>
          </a:p>
        </p:txBody>
      </p:sp>
    </p:spTree>
    <p:extLst>
      <p:ext uri="{BB962C8B-B14F-4D97-AF65-F5344CB8AC3E}">
        <p14:creationId xmlns:p14="http://schemas.microsoft.com/office/powerpoint/2010/main" val="38811577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a:xfrm>
            <a:off x="735013" y="403225"/>
            <a:ext cx="9221787" cy="1460500"/>
          </a:xfrm>
          <a:prstGeom prst="rect">
            <a:avLst/>
          </a:prstGeom>
        </p:spPr>
        <p:txBody>
          <a:bodyPr/>
          <a:lstStyle/>
          <a:p>
            <a:r>
              <a:rPr lang="fr-FR" smtClean="0"/>
              <a:t>Modifiez le style du titre</a:t>
            </a:r>
            <a:endParaRPr lang="fr-FR"/>
          </a:p>
        </p:txBody>
      </p:sp>
      <p:sp>
        <p:nvSpPr>
          <p:cNvPr id="3" name="Espace réservé du contenu 2"/>
          <p:cNvSpPr>
            <a:spLocks noGrp="1"/>
          </p:cNvSpPr>
          <p:nvPr>
            <p:ph sz="half" idx="1"/>
          </p:nvPr>
        </p:nvSpPr>
        <p:spPr>
          <a:xfrm>
            <a:off x="735013" y="2012950"/>
            <a:ext cx="4533900" cy="4795838"/>
          </a:xfrm>
          <a:prstGeom prst="rect">
            <a:avLst/>
          </a:prstGeo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contenu 3"/>
          <p:cNvSpPr>
            <a:spLocks noGrp="1"/>
          </p:cNvSpPr>
          <p:nvPr>
            <p:ph sz="half" idx="2"/>
          </p:nvPr>
        </p:nvSpPr>
        <p:spPr>
          <a:xfrm>
            <a:off x="5421313" y="2012950"/>
            <a:ext cx="4535487" cy="4795838"/>
          </a:xfrm>
          <a:prstGeom prst="rect">
            <a:avLst/>
          </a:prstGeo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e la date 4"/>
          <p:cNvSpPr>
            <a:spLocks noGrp="1"/>
          </p:cNvSpPr>
          <p:nvPr>
            <p:ph type="dt" sz="half" idx="10"/>
          </p:nvPr>
        </p:nvSpPr>
        <p:spPr/>
        <p:txBody>
          <a:bodyPr/>
          <a:lstStyle/>
          <a:p>
            <a:pPr lvl="0"/>
            <a:endParaRPr lang="fr-FR"/>
          </a:p>
        </p:txBody>
      </p:sp>
      <p:sp>
        <p:nvSpPr>
          <p:cNvPr id="6" name="Espace réservé du pied de page 5"/>
          <p:cNvSpPr>
            <a:spLocks noGrp="1"/>
          </p:cNvSpPr>
          <p:nvPr>
            <p:ph type="ftr" sz="quarter" idx="11"/>
          </p:nvPr>
        </p:nvSpPr>
        <p:spPr/>
        <p:txBody>
          <a:bodyPr/>
          <a:lstStyle/>
          <a:p>
            <a:pPr lvl="0"/>
            <a:endParaRPr lang="fr-FR"/>
          </a:p>
        </p:txBody>
      </p:sp>
      <p:sp>
        <p:nvSpPr>
          <p:cNvPr id="7" name="Espace réservé du numéro de diapositive 6"/>
          <p:cNvSpPr>
            <a:spLocks noGrp="1"/>
          </p:cNvSpPr>
          <p:nvPr>
            <p:ph type="sldNum" sz="quarter" idx="12"/>
          </p:nvPr>
        </p:nvSpPr>
        <p:spPr/>
        <p:txBody>
          <a:bodyPr/>
          <a:lstStyle/>
          <a:p>
            <a:pPr lvl="0"/>
            <a:fld id="{29C277E1-E453-4479-BD9F-6ED2679F2434}" type="slidenum">
              <a:t>‹N°›</a:t>
            </a:fld>
            <a:endParaRPr lang="fr-FR"/>
          </a:p>
        </p:txBody>
      </p:sp>
    </p:spTree>
    <p:extLst>
      <p:ext uri="{BB962C8B-B14F-4D97-AF65-F5344CB8AC3E}">
        <p14:creationId xmlns:p14="http://schemas.microsoft.com/office/powerpoint/2010/main" val="4955235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736600" y="403225"/>
            <a:ext cx="9221788" cy="1460500"/>
          </a:xfrm>
          <a:prstGeom prst="rect">
            <a:avLst/>
          </a:prstGeom>
        </p:spPr>
        <p:txBody>
          <a:bodyPr/>
          <a:lstStyle/>
          <a:p>
            <a:r>
              <a:rPr lang="fr-FR" smtClean="0"/>
              <a:t>Modifiez le style du titre</a:t>
            </a:r>
            <a:endParaRPr lang="fr-FR"/>
          </a:p>
        </p:txBody>
      </p:sp>
      <p:sp>
        <p:nvSpPr>
          <p:cNvPr id="3" name="Espace réservé du texte 2"/>
          <p:cNvSpPr>
            <a:spLocks noGrp="1"/>
          </p:cNvSpPr>
          <p:nvPr>
            <p:ph type="body" idx="1"/>
          </p:nvPr>
        </p:nvSpPr>
        <p:spPr>
          <a:xfrm>
            <a:off x="736600" y="1852613"/>
            <a:ext cx="4522788" cy="908050"/>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Modifier les styles du texte du masque</a:t>
            </a:r>
          </a:p>
        </p:txBody>
      </p:sp>
      <p:sp>
        <p:nvSpPr>
          <p:cNvPr id="4" name="Espace réservé du contenu 3"/>
          <p:cNvSpPr>
            <a:spLocks noGrp="1"/>
          </p:cNvSpPr>
          <p:nvPr>
            <p:ph sz="half" idx="2"/>
          </p:nvPr>
        </p:nvSpPr>
        <p:spPr>
          <a:xfrm>
            <a:off x="736600" y="2760663"/>
            <a:ext cx="4522788" cy="4062412"/>
          </a:xfrm>
          <a:prstGeom prst="rect">
            <a:avLst/>
          </a:prstGeo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u texte 4"/>
          <p:cNvSpPr>
            <a:spLocks noGrp="1"/>
          </p:cNvSpPr>
          <p:nvPr>
            <p:ph type="body" sz="quarter" idx="3"/>
          </p:nvPr>
        </p:nvSpPr>
        <p:spPr>
          <a:xfrm>
            <a:off x="5413375" y="1852613"/>
            <a:ext cx="4545013" cy="908050"/>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Modifier les styles du texte du masque</a:t>
            </a:r>
          </a:p>
        </p:txBody>
      </p:sp>
      <p:sp>
        <p:nvSpPr>
          <p:cNvPr id="6" name="Espace réservé du contenu 5"/>
          <p:cNvSpPr>
            <a:spLocks noGrp="1"/>
          </p:cNvSpPr>
          <p:nvPr>
            <p:ph sz="quarter" idx="4"/>
          </p:nvPr>
        </p:nvSpPr>
        <p:spPr>
          <a:xfrm>
            <a:off x="5413375" y="2760663"/>
            <a:ext cx="4545013" cy="4062412"/>
          </a:xfrm>
          <a:prstGeom prst="rect">
            <a:avLst/>
          </a:prstGeo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7" name="Espace réservé de la date 6"/>
          <p:cNvSpPr>
            <a:spLocks noGrp="1"/>
          </p:cNvSpPr>
          <p:nvPr>
            <p:ph type="dt" sz="half" idx="10"/>
          </p:nvPr>
        </p:nvSpPr>
        <p:spPr/>
        <p:txBody>
          <a:bodyPr/>
          <a:lstStyle/>
          <a:p>
            <a:pPr lvl="0"/>
            <a:endParaRPr lang="fr-FR"/>
          </a:p>
        </p:txBody>
      </p:sp>
      <p:sp>
        <p:nvSpPr>
          <p:cNvPr id="8" name="Espace réservé du pied de page 7"/>
          <p:cNvSpPr>
            <a:spLocks noGrp="1"/>
          </p:cNvSpPr>
          <p:nvPr>
            <p:ph type="ftr" sz="quarter" idx="11"/>
          </p:nvPr>
        </p:nvSpPr>
        <p:spPr/>
        <p:txBody>
          <a:bodyPr/>
          <a:lstStyle/>
          <a:p>
            <a:pPr lvl="0"/>
            <a:endParaRPr lang="fr-FR"/>
          </a:p>
        </p:txBody>
      </p:sp>
      <p:sp>
        <p:nvSpPr>
          <p:cNvPr id="9" name="Espace réservé du numéro de diapositive 8"/>
          <p:cNvSpPr>
            <a:spLocks noGrp="1"/>
          </p:cNvSpPr>
          <p:nvPr>
            <p:ph type="sldNum" sz="quarter" idx="12"/>
          </p:nvPr>
        </p:nvSpPr>
        <p:spPr/>
        <p:txBody>
          <a:bodyPr/>
          <a:lstStyle/>
          <a:p>
            <a:pPr lvl="0"/>
            <a:fld id="{BD92FD3C-1541-4DDD-902E-1C57B46FD0AA}" type="slidenum">
              <a:t>‹N°›</a:t>
            </a:fld>
            <a:endParaRPr lang="fr-FR"/>
          </a:p>
        </p:txBody>
      </p:sp>
    </p:spTree>
    <p:extLst>
      <p:ext uri="{BB962C8B-B14F-4D97-AF65-F5344CB8AC3E}">
        <p14:creationId xmlns:p14="http://schemas.microsoft.com/office/powerpoint/2010/main" val="11533639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a:xfrm>
            <a:off x="735013" y="403225"/>
            <a:ext cx="9221787" cy="1460500"/>
          </a:xfrm>
          <a:prstGeom prst="rect">
            <a:avLst/>
          </a:prstGeom>
        </p:spPr>
        <p:txBody>
          <a:bodyPr/>
          <a:lstStyle/>
          <a:p>
            <a:r>
              <a:rPr lang="fr-FR" smtClean="0"/>
              <a:t>Modifiez le style du titre</a:t>
            </a:r>
            <a:endParaRPr lang="fr-FR"/>
          </a:p>
        </p:txBody>
      </p:sp>
      <p:sp>
        <p:nvSpPr>
          <p:cNvPr id="3" name="Espace réservé de la date 2"/>
          <p:cNvSpPr>
            <a:spLocks noGrp="1"/>
          </p:cNvSpPr>
          <p:nvPr>
            <p:ph type="dt" sz="half" idx="10"/>
          </p:nvPr>
        </p:nvSpPr>
        <p:spPr/>
        <p:txBody>
          <a:bodyPr/>
          <a:lstStyle/>
          <a:p>
            <a:pPr lvl="0"/>
            <a:endParaRPr lang="fr-FR"/>
          </a:p>
        </p:txBody>
      </p:sp>
      <p:sp>
        <p:nvSpPr>
          <p:cNvPr id="4" name="Espace réservé du pied de page 3"/>
          <p:cNvSpPr>
            <a:spLocks noGrp="1"/>
          </p:cNvSpPr>
          <p:nvPr>
            <p:ph type="ftr" sz="quarter" idx="11"/>
          </p:nvPr>
        </p:nvSpPr>
        <p:spPr/>
        <p:txBody>
          <a:bodyPr/>
          <a:lstStyle/>
          <a:p>
            <a:pPr lvl="0"/>
            <a:endParaRPr lang="fr-FR"/>
          </a:p>
        </p:txBody>
      </p:sp>
      <p:sp>
        <p:nvSpPr>
          <p:cNvPr id="5" name="Espace réservé du numéro de diapositive 4"/>
          <p:cNvSpPr>
            <a:spLocks noGrp="1"/>
          </p:cNvSpPr>
          <p:nvPr>
            <p:ph type="sldNum" sz="quarter" idx="12"/>
          </p:nvPr>
        </p:nvSpPr>
        <p:spPr/>
        <p:txBody>
          <a:bodyPr/>
          <a:lstStyle/>
          <a:p>
            <a:pPr lvl="0"/>
            <a:fld id="{772AFFDA-C03F-4296-ACAB-576535F4E177}" type="slidenum">
              <a:t>‹N°›</a:t>
            </a:fld>
            <a:endParaRPr lang="fr-FR"/>
          </a:p>
        </p:txBody>
      </p:sp>
    </p:spTree>
    <p:extLst>
      <p:ext uri="{BB962C8B-B14F-4D97-AF65-F5344CB8AC3E}">
        <p14:creationId xmlns:p14="http://schemas.microsoft.com/office/powerpoint/2010/main" val="42364844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pPr lvl="0"/>
            <a:endParaRPr lang="fr-FR"/>
          </a:p>
        </p:txBody>
      </p:sp>
      <p:sp>
        <p:nvSpPr>
          <p:cNvPr id="3" name="Espace réservé du pied de page 2"/>
          <p:cNvSpPr>
            <a:spLocks noGrp="1"/>
          </p:cNvSpPr>
          <p:nvPr>
            <p:ph type="ftr" sz="quarter" idx="11"/>
          </p:nvPr>
        </p:nvSpPr>
        <p:spPr/>
        <p:txBody>
          <a:bodyPr/>
          <a:lstStyle/>
          <a:p>
            <a:pPr lvl="0"/>
            <a:endParaRPr lang="fr-FR"/>
          </a:p>
        </p:txBody>
      </p:sp>
      <p:sp>
        <p:nvSpPr>
          <p:cNvPr id="4" name="Espace réservé du numéro de diapositive 3"/>
          <p:cNvSpPr>
            <a:spLocks noGrp="1"/>
          </p:cNvSpPr>
          <p:nvPr>
            <p:ph type="sldNum" sz="quarter" idx="12"/>
          </p:nvPr>
        </p:nvSpPr>
        <p:spPr/>
        <p:txBody>
          <a:bodyPr/>
          <a:lstStyle/>
          <a:p>
            <a:pPr lvl="0"/>
            <a:fld id="{515AF78D-610F-4CD1-95AA-D68BDC39D5EA}" type="slidenum">
              <a:t>‹N°›</a:t>
            </a:fld>
            <a:endParaRPr lang="fr-FR"/>
          </a:p>
        </p:txBody>
      </p:sp>
    </p:spTree>
    <p:extLst>
      <p:ext uri="{BB962C8B-B14F-4D97-AF65-F5344CB8AC3E}">
        <p14:creationId xmlns:p14="http://schemas.microsoft.com/office/powerpoint/2010/main" val="42178709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736600" y="503238"/>
            <a:ext cx="3448050" cy="1765300"/>
          </a:xfrm>
          <a:prstGeom prst="rect">
            <a:avLst/>
          </a:prstGeom>
        </p:spPr>
        <p:txBody>
          <a:bodyPr anchor="b"/>
          <a:lstStyle>
            <a:lvl1pPr>
              <a:defRPr sz="3200"/>
            </a:lvl1pPr>
          </a:lstStyle>
          <a:p>
            <a:r>
              <a:rPr lang="fr-FR" smtClean="0"/>
              <a:t>Modifiez le style du titre</a:t>
            </a:r>
            <a:endParaRPr lang="fr-FR"/>
          </a:p>
        </p:txBody>
      </p:sp>
      <p:sp>
        <p:nvSpPr>
          <p:cNvPr id="3" name="Espace réservé du contenu 2"/>
          <p:cNvSpPr>
            <a:spLocks noGrp="1"/>
          </p:cNvSpPr>
          <p:nvPr>
            <p:ph idx="1"/>
          </p:nvPr>
        </p:nvSpPr>
        <p:spPr>
          <a:xfrm>
            <a:off x="4545013" y="1089025"/>
            <a:ext cx="5413375" cy="5372100"/>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texte 3"/>
          <p:cNvSpPr>
            <a:spLocks noGrp="1"/>
          </p:cNvSpPr>
          <p:nvPr>
            <p:ph type="body" sz="half" idx="2"/>
          </p:nvPr>
        </p:nvSpPr>
        <p:spPr>
          <a:xfrm>
            <a:off x="736600" y="2268538"/>
            <a:ext cx="3448050" cy="4200525"/>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smtClean="0"/>
              <a:t>Modifier les styles du texte du masque</a:t>
            </a:r>
          </a:p>
        </p:txBody>
      </p:sp>
      <p:sp>
        <p:nvSpPr>
          <p:cNvPr id="5" name="Espace réservé de la date 4"/>
          <p:cNvSpPr>
            <a:spLocks noGrp="1"/>
          </p:cNvSpPr>
          <p:nvPr>
            <p:ph type="dt" sz="half" idx="10"/>
          </p:nvPr>
        </p:nvSpPr>
        <p:spPr/>
        <p:txBody>
          <a:bodyPr/>
          <a:lstStyle/>
          <a:p>
            <a:pPr lvl="0"/>
            <a:endParaRPr lang="fr-FR"/>
          </a:p>
        </p:txBody>
      </p:sp>
      <p:sp>
        <p:nvSpPr>
          <p:cNvPr id="6" name="Espace réservé du pied de page 5"/>
          <p:cNvSpPr>
            <a:spLocks noGrp="1"/>
          </p:cNvSpPr>
          <p:nvPr>
            <p:ph type="ftr" sz="quarter" idx="11"/>
          </p:nvPr>
        </p:nvSpPr>
        <p:spPr/>
        <p:txBody>
          <a:bodyPr/>
          <a:lstStyle/>
          <a:p>
            <a:pPr lvl="0"/>
            <a:endParaRPr lang="fr-FR"/>
          </a:p>
        </p:txBody>
      </p:sp>
      <p:sp>
        <p:nvSpPr>
          <p:cNvPr id="7" name="Espace réservé du numéro de diapositive 6"/>
          <p:cNvSpPr>
            <a:spLocks noGrp="1"/>
          </p:cNvSpPr>
          <p:nvPr>
            <p:ph type="sldNum" sz="quarter" idx="12"/>
          </p:nvPr>
        </p:nvSpPr>
        <p:spPr/>
        <p:txBody>
          <a:bodyPr/>
          <a:lstStyle/>
          <a:p>
            <a:pPr lvl="0"/>
            <a:fld id="{E43AB22A-7F30-4F44-9319-F807981624DE}" type="slidenum">
              <a:t>‹N°›</a:t>
            </a:fld>
            <a:endParaRPr lang="fr-FR"/>
          </a:p>
        </p:txBody>
      </p:sp>
    </p:spTree>
    <p:extLst>
      <p:ext uri="{BB962C8B-B14F-4D97-AF65-F5344CB8AC3E}">
        <p14:creationId xmlns:p14="http://schemas.microsoft.com/office/powerpoint/2010/main" val="8134885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contenu 2"/>
          <p:cNvSpPr>
            <a:spLocks noGrp="1"/>
          </p:cNvSpPr>
          <p:nvPr>
            <p:ph idx="1"/>
          </p:nvPr>
        </p:nvSpPr>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Tree>
    <p:extLst>
      <p:ext uri="{BB962C8B-B14F-4D97-AF65-F5344CB8AC3E}">
        <p14:creationId xmlns:p14="http://schemas.microsoft.com/office/powerpoint/2010/main" val="38692566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736600" y="503238"/>
            <a:ext cx="3448050" cy="1765300"/>
          </a:xfrm>
          <a:prstGeom prst="rect">
            <a:avLst/>
          </a:prstGeom>
        </p:spPr>
        <p:txBody>
          <a:bodyPr anchor="b"/>
          <a:lstStyle>
            <a:lvl1pPr>
              <a:defRPr sz="3200"/>
            </a:lvl1pPr>
          </a:lstStyle>
          <a:p>
            <a:r>
              <a:rPr lang="fr-FR" smtClean="0"/>
              <a:t>Modifiez le style du titre</a:t>
            </a:r>
            <a:endParaRPr lang="fr-FR"/>
          </a:p>
        </p:txBody>
      </p:sp>
      <p:sp>
        <p:nvSpPr>
          <p:cNvPr id="3" name="Espace réservé pour une image  2"/>
          <p:cNvSpPr>
            <a:spLocks noGrp="1"/>
          </p:cNvSpPr>
          <p:nvPr>
            <p:ph type="pic" idx="1"/>
          </p:nvPr>
        </p:nvSpPr>
        <p:spPr>
          <a:xfrm>
            <a:off x="4545013" y="1089025"/>
            <a:ext cx="5413375" cy="53721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p:cNvSpPr>
            <a:spLocks noGrp="1"/>
          </p:cNvSpPr>
          <p:nvPr>
            <p:ph type="body" sz="half" idx="2"/>
          </p:nvPr>
        </p:nvSpPr>
        <p:spPr>
          <a:xfrm>
            <a:off x="736600" y="2268538"/>
            <a:ext cx="3448050" cy="4200525"/>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smtClean="0"/>
              <a:t>Modifier les styles du texte du masque</a:t>
            </a:r>
          </a:p>
        </p:txBody>
      </p:sp>
      <p:sp>
        <p:nvSpPr>
          <p:cNvPr id="5" name="Espace réservé de la date 4"/>
          <p:cNvSpPr>
            <a:spLocks noGrp="1"/>
          </p:cNvSpPr>
          <p:nvPr>
            <p:ph type="dt" sz="half" idx="10"/>
          </p:nvPr>
        </p:nvSpPr>
        <p:spPr/>
        <p:txBody>
          <a:bodyPr/>
          <a:lstStyle/>
          <a:p>
            <a:pPr lvl="0"/>
            <a:endParaRPr lang="fr-FR"/>
          </a:p>
        </p:txBody>
      </p:sp>
      <p:sp>
        <p:nvSpPr>
          <p:cNvPr id="6" name="Espace réservé du pied de page 5"/>
          <p:cNvSpPr>
            <a:spLocks noGrp="1"/>
          </p:cNvSpPr>
          <p:nvPr>
            <p:ph type="ftr" sz="quarter" idx="11"/>
          </p:nvPr>
        </p:nvSpPr>
        <p:spPr/>
        <p:txBody>
          <a:bodyPr/>
          <a:lstStyle/>
          <a:p>
            <a:pPr lvl="0"/>
            <a:endParaRPr lang="fr-FR"/>
          </a:p>
        </p:txBody>
      </p:sp>
      <p:sp>
        <p:nvSpPr>
          <p:cNvPr id="7" name="Espace réservé du numéro de diapositive 6"/>
          <p:cNvSpPr>
            <a:spLocks noGrp="1"/>
          </p:cNvSpPr>
          <p:nvPr>
            <p:ph type="sldNum" sz="quarter" idx="12"/>
          </p:nvPr>
        </p:nvSpPr>
        <p:spPr/>
        <p:txBody>
          <a:bodyPr/>
          <a:lstStyle/>
          <a:p>
            <a:pPr lvl="0"/>
            <a:fld id="{C9529DF8-0B88-45E4-BA07-61BA07DA82A5}" type="slidenum">
              <a:t>‹N°›</a:t>
            </a:fld>
            <a:endParaRPr lang="fr-FR"/>
          </a:p>
        </p:txBody>
      </p:sp>
    </p:spTree>
    <p:extLst>
      <p:ext uri="{BB962C8B-B14F-4D97-AF65-F5344CB8AC3E}">
        <p14:creationId xmlns:p14="http://schemas.microsoft.com/office/powerpoint/2010/main" val="37763069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a:xfrm>
            <a:off x="735013" y="403225"/>
            <a:ext cx="9221787" cy="1460500"/>
          </a:xfrm>
          <a:prstGeom prst="rect">
            <a:avLst/>
          </a:prstGeom>
        </p:spPr>
        <p:txBody>
          <a:bodyPr/>
          <a:lstStyle/>
          <a:p>
            <a:r>
              <a:rPr lang="fr-FR" smtClean="0"/>
              <a:t>Modifiez le style du titre</a:t>
            </a:r>
            <a:endParaRPr lang="fr-FR"/>
          </a:p>
        </p:txBody>
      </p:sp>
      <p:sp>
        <p:nvSpPr>
          <p:cNvPr id="3" name="Espace réservé du texte vertical 2"/>
          <p:cNvSpPr>
            <a:spLocks noGrp="1"/>
          </p:cNvSpPr>
          <p:nvPr>
            <p:ph type="body" orient="vert" idx="1"/>
          </p:nvPr>
        </p:nvSpPr>
        <p:spPr>
          <a:xfrm>
            <a:off x="735013" y="2012950"/>
            <a:ext cx="9221787" cy="4795838"/>
          </a:xfrm>
          <a:prstGeom prst="rect">
            <a:avLst/>
          </a:prstGeom>
        </p:spPr>
        <p:txBody>
          <a:bodyPr vert="eaVert"/>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pPr lvl="0"/>
            <a:endParaRPr lang="fr-FR"/>
          </a:p>
        </p:txBody>
      </p:sp>
      <p:sp>
        <p:nvSpPr>
          <p:cNvPr id="5" name="Espace réservé du pied de page 4"/>
          <p:cNvSpPr>
            <a:spLocks noGrp="1"/>
          </p:cNvSpPr>
          <p:nvPr>
            <p:ph type="ftr" sz="quarter" idx="11"/>
          </p:nvPr>
        </p:nvSpPr>
        <p:spPr/>
        <p:txBody>
          <a:bodyPr/>
          <a:lstStyle/>
          <a:p>
            <a:pPr lvl="0"/>
            <a:endParaRPr lang="fr-FR"/>
          </a:p>
        </p:txBody>
      </p:sp>
      <p:sp>
        <p:nvSpPr>
          <p:cNvPr id="6" name="Espace réservé du numéro de diapositive 5"/>
          <p:cNvSpPr>
            <a:spLocks noGrp="1"/>
          </p:cNvSpPr>
          <p:nvPr>
            <p:ph type="sldNum" sz="quarter" idx="12"/>
          </p:nvPr>
        </p:nvSpPr>
        <p:spPr/>
        <p:txBody>
          <a:bodyPr/>
          <a:lstStyle/>
          <a:p>
            <a:pPr lvl="0"/>
            <a:fld id="{F551F055-8B79-4E8D-AB36-A4B08F90A698}" type="slidenum">
              <a:t>‹N°›</a:t>
            </a:fld>
            <a:endParaRPr lang="fr-FR"/>
          </a:p>
        </p:txBody>
      </p:sp>
    </p:spTree>
    <p:extLst>
      <p:ext uri="{BB962C8B-B14F-4D97-AF65-F5344CB8AC3E}">
        <p14:creationId xmlns:p14="http://schemas.microsoft.com/office/powerpoint/2010/main" val="35706160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7651750" y="403225"/>
            <a:ext cx="2305050" cy="6405563"/>
          </a:xfrm>
          <a:prstGeom prst="rect">
            <a:avLst/>
          </a:prstGeom>
        </p:spPr>
        <p:txBody>
          <a:bodyPr vert="eaVert"/>
          <a:lstStyle/>
          <a:p>
            <a:r>
              <a:rPr lang="fr-FR" smtClean="0"/>
              <a:t>Modifiez le style du titre</a:t>
            </a:r>
            <a:endParaRPr lang="fr-FR"/>
          </a:p>
        </p:txBody>
      </p:sp>
      <p:sp>
        <p:nvSpPr>
          <p:cNvPr id="3" name="Espace réservé du texte vertical 2"/>
          <p:cNvSpPr>
            <a:spLocks noGrp="1"/>
          </p:cNvSpPr>
          <p:nvPr>
            <p:ph type="body" orient="vert" idx="1"/>
          </p:nvPr>
        </p:nvSpPr>
        <p:spPr>
          <a:xfrm>
            <a:off x="735013" y="403225"/>
            <a:ext cx="6764337" cy="6405563"/>
          </a:xfrm>
          <a:prstGeom prst="rect">
            <a:avLst/>
          </a:prstGeom>
        </p:spPr>
        <p:txBody>
          <a:bodyPr vert="eaVert"/>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pPr lvl="0"/>
            <a:endParaRPr lang="fr-FR"/>
          </a:p>
        </p:txBody>
      </p:sp>
      <p:sp>
        <p:nvSpPr>
          <p:cNvPr id="5" name="Espace réservé du pied de page 4"/>
          <p:cNvSpPr>
            <a:spLocks noGrp="1"/>
          </p:cNvSpPr>
          <p:nvPr>
            <p:ph type="ftr" sz="quarter" idx="11"/>
          </p:nvPr>
        </p:nvSpPr>
        <p:spPr/>
        <p:txBody>
          <a:bodyPr/>
          <a:lstStyle/>
          <a:p>
            <a:pPr lvl="0"/>
            <a:endParaRPr lang="fr-FR"/>
          </a:p>
        </p:txBody>
      </p:sp>
      <p:sp>
        <p:nvSpPr>
          <p:cNvPr id="6" name="Espace réservé du numéro de diapositive 5"/>
          <p:cNvSpPr>
            <a:spLocks noGrp="1"/>
          </p:cNvSpPr>
          <p:nvPr>
            <p:ph type="sldNum" sz="quarter" idx="12"/>
          </p:nvPr>
        </p:nvSpPr>
        <p:spPr/>
        <p:txBody>
          <a:bodyPr/>
          <a:lstStyle/>
          <a:p>
            <a:pPr lvl="0"/>
            <a:fld id="{73F1E287-924F-4CF9-912E-8CE2F9F33837}" type="slidenum">
              <a:t>‹N°›</a:t>
            </a:fld>
            <a:endParaRPr lang="fr-FR"/>
          </a:p>
        </p:txBody>
      </p:sp>
    </p:spTree>
    <p:extLst>
      <p:ext uri="{BB962C8B-B14F-4D97-AF65-F5344CB8AC3E}">
        <p14:creationId xmlns:p14="http://schemas.microsoft.com/office/powerpoint/2010/main" val="19323396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30250" y="1884363"/>
            <a:ext cx="9220200" cy="3144837"/>
          </a:xfrm>
        </p:spPr>
        <p:txBody>
          <a:bodyPr anchor="b"/>
          <a:lstStyle>
            <a:lvl1pPr>
              <a:defRPr sz="6000"/>
            </a:lvl1pPr>
          </a:lstStyle>
          <a:p>
            <a:r>
              <a:rPr lang="fr-FR" smtClean="0"/>
              <a:t>Modifiez le style du titre</a:t>
            </a:r>
            <a:endParaRPr lang="fr-FR"/>
          </a:p>
        </p:txBody>
      </p:sp>
      <p:sp>
        <p:nvSpPr>
          <p:cNvPr id="3" name="Espace réservé du texte 2"/>
          <p:cNvSpPr>
            <a:spLocks noGrp="1"/>
          </p:cNvSpPr>
          <p:nvPr>
            <p:ph type="body" idx="1"/>
          </p:nvPr>
        </p:nvSpPr>
        <p:spPr>
          <a:xfrm>
            <a:off x="730250" y="5059363"/>
            <a:ext cx="9220200" cy="16525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smtClean="0"/>
              <a:t>Modifier les styles du texte du masque</a:t>
            </a:r>
          </a:p>
        </p:txBody>
      </p:sp>
    </p:spTree>
    <p:extLst>
      <p:ext uri="{BB962C8B-B14F-4D97-AF65-F5344CB8AC3E}">
        <p14:creationId xmlns:p14="http://schemas.microsoft.com/office/powerpoint/2010/main" val="34565257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contenu 2"/>
          <p:cNvSpPr>
            <a:spLocks noGrp="1"/>
          </p:cNvSpPr>
          <p:nvPr>
            <p:ph sz="half" idx="1"/>
          </p:nvPr>
        </p:nvSpPr>
        <p:spPr>
          <a:xfrm>
            <a:off x="1092200" y="2262188"/>
            <a:ext cx="4152900" cy="4384675"/>
          </a:xfr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contenu 3"/>
          <p:cNvSpPr>
            <a:spLocks noGrp="1"/>
          </p:cNvSpPr>
          <p:nvPr>
            <p:ph sz="half" idx="2"/>
          </p:nvPr>
        </p:nvSpPr>
        <p:spPr>
          <a:xfrm>
            <a:off x="5397500" y="2262188"/>
            <a:ext cx="4154488" cy="4384675"/>
          </a:xfr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Tree>
    <p:extLst>
      <p:ext uri="{BB962C8B-B14F-4D97-AF65-F5344CB8AC3E}">
        <p14:creationId xmlns:p14="http://schemas.microsoft.com/office/powerpoint/2010/main" val="23645489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736600" y="403225"/>
            <a:ext cx="9221788" cy="1460500"/>
          </a:xfrm>
        </p:spPr>
        <p:txBody>
          <a:bodyPr/>
          <a:lstStyle/>
          <a:p>
            <a:r>
              <a:rPr lang="fr-FR" smtClean="0"/>
              <a:t>Modifiez le style du titre</a:t>
            </a:r>
            <a:endParaRPr lang="fr-FR"/>
          </a:p>
        </p:txBody>
      </p:sp>
      <p:sp>
        <p:nvSpPr>
          <p:cNvPr id="3" name="Espace réservé du texte 2"/>
          <p:cNvSpPr>
            <a:spLocks noGrp="1"/>
          </p:cNvSpPr>
          <p:nvPr>
            <p:ph type="body" idx="1"/>
          </p:nvPr>
        </p:nvSpPr>
        <p:spPr>
          <a:xfrm>
            <a:off x="736600" y="1852613"/>
            <a:ext cx="4522788" cy="9080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Modifier les styles du texte du masque</a:t>
            </a:r>
          </a:p>
        </p:txBody>
      </p:sp>
      <p:sp>
        <p:nvSpPr>
          <p:cNvPr id="4" name="Espace réservé du contenu 3"/>
          <p:cNvSpPr>
            <a:spLocks noGrp="1"/>
          </p:cNvSpPr>
          <p:nvPr>
            <p:ph sz="half" idx="2"/>
          </p:nvPr>
        </p:nvSpPr>
        <p:spPr>
          <a:xfrm>
            <a:off x="736600" y="2760663"/>
            <a:ext cx="4522788" cy="4062412"/>
          </a:xfr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u texte 4"/>
          <p:cNvSpPr>
            <a:spLocks noGrp="1"/>
          </p:cNvSpPr>
          <p:nvPr>
            <p:ph type="body" sz="quarter" idx="3"/>
          </p:nvPr>
        </p:nvSpPr>
        <p:spPr>
          <a:xfrm>
            <a:off x="5413375" y="1852613"/>
            <a:ext cx="4545013" cy="9080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Modifier les styles du texte du masque</a:t>
            </a:r>
          </a:p>
        </p:txBody>
      </p:sp>
      <p:sp>
        <p:nvSpPr>
          <p:cNvPr id="6" name="Espace réservé du contenu 5"/>
          <p:cNvSpPr>
            <a:spLocks noGrp="1"/>
          </p:cNvSpPr>
          <p:nvPr>
            <p:ph sz="quarter" idx="4"/>
          </p:nvPr>
        </p:nvSpPr>
        <p:spPr>
          <a:xfrm>
            <a:off x="5413375" y="2760663"/>
            <a:ext cx="4545013" cy="4062412"/>
          </a:xfr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Tree>
    <p:extLst>
      <p:ext uri="{BB962C8B-B14F-4D97-AF65-F5344CB8AC3E}">
        <p14:creationId xmlns:p14="http://schemas.microsoft.com/office/powerpoint/2010/main" val="6953671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Tree>
    <p:extLst>
      <p:ext uri="{BB962C8B-B14F-4D97-AF65-F5344CB8AC3E}">
        <p14:creationId xmlns:p14="http://schemas.microsoft.com/office/powerpoint/2010/main" val="23978100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7562092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736600" y="503238"/>
            <a:ext cx="3448050" cy="1765300"/>
          </a:xfrm>
        </p:spPr>
        <p:txBody>
          <a:bodyPr anchor="b"/>
          <a:lstStyle>
            <a:lvl1pPr>
              <a:defRPr sz="3200"/>
            </a:lvl1pPr>
          </a:lstStyle>
          <a:p>
            <a:r>
              <a:rPr lang="fr-FR" smtClean="0"/>
              <a:t>Modifiez le style du titre</a:t>
            </a:r>
            <a:endParaRPr lang="fr-FR"/>
          </a:p>
        </p:txBody>
      </p:sp>
      <p:sp>
        <p:nvSpPr>
          <p:cNvPr id="3" name="Espace réservé du contenu 2"/>
          <p:cNvSpPr>
            <a:spLocks noGrp="1"/>
          </p:cNvSpPr>
          <p:nvPr>
            <p:ph idx="1"/>
          </p:nvPr>
        </p:nvSpPr>
        <p:spPr>
          <a:xfrm>
            <a:off x="4545013" y="1089025"/>
            <a:ext cx="5413375" cy="53721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texte 3"/>
          <p:cNvSpPr>
            <a:spLocks noGrp="1"/>
          </p:cNvSpPr>
          <p:nvPr>
            <p:ph type="body" sz="half" idx="2"/>
          </p:nvPr>
        </p:nvSpPr>
        <p:spPr>
          <a:xfrm>
            <a:off x="736600" y="2268538"/>
            <a:ext cx="3448050" cy="420052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smtClean="0"/>
              <a:t>Modifier les styles du texte du masque</a:t>
            </a:r>
          </a:p>
        </p:txBody>
      </p:sp>
    </p:spTree>
    <p:extLst>
      <p:ext uri="{BB962C8B-B14F-4D97-AF65-F5344CB8AC3E}">
        <p14:creationId xmlns:p14="http://schemas.microsoft.com/office/powerpoint/2010/main" val="33720852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736600" y="503238"/>
            <a:ext cx="3448050" cy="1765300"/>
          </a:xfrm>
        </p:spPr>
        <p:txBody>
          <a:bodyPr anchor="b"/>
          <a:lstStyle>
            <a:lvl1pPr>
              <a:defRPr sz="3200"/>
            </a:lvl1pPr>
          </a:lstStyle>
          <a:p>
            <a:r>
              <a:rPr lang="fr-FR" smtClean="0"/>
              <a:t>Modifiez le style du titre</a:t>
            </a:r>
            <a:endParaRPr lang="fr-FR"/>
          </a:p>
        </p:txBody>
      </p:sp>
      <p:sp>
        <p:nvSpPr>
          <p:cNvPr id="3" name="Espace réservé pour une image  2"/>
          <p:cNvSpPr>
            <a:spLocks noGrp="1"/>
          </p:cNvSpPr>
          <p:nvPr>
            <p:ph type="pic" idx="1"/>
          </p:nvPr>
        </p:nvSpPr>
        <p:spPr>
          <a:xfrm>
            <a:off x="4545013" y="1089025"/>
            <a:ext cx="5413375" cy="5372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p:cNvSpPr>
            <a:spLocks noGrp="1"/>
          </p:cNvSpPr>
          <p:nvPr>
            <p:ph type="body" sz="half" idx="2"/>
          </p:nvPr>
        </p:nvSpPr>
        <p:spPr>
          <a:xfrm>
            <a:off x="736600" y="2268538"/>
            <a:ext cx="3448050" cy="420052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smtClean="0"/>
              <a:t>Modifier les styles du texte du masque</a:t>
            </a:r>
          </a:p>
        </p:txBody>
      </p:sp>
    </p:spTree>
    <p:extLst>
      <p:ext uri="{BB962C8B-B14F-4D97-AF65-F5344CB8AC3E}">
        <p14:creationId xmlns:p14="http://schemas.microsoft.com/office/powerpoint/2010/main" val="35612703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Espace réservé du titre 1"/>
          <p:cNvSpPr txBox="1">
            <a:spLocks noGrp="1"/>
          </p:cNvSpPr>
          <p:nvPr>
            <p:ph type="title"/>
          </p:nvPr>
        </p:nvSpPr>
        <p:spPr>
          <a:xfrm>
            <a:off x="1091880" y="852120"/>
            <a:ext cx="8459640" cy="1287000"/>
          </a:xfrm>
          <a:prstGeom prst="rect">
            <a:avLst/>
          </a:prstGeom>
          <a:noFill/>
          <a:ln>
            <a:noFill/>
          </a:ln>
        </p:spPr>
        <p:txBody>
          <a:bodyPr lIns="0" tIns="0" rIns="0" bIns="0" anchor="ctr" anchorCtr="0" compatLnSpc="1"/>
          <a:lstStyle/>
          <a:p>
            <a:endParaRPr lang="fr-FR"/>
          </a:p>
        </p:txBody>
      </p:sp>
      <p:sp>
        <p:nvSpPr>
          <p:cNvPr id="3" name="Espace réservé du texte 2"/>
          <p:cNvSpPr txBox="1">
            <a:spLocks noGrp="1"/>
          </p:cNvSpPr>
          <p:nvPr>
            <p:ph type="body" idx="1"/>
          </p:nvPr>
        </p:nvSpPr>
        <p:spPr>
          <a:xfrm>
            <a:off x="1091880" y="2261880"/>
            <a:ext cx="8459640" cy="4384800"/>
          </a:xfrm>
          <a:prstGeom prst="rect">
            <a:avLst/>
          </a:prstGeom>
          <a:noFill/>
          <a:ln>
            <a:noFill/>
          </a:ln>
        </p:spPr>
        <p:txBody>
          <a:bodyPr lIns="0" tIns="0" rIns="0" bIns="0" anchor="t" anchorCtr="0" compatLnSpc="1">
            <a:normAutofit/>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grpSp>
        <p:nvGrpSpPr>
          <p:cNvPr id="4" name="Groupe 3"/>
          <p:cNvGrpSpPr/>
          <p:nvPr/>
        </p:nvGrpSpPr>
        <p:grpSpPr>
          <a:xfrm>
            <a:off x="0" y="1289160"/>
            <a:ext cx="9056160" cy="1047599"/>
            <a:chOff x="0" y="1289160"/>
            <a:chExt cx="9056160" cy="1047599"/>
          </a:xfrm>
        </p:grpSpPr>
        <p:grpSp>
          <p:nvGrpSpPr>
            <p:cNvPr id="5" name="Groupe 4"/>
            <p:cNvGrpSpPr/>
            <p:nvPr/>
          </p:nvGrpSpPr>
          <p:grpSpPr>
            <a:xfrm>
              <a:off x="290520" y="1397160"/>
              <a:ext cx="703080" cy="466560"/>
              <a:chOff x="290520" y="1397160"/>
              <a:chExt cx="703080" cy="466560"/>
            </a:xfrm>
          </p:grpSpPr>
          <p:sp>
            <p:nvSpPr>
              <p:cNvPr id="6" name="Forme libre 5"/>
              <p:cNvSpPr/>
              <p:nvPr/>
            </p:nvSpPr>
            <p:spPr>
              <a:xfrm>
                <a:off x="290520" y="1397160"/>
                <a:ext cx="433440" cy="466560"/>
              </a:xfrm>
              <a:custGeom>
                <a:avLst>
                  <a:gd name="f0" fmla="val 78"/>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3333CC"/>
              </a:solidFill>
              <a:ln>
                <a:noFill/>
                <a:prstDash val="solid"/>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7" name="Forme libre 6"/>
              <p:cNvSpPr/>
              <p:nvPr/>
            </p:nvSpPr>
            <p:spPr>
              <a:xfrm>
                <a:off x="668160" y="1397160"/>
                <a:ext cx="325440" cy="466560"/>
              </a:xfrm>
              <a:custGeom>
                <a:avLst>
                  <a:gd name="f0" fmla="val 104"/>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gradFill>
                <a:gsLst>
                  <a:gs pos="0">
                    <a:srgbClr val="3333CC"/>
                  </a:gs>
                  <a:gs pos="100000">
                    <a:srgbClr val="FFFFFF"/>
                  </a:gs>
                </a:gsLst>
                <a:lin ang="3780000"/>
              </a:gradFill>
              <a:ln>
                <a:noFill/>
                <a:prstDash val="solid"/>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grpSp>
        <p:grpSp>
          <p:nvGrpSpPr>
            <p:cNvPr id="8" name="Groupe 7"/>
            <p:cNvGrpSpPr/>
            <p:nvPr/>
          </p:nvGrpSpPr>
          <p:grpSpPr>
            <a:xfrm>
              <a:off x="414360" y="1814400"/>
              <a:ext cx="731879" cy="468360"/>
              <a:chOff x="414360" y="1814400"/>
              <a:chExt cx="731879" cy="468360"/>
            </a:xfrm>
          </p:grpSpPr>
          <p:sp>
            <p:nvSpPr>
              <p:cNvPr id="9" name="Forme libre 8"/>
              <p:cNvSpPr/>
              <p:nvPr/>
            </p:nvSpPr>
            <p:spPr>
              <a:xfrm>
                <a:off x="414360" y="1814400"/>
                <a:ext cx="420840" cy="468360"/>
              </a:xfrm>
              <a:custGeom>
                <a:avLst>
                  <a:gd name="f0" fmla="val 81"/>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CF01"/>
              </a:solidFill>
              <a:ln>
                <a:noFill/>
                <a:prstDash val="solid"/>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10" name="Forme libre 9"/>
              <p:cNvSpPr/>
              <p:nvPr/>
            </p:nvSpPr>
            <p:spPr>
              <a:xfrm>
                <a:off x="779400" y="1814400"/>
                <a:ext cx="366839" cy="468360"/>
              </a:xfrm>
              <a:custGeom>
                <a:avLst>
                  <a:gd name="f0" fmla="val 93"/>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gradFill>
                <a:gsLst>
                  <a:gs pos="0">
                    <a:srgbClr val="FFCF01"/>
                  </a:gs>
                  <a:gs pos="100000">
                    <a:srgbClr val="FFFFFF"/>
                  </a:gs>
                </a:gsLst>
                <a:lin ang="3780000"/>
              </a:gradFill>
              <a:ln>
                <a:noFill/>
                <a:prstDash val="solid"/>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grpSp>
        <p:sp>
          <p:nvSpPr>
            <p:cNvPr id="11" name="Forme libre 10"/>
            <p:cNvSpPr/>
            <p:nvPr/>
          </p:nvSpPr>
          <p:spPr>
            <a:xfrm>
              <a:off x="0" y="1741320"/>
              <a:ext cx="560520" cy="420840"/>
            </a:xfrm>
            <a:custGeom>
              <a:avLst>
                <a:gd name="f0" fmla="val 81"/>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gradFill>
              <a:gsLst>
                <a:gs pos="0">
                  <a:srgbClr val="FFFFFF"/>
                </a:gs>
                <a:gs pos="100000">
                  <a:srgbClr val="FF0000"/>
                </a:gs>
              </a:gsLst>
              <a:lin ang="3510000"/>
            </a:gradFill>
            <a:ln>
              <a:noFill/>
              <a:prstDash val="solid"/>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12" name="Forme libre 11"/>
            <p:cNvSpPr/>
            <p:nvPr/>
          </p:nvSpPr>
          <p:spPr>
            <a:xfrm>
              <a:off x="635040" y="1289160"/>
              <a:ext cx="31680" cy="1047599"/>
            </a:xfrm>
            <a:custGeom>
              <a:avLst>
                <a:gd name="f0" fmla="val 108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1C1C1C"/>
            </a:solidFill>
            <a:ln>
              <a:noFill/>
              <a:prstDash val="solid"/>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13" name="Forme libre 12"/>
            <p:cNvSpPr/>
            <p:nvPr/>
          </p:nvSpPr>
          <p:spPr>
            <a:xfrm rot="10800000">
              <a:off x="371160" y="2219400"/>
              <a:ext cx="8685000" cy="55440"/>
            </a:xfrm>
            <a:custGeom>
              <a:avLst>
                <a:gd name="f0" fmla="val 635"/>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gradFill>
              <a:gsLst>
                <a:gs pos="0">
                  <a:srgbClr val="1C1C1C"/>
                </a:gs>
                <a:gs pos="100000">
                  <a:srgbClr val="FFFFFF"/>
                </a:gs>
              </a:gsLst>
              <a:lin ang="3780000"/>
            </a:gradFill>
            <a:ln>
              <a:noFill/>
              <a:prstDash val="solid"/>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grpSp>
      <p:sp>
        <p:nvSpPr>
          <p:cNvPr id="14" name="Forme libre 13"/>
          <p:cNvSpPr/>
          <p:nvPr/>
        </p:nvSpPr>
        <p:spPr>
          <a:xfrm>
            <a:off x="7662959" y="6885000"/>
            <a:ext cx="2493720" cy="52379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90000" tIns="46800" rIns="90000" bIns="46800" anchor="t" anchorCtr="0" compatLnSpc="1">
            <a:noAutofit/>
          </a:bodyPr>
          <a:lstStyle/>
          <a:p>
            <a:pPr marL="0" marR="0" lvl="0" indent="0" algn="r"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fld id="{E60E4981-6687-4C1B-8ACB-DB5A3137A9E4}" type="slidenum">
              <a:t>‹N°›</a:t>
            </a:fld>
            <a:endParaRPr lang="fr-FR" sz="1400" b="0" i="0" u="none" strike="noStrike" baseline="0">
              <a:ln>
                <a:noFill/>
              </a:ln>
              <a:solidFill>
                <a:srgbClr val="000000"/>
              </a:solidFill>
              <a:latin typeface="Times New Roman" pitchFamily="18"/>
              <a:ea typeface="Lucida Sans Unicode" pitchFamily="34"/>
              <a:cs typeface="Lucida Sans Unicode" pitchFamily="34"/>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slow" p14:dur="2000"/>
    </mc:Choice>
    <mc:Fallback xmlns="">
      <p:transition spd="slow"/>
    </mc:Fallback>
  </mc:AlternateContent>
  <p:txStyles>
    <p:titleStyle>
      <a:lvl1pPr marL="0" marR="0" indent="0" algn="ctr" rtl="0" hangingPunct="0">
        <a:lnSpc>
          <a:spcPct val="96000"/>
        </a:lnSpc>
        <a:spcBef>
          <a:spcPts val="0"/>
        </a:spcBef>
        <a:spcAft>
          <a:spcPts val="0"/>
        </a:spcAft>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defRPr lang="fr-FR" sz="4400" b="0" i="0" u="none" strike="noStrike" baseline="0">
          <a:ln>
            <a:noFill/>
          </a:ln>
          <a:solidFill>
            <a:srgbClr val="000000"/>
          </a:solidFill>
          <a:latin typeface="Tahoma" pitchFamily="34"/>
          <a:cs typeface="Lucida Sans Unicode" pitchFamily="34"/>
        </a:defRPr>
      </a:lvl1pPr>
    </p:titleStyle>
    <p:bodyStyle>
      <a:lvl1pPr marL="342720" marR="0" indent="-342720" algn="l" rtl="0" hangingPunct="0">
        <a:lnSpc>
          <a:spcPct val="96000"/>
        </a:lnSpc>
        <a:spcBef>
          <a:spcPts val="0"/>
        </a:spcBef>
        <a:spcAft>
          <a:spcPts val="1423"/>
        </a:spcAft>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defRPr lang="fr-FR" sz="3200" b="0" i="0" u="none" strike="noStrike" baseline="0">
          <a:ln>
            <a:noFill/>
          </a:ln>
          <a:solidFill>
            <a:srgbClr val="000000"/>
          </a:solidFill>
          <a:latin typeface="Tahoma" pitchFamily="34"/>
          <a:cs typeface="Lucida Sans Unicode" pitchFamily="34"/>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ZoneTexte 1"/>
          <p:cNvSpPr txBox="1"/>
          <p:nvPr/>
        </p:nvSpPr>
        <p:spPr>
          <a:xfrm>
            <a:off x="534960" y="196200"/>
            <a:ext cx="9583920" cy="1434600"/>
          </a:xfrm>
          <a:prstGeom prst="rect">
            <a:avLst/>
          </a:prstGeom>
          <a:noFill/>
          <a:ln>
            <a:noFill/>
          </a:ln>
        </p:spPr>
        <p:txBody>
          <a:bodyPr vert="horz" wrap="none" lIns="90000" tIns="45000" rIns="90000" bIns="45000" anchorCtr="0" compatLnSpc="1"/>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3" name="ZoneTexte 2"/>
          <p:cNvSpPr txBox="1"/>
          <p:nvPr/>
        </p:nvSpPr>
        <p:spPr>
          <a:xfrm>
            <a:off x="534960" y="1763640"/>
            <a:ext cx="9583920" cy="4384800"/>
          </a:xfrm>
          <a:prstGeom prst="rect">
            <a:avLst/>
          </a:prstGeom>
          <a:noFill/>
          <a:ln>
            <a:noFill/>
          </a:ln>
        </p:spPr>
        <p:txBody>
          <a:bodyPr vert="horz" wrap="none" lIns="90000" tIns="45000" rIns="90000" bIns="45000" anchorCtr="0" compatLnSpc="1"/>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4" name="Espace réservé de la date 3"/>
          <p:cNvSpPr txBox="1">
            <a:spLocks noGrp="1"/>
          </p:cNvSpPr>
          <p:nvPr>
            <p:ph type="dt" sz="half" idx="2"/>
          </p:nvPr>
        </p:nvSpPr>
        <p:spPr>
          <a:xfrm>
            <a:off x="534960" y="6884640"/>
            <a:ext cx="2455919" cy="486000"/>
          </a:xfrm>
          <a:prstGeom prst="rect">
            <a:avLst/>
          </a:prstGeom>
          <a:noFill/>
          <a:ln>
            <a:noFill/>
          </a:ln>
        </p:spPr>
        <p:txBody>
          <a:bodyPr vert="horz" wrap="square" lIns="90000" tIns="45000" rIns="90000" bIns="45000" anchorCtr="0" compatLnSpc="1">
            <a:noAutofit/>
          </a:bodyPr>
          <a:lstStyle>
            <a:lvl1pPr marL="0" marR="0" lvl="0" indent="0" algn="l" rtl="0" hangingPunct="0">
              <a:lnSpc>
                <a:spcPct val="100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defRPr lang="fr-FR" sz="1400" b="0" i="0" u="none" strike="noStrike" baseline="0">
                <a:ln>
                  <a:noFill/>
                </a:ln>
                <a:solidFill>
                  <a:srgbClr val="000000"/>
                </a:solidFill>
                <a:latin typeface="Times New Roman" pitchFamily="18"/>
                <a:ea typeface="DejaVu Sans" pitchFamily="34"/>
                <a:cs typeface="DejaVu Sans" pitchFamily="34"/>
              </a:defRPr>
            </a:lvl1pPr>
          </a:lstStyle>
          <a:p>
            <a:pPr lvl="0"/>
            <a:endParaRPr lang="fr-FR"/>
          </a:p>
        </p:txBody>
      </p:sp>
      <p:sp>
        <p:nvSpPr>
          <p:cNvPr id="5" name="Espace réservé du pied de page 4"/>
          <p:cNvSpPr txBox="1">
            <a:spLocks noGrp="1"/>
          </p:cNvSpPr>
          <p:nvPr>
            <p:ph type="ftr" sz="quarter" idx="3"/>
          </p:nvPr>
        </p:nvSpPr>
        <p:spPr>
          <a:xfrm>
            <a:off x="3652919" y="6884640"/>
            <a:ext cx="3348000" cy="486000"/>
          </a:xfrm>
          <a:prstGeom prst="rect">
            <a:avLst/>
          </a:prstGeom>
          <a:noFill/>
          <a:ln>
            <a:noFill/>
          </a:ln>
        </p:spPr>
        <p:txBody>
          <a:bodyPr vert="horz" wrap="square" lIns="90000" tIns="45000" rIns="90000" bIns="45000" anchorCtr="0" compatLnSpc="1">
            <a:noAutofit/>
          </a:bodyPr>
          <a:lstStyle>
            <a:lvl1pPr marL="0" marR="0" lvl="0" indent="0" algn="ctr" rtl="0" hangingPunct="0">
              <a:lnSpc>
                <a:spcPct val="100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defRPr lang="fr-FR" sz="1400" b="0" i="0" u="none" strike="noStrike" baseline="0">
                <a:ln>
                  <a:noFill/>
                </a:ln>
                <a:solidFill>
                  <a:srgbClr val="000000"/>
                </a:solidFill>
                <a:latin typeface="Times New Roman" pitchFamily="18"/>
                <a:ea typeface="DejaVu Sans" pitchFamily="34"/>
                <a:cs typeface="DejaVu Sans" pitchFamily="34"/>
              </a:defRPr>
            </a:lvl1pPr>
          </a:lstStyle>
          <a:p>
            <a:pPr lvl="0"/>
            <a:endParaRPr lang="fr-FR"/>
          </a:p>
        </p:txBody>
      </p:sp>
      <p:sp>
        <p:nvSpPr>
          <p:cNvPr id="6" name="Espace réservé du numéro de diapositive 5"/>
          <p:cNvSpPr txBox="1">
            <a:spLocks noGrp="1"/>
          </p:cNvSpPr>
          <p:nvPr>
            <p:ph type="sldNum" sz="quarter" idx="4"/>
          </p:nvPr>
        </p:nvSpPr>
        <p:spPr>
          <a:xfrm>
            <a:off x="7662959" y="6884640"/>
            <a:ext cx="2455919" cy="486000"/>
          </a:xfrm>
          <a:prstGeom prst="rect">
            <a:avLst/>
          </a:prstGeom>
          <a:noFill/>
          <a:ln>
            <a:noFill/>
          </a:ln>
        </p:spPr>
        <p:txBody>
          <a:bodyPr vert="horz" wrap="square" lIns="90000" tIns="45000" rIns="90000" bIns="45000" anchorCtr="0" compatLnSpc="1">
            <a:noAutofit/>
          </a:bodyPr>
          <a:lstStyle>
            <a:lvl1pPr marL="0" marR="0" lvl="0" indent="0" algn="r" rtl="0" hangingPunct="0">
              <a:lnSpc>
                <a:spcPct val="100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defRPr lang="fr-FR" sz="1400" b="0" i="0" u="none" strike="noStrike" baseline="0">
                <a:ln>
                  <a:noFill/>
                </a:ln>
                <a:solidFill>
                  <a:srgbClr val="000000"/>
                </a:solidFill>
                <a:latin typeface="Times New Roman" pitchFamily="18"/>
                <a:ea typeface="DejaVu Sans" pitchFamily="34"/>
                <a:cs typeface="DejaVu Sans" pitchFamily="34"/>
              </a:defRPr>
            </a:lvl1pPr>
          </a:lstStyle>
          <a:p>
            <a:pPr lvl="0"/>
            <a:fld id="{9CDA20DE-31B2-4E59-8379-E9589EF60A85}" type="slidenum">
              <a:t>‹N°›</a:t>
            </a:fld>
            <a:endParaRPr lang="fr-F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spd="slow" p14:dur="2000"/>
    </mc:Choice>
    <mc:Fallback xmlns="">
      <p:transition spd="slow"/>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1.xml"/><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9.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3" Type="http://schemas.openxmlformats.org/officeDocument/2006/relationships/hyperlink" Target="https://localhost:8443/" TargetMode="External"/><Relationship Id="rId2" Type="http://schemas.openxmlformats.org/officeDocument/2006/relationships/notesSlide" Target="../notesSlides/notesSlide136.xml"/><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5.xml"/><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3.xml"/><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4.xml"/><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5.xml"/><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56.xml"/><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58.xml"/><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60.xml"/><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61.xml"/><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62.xml"/><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63.xml"/><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64.xml"/><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65.xml"/><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66.xml"/><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67.xml"/><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168.xml"/><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169.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170.xml"/><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171.xml"/><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172.xml"/><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173.xml"/><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74.xml"/><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175.xml"/><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176.xml"/><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177.xml"/><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178.xml"/><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179.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180.xml"/><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81.xml"/><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182.xml"/><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183.xml"/><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184.xml"/><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85.xml"/><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86.xml"/><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87.xml"/><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2" Type="http://schemas.openxmlformats.org/officeDocument/2006/relationships/notesSlide" Target="../notesSlides/notesSlide188.xml"/><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189.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190.xml"/><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191.xml"/><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192.xml"/><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93.xml"/><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194.xml"/><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195.xml"/><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196.xml"/><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2" Type="http://schemas.openxmlformats.org/officeDocument/2006/relationships/notesSlide" Target="../notesSlides/notesSlide197.xml"/><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2" Type="http://schemas.openxmlformats.org/officeDocument/2006/relationships/notesSlide" Target="../notesSlides/notesSlide198.xml"/><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2" Type="http://schemas.openxmlformats.org/officeDocument/2006/relationships/notesSlide" Target="../notesSlides/notesSlide19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2" Type="http://schemas.openxmlformats.org/officeDocument/2006/relationships/notesSlide" Target="../notesSlides/notesSlide200.xml"/><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2" Type="http://schemas.openxmlformats.org/officeDocument/2006/relationships/notesSlide" Target="../notesSlides/notesSlide201.xml"/><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2" Type="http://schemas.openxmlformats.org/officeDocument/2006/relationships/notesSlide" Target="../notesSlides/notesSlide202.xml"/><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2" Type="http://schemas.openxmlformats.org/officeDocument/2006/relationships/notesSlide" Target="../notesSlides/notesSlide203.xml"/><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2" Type="http://schemas.openxmlformats.org/officeDocument/2006/relationships/notesSlide" Target="../notesSlides/notesSlide204.xml"/><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2" Type="http://schemas.openxmlformats.org/officeDocument/2006/relationships/notesSlide" Target="../notesSlides/notesSlide205.xml"/><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2" Type="http://schemas.openxmlformats.org/officeDocument/2006/relationships/notesSlide" Target="../notesSlides/notesSlide206.xml"/><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2" Type="http://schemas.openxmlformats.org/officeDocument/2006/relationships/notesSlide" Target="../notesSlides/notesSlide207.xml"/><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2" Type="http://schemas.openxmlformats.org/officeDocument/2006/relationships/notesSlide" Target="../notesSlides/notesSlide208.xml"/><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2" Type="http://schemas.openxmlformats.org/officeDocument/2006/relationships/notesSlide" Target="../notesSlides/notesSlide209.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2" Type="http://schemas.openxmlformats.org/officeDocument/2006/relationships/notesSlide" Target="../notesSlides/notesSlide210.xml"/><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2" Type="http://schemas.openxmlformats.org/officeDocument/2006/relationships/notesSlide" Target="../notesSlides/notesSlide211.xml"/><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2" Type="http://schemas.openxmlformats.org/officeDocument/2006/relationships/notesSlide" Target="../notesSlides/notesSlide212.xml"/><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2" Type="http://schemas.openxmlformats.org/officeDocument/2006/relationships/notesSlide" Target="../notesSlides/notesSlide213.xml"/><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2" Type="http://schemas.openxmlformats.org/officeDocument/2006/relationships/notesSlide" Target="../notesSlides/notesSlide214.xml"/><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2" Type="http://schemas.openxmlformats.org/officeDocument/2006/relationships/notesSlide" Target="../notesSlides/notesSlide215.xml"/><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2" Type="http://schemas.openxmlformats.org/officeDocument/2006/relationships/notesSlide" Target="../notesSlides/notesSlide216.xml"/><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2" Type="http://schemas.openxmlformats.org/officeDocument/2006/relationships/notesSlide" Target="../notesSlides/notesSlide217.xml"/><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2" Type="http://schemas.openxmlformats.org/officeDocument/2006/relationships/notesSlide" Target="../notesSlides/notesSlide218.xml"/><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2" Type="http://schemas.openxmlformats.org/officeDocument/2006/relationships/notesSlide" Target="../notesSlides/notesSlide219.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2" Type="http://schemas.openxmlformats.org/officeDocument/2006/relationships/notesSlide" Target="../notesSlides/notesSlide220.xml"/><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2" Type="http://schemas.openxmlformats.org/officeDocument/2006/relationships/notesSlide" Target="../notesSlides/notesSlide221.xml"/><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2" Type="http://schemas.openxmlformats.org/officeDocument/2006/relationships/notesSlide" Target="../notesSlides/notesSlide222.xml"/><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23.xml"/><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2" Type="http://schemas.openxmlformats.org/officeDocument/2006/relationships/notesSlide" Target="../notesSlides/notesSlide224.xml"/><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2" Type="http://schemas.openxmlformats.org/officeDocument/2006/relationships/notesSlide" Target="../notesSlides/notesSlide225.xml"/><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2" Type="http://schemas.openxmlformats.org/officeDocument/2006/relationships/notesSlide" Target="../notesSlides/notesSlide226.xml"/><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2" Type="http://schemas.openxmlformats.org/officeDocument/2006/relationships/notesSlide" Target="../notesSlides/notesSlide227.xml"/><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2" Type="http://schemas.openxmlformats.org/officeDocument/2006/relationships/notesSlide" Target="../notesSlides/notesSlide228.xml"/><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2" Type="http://schemas.openxmlformats.org/officeDocument/2006/relationships/notesSlide" Target="../notesSlides/notesSlide229.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2" Type="http://schemas.openxmlformats.org/officeDocument/2006/relationships/notesSlide" Target="../notesSlides/notesSlide230.xml"/><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2" Type="http://schemas.openxmlformats.org/officeDocument/2006/relationships/notesSlide" Target="../notesSlides/notesSlide231.xml"/><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2" Type="http://schemas.openxmlformats.org/officeDocument/2006/relationships/notesSlide" Target="../notesSlides/notesSlide232.xml"/><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2" Type="http://schemas.openxmlformats.org/officeDocument/2006/relationships/notesSlide" Target="../notesSlides/notesSlide233.xml"/><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2" Type="http://schemas.openxmlformats.org/officeDocument/2006/relationships/notesSlide" Target="../notesSlides/notesSlide234.xml"/><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notesSlide" Target="../notesSlides/notesSlide235.xml"/><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2" Type="http://schemas.openxmlformats.org/officeDocument/2006/relationships/notesSlide" Target="../notesSlides/notesSlide236.xml"/><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2" Type="http://schemas.openxmlformats.org/officeDocument/2006/relationships/notesSlide" Target="../notesSlides/notesSlide237.xml"/><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2" Type="http://schemas.openxmlformats.org/officeDocument/2006/relationships/notesSlide" Target="../notesSlides/notesSlide238.xml"/><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2" Type="http://schemas.openxmlformats.org/officeDocument/2006/relationships/notesSlide" Target="../notesSlides/notesSlide239.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2" Type="http://schemas.openxmlformats.org/officeDocument/2006/relationships/notesSlide" Target="../notesSlides/notesSlide240.xml"/><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2" Type="http://schemas.openxmlformats.org/officeDocument/2006/relationships/notesSlide" Target="../notesSlides/notesSlide241.xml"/><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2" Type="http://schemas.openxmlformats.org/officeDocument/2006/relationships/notesSlide" Target="../notesSlides/notesSlide242.xml"/><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2" Type="http://schemas.openxmlformats.org/officeDocument/2006/relationships/notesSlide" Target="../notesSlides/notesSlide243.xml"/><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2" Type="http://schemas.openxmlformats.org/officeDocument/2006/relationships/notesSlide" Target="../notesSlides/notesSlide244.xml"/><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2" Type="http://schemas.openxmlformats.org/officeDocument/2006/relationships/notesSlide" Target="../notesSlides/notesSlide245.xml"/><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2" Type="http://schemas.openxmlformats.org/officeDocument/2006/relationships/notesSlide" Target="../notesSlides/notesSlide246.xml"/><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2" Type="http://schemas.openxmlformats.org/officeDocument/2006/relationships/notesSlide" Target="../notesSlides/notesSlide247.xml"/><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notesSlide" Target="../notesSlides/notesSlide248.xml"/><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2" Type="http://schemas.openxmlformats.org/officeDocument/2006/relationships/notesSlide" Target="../notesSlides/notesSlide249.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2" Type="http://schemas.openxmlformats.org/officeDocument/2006/relationships/notesSlide" Target="../notesSlides/notesSlide250.xml"/><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2" Type="http://schemas.openxmlformats.org/officeDocument/2006/relationships/notesSlide" Target="../notesSlides/notesSlide251.xml"/><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2" Type="http://schemas.openxmlformats.org/officeDocument/2006/relationships/notesSlide" Target="../notesSlides/notesSlide252.xml"/><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2" Type="http://schemas.openxmlformats.org/officeDocument/2006/relationships/notesSlide" Target="../notesSlides/notesSlide253.xml"/><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2" Type="http://schemas.openxmlformats.org/officeDocument/2006/relationships/notesSlide" Target="../notesSlides/notesSlide254.xml"/><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2" Type="http://schemas.openxmlformats.org/officeDocument/2006/relationships/notesSlide" Target="../notesSlides/notesSlide255.xml"/><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2" Type="http://schemas.openxmlformats.org/officeDocument/2006/relationships/notesSlide" Target="../notesSlides/notesSlide256.xml"/><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57.xml"/><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2" Type="http://schemas.openxmlformats.org/officeDocument/2006/relationships/notesSlide" Target="../notesSlides/notesSlide258.xml"/><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2" Type="http://schemas.openxmlformats.org/officeDocument/2006/relationships/notesSlide" Target="../notesSlides/notesSlide259.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260.xml"/><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2" Type="http://schemas.openxmlformats.org/officeDocument/2006/relationships/notesSlide" Target="../notesSlides/notesSlide261.xml"/><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2" Type="http://schemas.openxmlformats.org/officeDocument/2006/relationships/notesSlide" Target="../notesSlides/notesSlide262.xml"/><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2" Type="http://schemas.openxmlformats.org/officeDocument/2006/relationships/notesSlide" Target="../notesSlides/notesSlide263.xml"/><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64.xml"/><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2" Type="http://schemas.openxmlformats.org/officeDocument/2006/relationships/notesSlide" Target="../notesSlides/notesSlide265.xml"/><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notesSlide" Target="../notesSlides/notesSlide266.xml"/><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2" Type="http://schemas.openxmlformats.org/officeDocument/2006/relationships/notesSlide" Target="../notesSlides/notesSlide267.xml"/><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2" Type="http://schemas.openxmlformats.org/officeDocument/2006/relationships/notesSlide" Target="../notesSlides/notesSlide268.xml"/><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2" Type="http://schemas.openxmlformats.org/officeDocument/2006/relationships/notesSlide" Target="../notesSlides/notesSlide269.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hyperlink" Target="https://cwiki.apache.org/confluence/display/KAFKA/Clients" TargetMode="External"/><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2" Type="http://schemas.openxmlformats.org/officeDocument/2006/relationships/notesSlide" Target="../notesSlides/notesSlide270.xml"/><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2" Type="http://schemas.openxmlformats.org/officeDocument/2006/relationships/notesSlide" Target="../notesSlides/notesSlide271.xml"/><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2" Type="http://schemas.openxmlformats.org/officeDocument/2006/relationships/notesSlide" Target="../notesSlides/notesSlide272.xml"/><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2" Type="http://schemas.openxmlformats.org/officeDocument/2006/relationships/notesSlide" Target="../notesSlides/notesSlide273.xml"/><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2" Type="http://schemas.openxmlformats.org/officeDocument/2006/relationships/notesSlide" Target="../notesSlides/notesSlide274.xml"/><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2" Type="http://schemas.openxmlformats.org/officeDocument/2006/relationships/notesSlide" Target="../notesSlides/notesSlide275.xml"/><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2" Type="http://schemas.openxmlformats.org/officeDocument/2006/relationships/notesSlide" Target="../notesSlides/notesSlide276.xml"/><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2" Type="http://schemas.openxmlformats.org/officeDocument/2006/relationships/notesSlide" Target="../notesSlides/notesSlide277.xml"/><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3" Type="http://schemas.openxmlformats.org/officeDocument/2006/relationships/hyperlink" Target="https://grafana.com/grafana/dashboards/721" TargetMode="External"/><Relationship Id="rId2" Type="http://schemas.openxmlformats.org/officeDocument/2006/relationships/notesSlide" Target="../notesSlides/notesSlide278.xml"/><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279.xml.rels><?xml version="1.0" encoding="UTF-8" standalone="yes"?>
<Relationships xmlns="http://schemas.openxmlformats.org/package/2006/relationships"><Relationship Id="rId2" Type="http://schemas.openxmlformats.org/officeDocument/2006/relationships/notesSlide" Target="../notesSlides/notesSlide279.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8.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9.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0.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hyperlink" Target="http://www.nuget.org/packages/Confluent.Kafka/" TargetMode="External"/><Relationship Id="rId2" Type="http://schemas.openxmlformats.org/officeDocument/2006/relationships/notesSlide" Target="../notesSlides/notesSlide73.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5.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1.xml"/><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image" Target="../media/image21.png"/></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0">
  <p:cSld name="page1">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00000000-0000-0000-0000-000000000000}"/>
              </a:ext>
            </a:extLst>
          </p:cNvPr>
          <p:cNvPicPr>
            <a:picLocks noChangeAspect="1"/>
          </p:cNvPicPr>
          <p:nvPr/>
        </p:nvPicPr>
        <p:blipFill>
          <a:blip r:embed="rId3">
            <a:lum/>
            <a:alphaModFix/>
          </a:blip>
          <a:srcRect/>
          <a:stretch>
            <a:fillRect/>
          </a:stretch>
        </p:blipFill>
        <p:spPr>
          <a:xfrm>
            <a:off x="4031999" y="3776040"/>
            <a:ext cx="2819520" cy="1047959"/>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name="page10">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wrap="square">
            <a:spAutoFit/>
          </a:bodyPr>
          <a:lstStyle/>
          <a:p>
            <a:pPr lvl="0"/>
            <a:r>
              <a:rPr lang="fr-FR" sz="4800"/>
              <a:t>Introduction à Kafka</a:t>
            </a:r>
          </a:p>
        </p:txBody>
      </p:sp>
      <p:sp>
        <p:nvSpPr>
          <p:cNvPr id="3" name="Sous-titre 2"/>
          <p:cNvSpPr txBox="1">
            <a:spLocks noGrp="1"/>
          </p:cNvSpPr>
          <p:nvPr>
            <p:ph type="subTitle" idx="4294967295"/>
          </p:nvPr>
        </p:nvSpPr>
        <p:spPr/>
        <p:txBody>
          <a:bodyPr vert="horz" wrap="square">
            <a:spAutoFit/>
          </a:bodyPr>
          <a:lstStyle/>
          <a:p>
            <a:pPr lvl="0" indent="-311040" algn="ctr">
              <a:lnSpc>
                <a:spcPct val="95000"/>
              </a:lnSpc>
              <a:spcAft>
                <a:spcPts val="0"/>
              </a:spcAft>
            </a:pPr>
            <a:endParaRPr lang="fr-FR"/>
          </a:p>
          <a:p>
            <a:pPr lvl="0" indent="-311040" algn="ctr">
              <a:lnSpc>
                <a:spcPct val="95000"/>
              </a:lnSpc>
              <a:spcAft>
                <a:spcPts val="0"/>
              </a:spcAft>
            </a:pPr>
            <a:endParaRPr lang="fr-FR"/>
          </a:p>
          <a:p>
            <a:pPr lvl="0" indent="-311040" algn="ctr">
              <a:lnSpc>
                <a:spcPct val="95000"/>
              </a:lnSpc>
              <a:spcAft>
                <a:spcPts val="0"/>
              </a:spcAft>
            </a:pPr>
            <a:r>
              <a:rPr lang="fr-FR"/>
              <a:t>Le projet Kafkfa</a:t>
            </a:r>
          </a:p>
          <a:p>
            <a:pPr lvl="0" indent="-311040" algn="ctr">
              <a:lnSpc>
                <a:spcPct val="95000"/>
              </a:lnSpc>
              <a:spcAft>
                <a:spcPts val="0"/>
              </a:spcAft>
            </a:pPr>
            <a:r>
              <a:rPr lang="fr-FR" b="1">
                <a:solidFill>
                  <a:srgbClr val="0D1F63"/>
                </a:solidFill>
              </a:rPr>
              <a:t>Cas d’usage</a:t>
            </a:r>
          </a:p>
          <a:p>
            <a:pPr lvl="0" indent="-311040" algn="ctr">
              <a:lnSpc>
                <a:spcPct val="95000"/>
              </a:lnSpc>
              <a:spcAft>
                <a:spcPts val="0"/>
              </a:spcAft>
            </a:pPr>
            <a:r>
              <a:rPr lang="fr-FR"/>
              <a:t>Concepts</a:t>
            </a:r>
          </a:p>
          <a:p>
            <a:pPr lvl="0" indent="-311040" algn="ctr">
              <a:lnSpc>
                <a:spcPct val="95000"/>
              </a:lnSpc>
              <a:spcAft>
                <a:spcPts val="0"/>
              </a:spcAft>
            </a:pPr>
            <a:endParaRPr lang="fr-F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name="page108">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Offsets et Commits</a:t>
            </a:r>
          </a:p>
        </p:txBody>
      </p:sp>
      <p:sp>
        <p:nvSpPr>
          <p:cNvPr id="3" name="Espace réservé du texte 2"/>
          <p:cNvSpPr txBox="1">
            <a:spLocks noGrp="1"/>
          </p:cNvSpPr>
          <p:nvPr>
            <p:ph type="body" idx="4294967295"/>
          </p:nvPr>
        </p:nvSpPr>
        <p:spPr>
          <a:xfrm>
            <a:off x="1091880" y="2331330"/>
            <a:ext cx="8459640" cy="4384800"/>
          </a:xfrm>
        </p:spPr>
        <p:txBody>
          <a:bodyPr vert="horz">
            <a:normAutofit fontScale="77500" lnSpcReduction="20000"/>
          </a:bodyPr>
          <a:lstStyle/>
          <a:p>
            <a:pPr lvl="0"/>
            <a:r>
              <a:rPr lang="fr-FR" dirty="0"/>
              <a:t>Les consommateurs peuvent suivre leurs offsets de partition en s’adressant à Kafka.</a:t>
            </a:r>
          </a:p>
          <a:p>
            <a:pPr lvl="0"/>
            <a:r>
              <a:rPr lang="fr-FR" dirty="0"/>
              <a:t>Kafka appelle la mise à jour d’un offset : un </a:t>
            </a:r>
            <a:r>
              <a:rPr lang="fr-FR" b="1" i="1" dirty="0">
                <a:solidFill>
                  <a:srgbClr val="182F7C"/>
                </a:solidFill>
              </a:rPr>
              <a:t>commit</a:t>
            </a:r>
          </a:p>
          <a:p>
            <a:pPr lvl="0"/>
            <a:r>
              <a:rPr lang="fr-FR" dirty="0"/>
              <a:t>Pour </a:t>
            </a:r>
            <a:r>
              <a:rPr lang="fr-FR" dirty="0" err="1"/>
              <a:t>committer</a:t>
            </a:r>
            <a:r>
              <a:rPr lang="fr-FR" dirty="0"/>
              <a:t>, un consommateur envoie un message vers un </a:t>
            </a:r>
            <a:r>
              <a:rPr lang="fr-FR" i="1" dirty="0"/>
              <a:t>topic</a:t>
            </a:r>
            <a:r>
              <a:rPr lang="fr-FR" dirty="0"/>
              <a:t> particulier de Kafka : </a:t>
            </a:r>
            <a:r>
              <a:rPr lang="fr-FR" b="1" i="1" dirty="0">
                <a:solidFill>
                  <a:srgbClr val="182F7C"/>
                </a:solidFill>
              </a:rPr>
              <a:t>__</a:t>
            </a:r>
            <a:r>
              <a:rPr lang="fr-FR" b="1" i="1" dirty="0" err="1">
                <a:solidFill>
                  <a:srgbClr val="182F7C"/>
                </a:solidFill>
              </a:rPr>
              <a:t>consumer_offsets</a:t>
            </a:r>
            <a:endParaRPr lang="fr-FR" b="1" i="1" dirty="0">
              <a:solidFill>
                <a:srgbClr val="182F7C"/>
              </a:solidFill>
            </a:endParaRPr>
          </a:p>
          <a:p>
            <a:pPr marL="799920" lvl="2"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2800" dirty="0">
                <a:solidFill>
                  <a:srgbClr val="000000"/>
                </a:solidFill>
                <a:latin typeface="Tahoma" pitchFamily="34"/>
                <a:cs typeface="Lucida Sans Unicode" pitchFamily="34"/>
              </a:rPr>
              <a:t>Ce </a:t>
            </a:r>
            <a:r>
              <a:rPr lang="fr-FR" sz="2800" i="1" dirty="0">
                <a:solidFill>
                  <a:srgbClr val="000000"/>
                </a:solidFill>
                <a:latin typeface="Tahoma" pitchFamily="34"/>
                <a:cs typeface="Lucida Sans Unicode" pitchFamily="34"/>
              </a:rPr>
              <a:t>topic</a:t>
            </a:r>
            <a:r>
              <a:rPr lang="fr-FR" sz="2800" dirty="0">
                <a:solidFill>
                  <a:srgbClr val="000000"/>
                </a:solidFill>
                <a:latin typeface="Tahoma" pitchFamily="34"/>
                <a:cs typeface="Lucida Sans Unicode" pitchFamily="34"/>
              </a:rPr>
              <a:t> contient les offsets de chaque partition.</a:t>
            </a:r>
          </a:p>
          <a:p>
            <a:pPr lvl="0"/>
            <a:r>
              <a:rPr lang="fr-FR" dirty="0"/>
              <a:t>Lors d’une réaffectation de partitions,  2 risques doivent être pris en compte :</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dirty="0">
                <a:solidFill>
                  <a:srgbClr val="000000"/>
                </a:solidFill>
                <a:latin typeface="Tahoma" pitchFamily="34"/>
                <a:cs typeface="Lucida Sans Unicode" pitchFamily="34"/>
              </a:rPr>
              <a:t>Traiter 2 fois le même message</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dirty="0">
                <a:solidFill>
                  <a:srgbClr val="000000"/>
                </a:solidFill>
                <a:latin typeface="Tahoma" pitchFamily="34"/>
                <a:cs typeface="Lucida Sans Unicode" pitchFamily="34"/>
              </a:rPr>
              <a:t>Louper des messages</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name="page109">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Risques lors d’une réaffectation</a:t>
            </a:r>
          </a:p>
        </p:txBody>
      </p:sp>
      <p:sp>
        <p:nvSpPr>
          <p:cNvPr id="3" name="Espace réservé du texte 2"/>
          <p:cNvSpPr txBox="1">
            <a:spLocks noGrp="1"/>
          </p:cNvSpPr>
          <p:nvPr>
            <p:ph type="body" idx="4294967295"/>
          </p:nvPr>
        </p:nvSpPr>
        <p:spPr>
          <a:xfrm>
            <a:off x="1091880" y="5040000"/>
            <a:ext cx="8459640" cy="1606680"/>
          </a:xfrm>
        </p:spPr>
        <p:txBody>
          <a:bodyPr vert="horz"/>
          <a:lstStyle/>
          <a:p>
            <a:pPr lvl="0"/>
            <a:r>
              <a:rPr lang="fr-FR"/>
              <a:t>Kafka propose plusieurs façons de gérer les commits</a:t>
            </a:r>
          </a:p>
        </p:txBody>
      </p:sp>
      <p:pic>
        <p:nvPicPr>
          <p:cNvPr id="4" name="Image 3">
            <a:extLst>
              <a:ext uri="{FF2B5EF4-FFF2-40B4-BE49-F238E27FC236}">
                <a16:creationId xmlns:a16="http://schemas.microsoft.com/office/drawing/2014/main" id="{00000000-0000-0000-0000-000000000000}"/>
              </a:ext>
            </a:extLst>
          </p:cNvPr>
          <p:cNvPicPr>
            <a:picLocks noChangeAspect="1"/>
          </p:cNvPicPr>
          <p:nvPr/>
        </p:nvPicPr>
        <p:blipFill>
          <a:blip r:embed="rId3">
            <a:lum/>
            <a:alphaModFix/>
          </a:blip>
          <a:srcRect/>
          <a:stretch>
            <a:fillRect/>
          </a:stretch>
        </p:blipFill>
        <p:spPr>
          <a:xfrm>
            <a:off x="183960" y="2367360"/>
            <a:ext cx="5072040" cy="2188440"/>
          </a:xfrm>
          <a:prstGeom prst="rect">
            <a:avLst/>
          </a:prstGeom>
          <a:noFill/>
          <a:ln>
            <a:noFill/>
          </a:ln>
        </p:spPr>
      </p:pic>
      <p:pic>
        <p:nvPicPr>
          <p:cNvPr id="5" name="Image 4">
            <a:extLst>
              <a:ext uri="{FF2B5EF4-FFF2-40B4-BE49-F238E27FC236}">
                <a16:creationId xmlns:a16="http://schemas.microsoft.com/office/drawing/2014/main" id="{00000000-0000-0000-0000-000000000000}"/>
              </a:ext>
            </a:extLst>
          </p:cNvPr>
          <p:cNvPicPr>
            <a:picLocks noChangeAspect="1"/>
          </p:cNvPicPr>
          <p:nvPr/>
        </p:nvPicPr>
        <p:blipFill>
          <a:blip r:embed="rId4">
            <a:lum/>
            <a:alphaModFix/>
          </a:blip>
          <a:srcRect/>
          <a:stretch>
            <a:fillRect/>
          </a:stretch>
        </p:blipFill>
        <p:spPr>
          <a:xfrm>
            <a:off x="5544000" y="2326680"/>
            <a:ext cx="4896000" cy="242532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name="page110">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Commit automatique</a:t>
            </a:r>
          </a:p>
        </p:txBody>
      </p:sp>
      <p:sp>
        <p:nvSpPr>
          <p:cNvPr id="3" name="Espace réservé du texte 2"/>
          <p:cNvSpPr txBox="1">
            <a:spLocks noGrp="1"/>
          </p:cNvSpPr>
          <p:nvPr>
            <p:ph type="body" idx="4294967295"/>
          </p:nvPr>
        </p:nvSpPr>
        <p:spPr/>
        <p:txBody>
          <a:bodyPr vert="horz">
            <a:normAutofit fontScale="92500" lnSpcReduction="20000"/>
          </a:bodyPr>
          <a:lstStyle/>
          <a:p>
            <a:pPr lvl="0"/>
            <a:r>
              <a:rPr lang="fr-FR" dirty="0"/>
              <a:t>Si </a:t>
            </a:r>
            <a:r>
              <a:rPr lang="fr-FR" b="1" i="1" dirty="0" err="1" smtClean="0">
                <a:solidFill>
                  <a:srgbClr val="182F7C"/>
                </a:solidFill>
              </a:rPr>
              <a:t>E</a:t>
            </a:r>
            <a:r>
              <a:rPr lang="fr-FR" b="1" i="1" dirty="0" err="1" smtClean="0">
                <a:solidFill>
                  <a:srgbClr val="182F7C"/>
                </a:solidFill>
              </a:rPr>
              <a:t>nableAutoCommit</a:t>
            </a:r>
            <a:r>
              <a:rPr lang="fr-FR" b="1" i="1" dirty="0" smtClean="0">
                <a:solidFill>
                  <a:srgbClr val="182F7C"/>
                </a:solidFill>
              </a:rPr>
              <a:t>=</a:t>
            </a:r>
            <a:r>
              <a:rPr lang="fr-FR" b="1" i="1" dirty="0" err="1" smtClean="0">
                <a:solidFill>
                  <a:srgbClr val="182F7C"/>
                </a:solidFill>
              </a:rPr>
              <a:t>true</a:t>
            </a:r>
            <a:r>
              <a:rPr lang="fr-FR" dirty="0" smtClean="0"/>
              <a:t> </a:t>
            </a:r>
            <a:r>
              <a:rPr lang="fr-FR" dirty="0"/>
              <a:t>, </a:t>
            </a:r>
            <a:br>
              <a:rPr lang="fr-FR" dirty="0"/>
            </a:br>
            <a:r>
              <a:rPr lang="fr-FR" dirty="0"/>
              <a:t>le consommateur valide toutes les </a:t>
            </a:r>
            <a:r>
              <a:rPr lang="fr-FR" b="1" i="1" dirty="0" err="1" smtClean="0">
                <a:solidFill>
                  <a:srgbClr val="182F7C"/>
                </a:solidFill>
              </a:rPr>
              <a:t>A</a:t>
            </a:r>
            <a:r>
              <a:rPr lang="fr-FR" b="1" i="1" dirty="0" err="1" smtClean="0">
                <a:solidFill>
                  <a:srgbClr val="182F7C"/>
                </a:solidFill>
              </a:rPr>
              <a:t>utoCommitIntervalMs</a:t>
            </a:r>
            <a:r>
              <a:rPr lang="fr-FR" b="1" i="1" dirty="0" smtClean="0">
                <a:solidFill>
                  <a:srgbClr val="182F7C"/>
                </a:solidFill>
              </a:rPr>
              <a:t> </a:t>
            </a:r>
            <a:r>
              <a:rPr lang="fr-FR" dirty="0" smtClean="0"/>
              <a:t> </a:t>
            </a:r>
            <a:r>
              <a:rPr lang="fr-FR" dirty="0"/>
              <a:t>(par défaut 5000), les plus grands offset </a:t>
            </a:r>
            <a:r>
              <a:rPr lang="fr-FR" dirty="0" smtClean="0"/>
              <a:t>récupérés par les threads de background MAIS peut être pas encore consommés par </a:t>
            </a:r>
            <a:r>
              <a:rPr lang="fr-FR" i="1" dirty="0" smtClean="0"/>
              <a:t>Consume()</a:t>
            </a:r>
            <a:endParaRPr lang="fr-FR" i="1" dirty="0"/>
          </a:p>
          <a:p>
            <a:pPr lvl="0"/>
            <a:endParaRPr lang="fr-FR" dirty="0"/>
          </a:p>
          <a:p>
            <a:pPr lvl="0"/>
            <a:r>
              <a:rPr lang="fr-FR" dirty="0"/>
              <a:t>=&gt; Cette approche (simple) ne protège pas contre les </a:t>
            </a:r>
            <a:r>
              <a:rPr lang="fr-FR" dirty="0" smtClean="0"/>
              <a:t>pertes de messages ni les traitements en doublon en cas de panne !</a:t>
            </a:r>
            <a:r>
              <a:rPr lang="fr-FR" dirty="0"/>
              <a:t/>
            </a:r>
            <a:br>
              <a:rPr lang="fr-FR" dirty="0"/>
            </a:br>
            <a:endParaRPr lang="fr-FR" i="1"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name="page111">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Commit contrôlé</a:t>
            </a:r>
          </a:p>
        </p:txBody>
      </p:sp>
      <p:sp>
        <p:nvSpPr>
          <p:cNvPr id="3" name="Espace réservé du texte 2"/>
          <p:cNvSpPr txBox="1">
            <a:spLocks noGrp="1"/>
          </p:cNvSpPr>
          <p:nvPr>
            <p:ph type="body" idx="4294967295"/>
          </p:nvPr>
        </p:nvSpPr>
        <p:spPr/>
        <p:txBody>
          <a:bodyPr vert="horz">
            <a:normAutofit/>
          </a:bodyPr>
          <a:lstStyle/>
          <a:p>
            <a:pPr lvl="0"/>
            <a:r>
              <a:rPr lang="fr-FR" dirty="0"/>
              <a:t>L'API </a:t>
            </a:r>
            <a:r>
              <a:rPr lang="fr-FR" dirty="0" smtClean="0"/>
              <a:t>C++ </a:t>
            </a:r>
            <a:r>
              <a:rPr lang="fr-FR" dirty="0"/>
              <a:t>permet de contrôler le moment du commit plutôt que de se baser sur un </a:t>
            </a:r>
            <a:r>
              <a:rPr lang="fr-FR" dirty="0" err="1"/>
              <a:t>timer</a:t>
            </a:r>
            <a:r>
              <a:rPr lang="fr-FR" dirty="0"/>
              <a:t>.</a:t>
            </a:r>
          </a:p>
          <a:p>
            <a:pPr lvl="0"/>
            <a:r>
              <a:rPr lang="fr-FR" dirty="0"/>
              <a:t>Si </a:t>
            </a:r>
            <a:r>
              <a:rPr lang="fr-FR" b="1" i="1" dirty="0" err="1">
                <a:solidFill>
                  <a:srgbClr val="0D1F63"/>
                </a:solidFill>
              </a:rPr>
              <a:t>EnableAutoCommit</a:t>
            </a:r>
            <a:r>
              <a:rPr lang="fr-FR" b="1" i="1" dirty="0">
                <a:solidFill>
                  <a:srgbClr val="0D1F63"/>
                </a:solidFill>
              </a:rPr>
              <a:t> =</a:t>
            </a:r>
            <a:r>
              <a:rPr lang="fr-FR" b="1" i="1" dirty="0">
                <a:solidFill>
                  <a:srgbClr val="0D1F63"/>
                </a:solidFill>
              </a:rPr>
              <a:t>false</a:t>
            </a:r>
            <a:r>
              <a:rPr lang="fr-FR" dirty="0"/>
              <a:t> , l’application doit explicitement </a:t>
            </a:r>
            <a:r>
              <a:rPr lang="fr-FR" dirty="0" err="1"/>
              <a:t>committer</a:t>
            </a:r>
            <a:r>
              <a:rPr lang="fr-FR" dirty="0"/>
              <a:t> les offsets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dirty="0" smtClean="0">
                <a:solidFill>
                  <a:srgbClr val="000000"/>
                </a:solidFill>
                <a:latin typeface="Tahoma" pitchFamily="34"/>
                <a:cs typeface="Lucida Sans Unicode" pitchFamily="34"/>
              </a:rPr>
              <a:t>Via un commit synchrone (bloquant) </a:t>
            </a:r>
            <a:r>
              <a:rPr lang="fr-FR" sz="3200" dirty="0">
                <a:solidFill>
                  <a:srgbClr val="000000"/>
                </a:solidFill>
                <a:latin typeface="Tahoma" pitchFamily="34"/>
                <a:cs typeface="Lucida Sans Unicode" pitchFamily="34"/>
              </a:rPr>
              <a:t>avec </a:t>
            </a:r>
            <a:r>
              <a:rPr lang="fr-FR" sz="3200" b="1" i="1" dirty="0" smtClean="0">
                <a:solidFill>
                  <a:srgbClr val="0D1F63"/>
                </a:solidFill>
                <a:latin typeface="Tahoma" pitchFamily="34"/>
                <a:cs typeface="Lucida Sans Unicode" pitchFamily="34"/>
              </a:rPr>
              <a:t>C</a:t>
            </a:r>
            <a:r>
              <a:rPr lang="fr-FR" sz="3200" b="1" i="1" dirty="0" smtClean="0">
                <a:solidFill>
                  <a:srgbClr val="0D1F63"/>
                </a:solidFill>
                <a:latin typeface="Tahoma" pitchFamily="34"/>
                <a:cs typeface="Lucida Sans Unicode" pitchFamily="34"/>
              </a:rPr>
              <a:t>ommit()</a:t>
            </a:r>
            <a:endParaRPr lang="fr-FR" sz="3200" b="1" i="1" dirty="0">
              <a:solidFill>
                <a:srgbClr val="0D1F63"/>
              </a:solidFill>
              <a:latin typeface="Tahoma" pitchFamily="34"/>
              <a:cs typeface="Lucida Sans Unicode" pitchFamily="34"/>
            </a:endParaRPr>
          </a:p>
          <a:p>
            <a:pPr lvl="0"/>
            <a:r>
              <a:rPr lang="fr-FR" dirty="0" smtClean="0"/>
              <a:t>=&gt; Ne pas </a:t>
            </a:r>
            <a:r>
              <a:rPr lang="fr-FR" dirty="0" err="1" smtClean="0"/>
              <a:t>committer</a:t>
            </a:r>
            <a:r>
              <a:rPr lang="fr-FR" dirty="0" smtClean="0"/>
              <a:t> à chaque message reçu</a:t>
            </a:r>
            <a:endParaRPr lang="fr-FR"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name="page113">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dirty="0"/>
              <a:t>Exemple </a:t>
            </a:r>
            <a:r>
              <a:rPr lang="fr-FR" dirty="0" smtClean="0"/>
              <a:t>At Most Once</a:t>
            </a:r>
            <a:endParaRPr lang="fr-FR" dirty="0"/>
          </a:p>
        </p:txBody>
      </p:sp>
      <p:sp>
        <p:nvSpPr>
          <p:cNvPr id="3" name="Espace réservé du texte 2"/>
          <p:cNvSpPr txBox="1">
            <a:spLocks noGrp="1"/>
          </p:cNvSpPr>
          <p:nvPr>
            <p:ph type="body" idx="4294967295"/>
          </p:nvPr>
        </p:nvSpPr>
        <p:spPr/>
        <p:txBody>
          <a:bodyPr vert="horz">
            <a:normAutofit fontScale="32500" lnSpcReduction="20000"/>
          </a:bodyPr>
          <a:lstStyle/>
          <a:p>
            <a:pPr lvl="0">
              <a:lnSpc>
                <a:spcPct val="100000"/>
              </a:lnSpc>
              <a:spcAft>
                <a:spcPts val="283"/>
              </a:spcAft>
            </a:pPr>
            <a:r>
              <a:rPr lang="fr-FR" dirty="0">
                <a:latin typeface="Courier new" pitchFamily="49"/>
              </a:rPr>
              <a:t>var config = new </a:t>
            </a:r>
            <a:r>
              <a:rPr lang="fr-FR" dirty="0" err="1">
                <a:latin typeface="Courier new" pitchFamily="49"/>
              </a:rPr>
              <a:t>ConsumerConfig</a:t>
            </a:r>
            <a:endParaRPr lang="fr-FR" dirty="0">
              <a:latin typeface="Courier new" pitchFamily="49"/>
            </a:endParaRPr>
          </a:p>
          <a:p>
            <a:pPr lvl="0">
              <a:lnSpc>
                <a:spcPct val="100000"/>
              </a:lnSpc>
              <a:spcAft>
                <a:spcPts val="283"/>
              </a:spcAft>
            </a:pPr>
            <a:r>
              <a:rPr lang="fr-FR" dirty="0">
                <a:latin typeface="Courier new" pitchFamily="49"/>
              </a:rPr>
              <a:t>{</a:t>
            </a:r>
          </a:p>
          <a:p>
            <a:pPr lvl="0">
              <a:lnSpc>
                <a:spcPct val="100000"/>
              </a:lnSpc>
              <a:spcAft>
                <a:spcPts val="283"/>
              </a:spcAft>
            </a:pPr>
            <a:r>
              <a:rPr lang="fr-FR" dirty="0">
                <a:latin typeface="Courier new" pitchFamily="49"/>
              </a:rPr>
              <a:t>    ...</a:t>
            </a:r>
          </a:p>
          <a:p>
            <a:pPr lvl="0">
              <a:lnSpc>
                <a:spcPct val="100000"/>
              </a:lnSpc>
              <a:spcAft>
                <a:spcPts val="283"/>
              </a:spcAft>
            </a:pPr>
            <a:r>
              <a:rPr lang="fr-FR" dirty="0">
                <a:latin typeface="Courier new" pitchFamily="49"/>
              </a:rPr>
              <a:t>    // </a:t>
            </a:r>
            <a:r>
              <a:rPr lang="fr-FR" dirty="0" err="1">
                <a:latin typeface="Courier new" pitchFamily="49"/>
              </a:rPr>
              <a:t>Disable</a:t>
            </a:r>
            <a:r>
              <a:rPr lang="fr-FR" dirty="0">
                <a:latin typeface="Courier new" pitchFamily="49"/>
              </a:rPr>
              <a:t> auto-</a:t>
            </a:r>
            <a:r>
              <a:rPr lang="fr-FR" dirty="0" err="1">
                <a:latin typeface="Courier new" pitchFamily="49"/>
              </a:rPr>
              <a:t>committing</a:t>
            </a:r>
            <a:r>
              <a:rPr lang="fr-FR" dirty="0">
                <a:latin typeface="Courier new" pitchFamily="49"/>
              </a:rPr>
              <a:t> of offsets.</a:t>
            </a:r>
          </a:p>
          <a:p>
            <a:pPr lvl="0">
              <a:lnSpc>
                <a:spcPct val="100000"/>
              </a:lnSpc>
              <a:spcAft>
                <a:spcPts val="283"/>
              </a:spcAft>
            </a:pPr>
            <a:r>
              <a:rPr lang="fr-FR" dirty="0">
                <a:latin typeface="Courier new" pitchFamily="49"/>
              </a:rPr>
              <a:t>    </a:t>
            </a:r>
            <a:r>
              <a:rPr lang="fr-FR" dirty="0" err="1">
                <a:latin typeface="Courier new" pitchFamily="49"/>
              </a:rPr>
              <a:t>EnableAutoCommit</a:t>
            </a:r>
            <a:r>
              <a:rPr lang="fr-FR" dirty="0">
                <a:latin typeface="Courier new" pitchFamily="49"/>
              </a:rPr>
              <a:t> = false</a:t>
            </a:r>
          </a:p>
          <a:p>
            <a:pPr lvl="0">
              <a:lnSpc>
                <a:spcPct val="100000"/>
              </a:lnSpc>
              <a:spcAft>
                <a:spcPts val="283"/>
              </a:spcAft>
            </a:pPr>
            <a:r>
              <a:rPr lang="fr-FR" dirty="0">
                <a:latin typeface="Courier new" pitchFamily="49"/>
              </a:rPr>
              <a:t>}</a:t>
            </a:r>
          </a:p>
          <a:p>
            <a:pPr lvl="0">
              <a:lnSpc>
                <a:spcPct val="100000"/>
              </a:lnSpc>
              <a:spcAft>
                <a:spcPts val="283"/>
              </a:spcAft>
            </a:pPr>
            <a:endParaRPr lang="fr-FR" dirty="0">
              <a:latin typeface="Courier new" pitchFamily="49"/>
            </a:endParaRPr>
          </a:p>
          <a:p>
            <a:pPr lvl="0">
              <a:lnSpc>
                <a:spcPct val="100000"/>
              </a:lnSpc>
              <a:spcAft>
                <a:spcPts val="283"/>
              </a:spcAft>
            </a:pPr>
            <a:r>
              <a:rPr lang="fr-FR" dirty="0">
                <a:latin typeface="Courier new" pitchFamily="49"/>
              </a:rPr>
              <a:t>...</a:t>
            </a:r>
          </a:p>
          <a:p>
            <a:pPr lvl="0">
              <a:lnSpc>
                <a:spcPct val="100000"/>
              </a:lnSpc>
              <a:spcAft>
                <a:spcPts val="283"/>
              </a:spcAft>
            </a:pPr>
            <a:endParaRPr lang="fr-FR" dirty="0">
              <a:latin typeface="Courier new" pitchFamily="49"/>
            </a:endParaRPr>
          </a:p>
          <a:p>
            <a:pPr lvl="0">
              <a:lnSpc>
                <a:spcPct val="100000"/>
              </a:lnSpc>
              <a:spcAft>
                <a:spcPts val="283"/>
              </a:spcAft>
            </a:pPr>
            <a:r>
              <a:rPr lang="fr-FR" dirty="0" err="1">
                <a:latin typeface="Courier new" pitchFamily="49"/>
              </a:rPr>
              <a:t>while</a:t>
            </a:r>
            <a:r>
              <a:rPr lang="fr-FR" dirty="0">
                <a:latin typeface="Courier new" pitchFamily="49"/>
              </a:rPr>
              <a:t> (!</a:t>
            </a:r>
            <a:r>
              <a:rPr lang="fr-FR" dirty="0" err="1">
                <a:latin typeface="Courier new" pitchFamily="49"/>
              </a:rPr>
              <a:t>cancelled</a:t>
            </a:r>
            <a:r>
              <a:rPr lang="fr-FR" dirty="0">
                <a:latin typeface="Courier new" pitchFamily="49"/>
              </a:rPr>
              <a:t>)</a:t>
            </a:r>
          </a:p>
          <a:p>
            <a:pPr lvl="0">
              <a:lnSpc>
                <a:spcPct val="100000"/>
              </a:lnSpc>
              <a:spcAft>
                <a:spcPts val="283"/>
              </a:spcAft>
            </a:pPr>
            <a:r>
              <a:rPr lang="fr-FR" dirty="0">
                <a:latin typeface="Courier new" pitchFamily="49"/>
              </a:rPr>
              <a:t>{</a:t>
            </a:r>
          </a:p>
          <a:p>
            <a:pPr lvl="0">
              <a:lnSpc>
                <a:spcPct val="100000"/>
              </a:lnSpc>
              <a:spcAft>
                <a:spcPts val="283"/>
              </a:spcAft>
            </a:pPr>
            <a:r>
              <a:rPr lang="fr-FR" dirty="0">
                <a:latin typeface="Courier new" pitchFamily="49"/>
              </a:rPr>
              <a:t>    var </a:t>
            </a:r>
            <a:r>
              <a:rPr lang="fr-FR" dirty="0" err="1">
                <a:latin typeface="Courier new" pitchFamily="49"/>
              </a:rPr>
              <a:t>consumeResult</a:t>
            </a:r>
            <a:r>
              <a:rPr lang="fr-FR" dirty="0">
                <a:latin typeface="Courier new" pitchFamily="49"/>
              </a:rPr>
              <a:t> = </a:t>
            </a:r>
            <a:r>
              <a:rPr lang="fr-FR" dirty="0" err="1">
                <a:latin typeface="Courier new" pitchFamily="49"/>
              </a:rPr>
              <a:t>consumer.Consume</a:t>
            </a:r>
            <a:r>
              <a:rPr lang="fr-FR" dirty="0">
                <a:latin typeface="Courier new" pitchFamily="49"/>
              </a:rPr>
              <a:t>(</a:t>
            </a:r>
            <a:r>
              <a:rPr lang="fr-FR" dirty="0" err="1">
                <a:latin typeface="Courier new" pitchFamily="49"/>
              </a:rPr>
              <a:t>cancellationToken</a:t>
            </a:r>
            <a:r>
              <a:rPr lang="fr-FR" dirty="0">
                <a:latin typeface="Courier new" pitchFamily="49"/>
              </a:rPr>
              <a:t>);</a:t>
            </a:r>
          </a:p>
          <a:p>
            <a:pPr lvl="0">
              <a:lnSpc>
                <a:spcPct val="100000"/>
              </a:lnSpc>
              <a:spcAft>
                <a:spcPts val="283"/>
              </a:spcAft>
            </a:pPr>
            <a:endParaRPr lang="fr-FR" dirty="0">
              <a:latin typeface="Courier new" pitchFamily="49"/>
            </a:endParaRPr>
          </a:p>
          <a:p>
            <a:pPr lvl="0">
              <a:lnSpc>
                <a:spcPct val="100000"/>
              </a:lnSpc>
              <a:spcAft>
                <a:spcPts val="283"/>
              </a:spcAft>
            </a:pPr>
            <a:r>
              <a:rPr lang="fr-FR" b="1" dirty="0">
                <a:solidFill>
                  <a:srgbClr val="92D050"/>
                </a:solidFill>
                <a:latin typeface="Courier new" pitchFamily="49"/>
              </a:rPr>
              <a:t>    // </a:t>
            </a:r>
            <a:r>
              <a:rPr lang="fr-FR" b="1" dirty="0" err="1">
                <a:solidFill>
                  <a:srgbClr val="92D050"/>
                </a:solidFill>
                <a:latin typeface="Courier new" pitchFamily="49"/>
              </a:rPr>
              <a:t>process</a:t>
            </a:r>
            <a:r>
              <a:rPr lang="fr-FR" b="1" dirty="0">
                <a:solidFill>
                  <a:srgbClr val="92D050"/>
                </a:solidFill>
                <a:latin typeface="Courier new" pitchFamily="49"/>
              </a:rPr>
              <a:t> message </a:t>
            </a:r>
            <a:r>
              <a:rPr lang="fr-FR" b="1" dirty="0" err="1">
                <a:solidFill>
                  <a:srgbClr val="92D050"/>
                </a:solidFill>
                <a:latin typeface="Courier new" pitchFamily="49"/>
              </a:rPr>
              <a:t>here</a:t>
            </a:r>
            <a:r>
              <a:rPr lang="fr-FR" b="1" dirty="0">
                <a:solidFill>
                  <a:srgbClr val="92D050"/>
                </a:solidFill>
                <a:latin typeface="Courier new" pitchFamily="49"/>
              </a:rPr>
              <a:t>.</a:t>
            </a:r>
          </a:p>
          <a:p>
            <a:pPr lvl="0">
              <a:lnSpc>
                <a:spcPct val="100000"/>
              </a:lnSpc>
              <a:spcAft>
                <a:spcPts val="283"/>
              </a:spcAft>
            </a:pPr>
            <a:endParaRPr lang="fr-FR" dirty="0">
              <a:latin typeface="Courier new" pitchFamily="49"/>
            </a:endParaRPr>
          </a:p>
          <a:p>
            <a:pPr lvl="0">
              <a:lnSpc>
                <a:spcPct val="100000"/>
              </a:lnSpc>
              <a:spcAft>
                <a:spcPts val="283"/>
              </a:spcAft>
            </a:pPr>
            <a:r>
              <a:rPr lang="fr-FR" dirty="0">
                <a:latin typeface="Courier new" pitchFamily="49"/>
              </a:rPr>
              <a:t>    if (</a:t>
            </a:r>
            <a:r>
              <a:rPr lang="fr-FR" dirty="0" err="1">
                <a:latin typeface="Courier new" pitchFamily="49"/>
              </a:rPr>
              <a:t>consumeResult.Offset</a:t>
            </a:r>
            <a:r>
              <a:rPr lang="fr-FR" dirty="0">
                <a:latin typeface="Courier new" pitchFamily="49"/>
              </a:rPr>
              <a:t> % </a:t>
            </a:r>
            <a:r>
              <a:rPr lang="fr-FR" dirty="0" err="1">
                <a:latin typeface="Courier new" pitchFamily="49"/>
              </a:rPr>
              <a:t>commitPeriod</a:t>
            </a:r>
            <a:r>
              <a:rPr lang="fr-FR" dirty="0">
                <a:latin typeface="Courier new" pitchFamily="49"/>
              </a:rPr>
              <a:t> == 0)</a:t>
            </a:r>
          </a:p>
          <a:p>
            <a:pPr lvl="0">
              <a:lnSpc>
                <a:spcPct val="100000"/>
              </a:lnSpc>
              <a:spcAft>
                <a:spcPts val="283"/>
              </a:spcAft>
            </a:pPr>
            <a:r>
              <a:rPr lang="fr-FR" dirty="0">
                <a:latin typeface="Courier new" pitchFamily="49"/>
              </a:rPr>
              <a:t>    {</a:t>
            </a:r>
          </a:p>
          <a:p>
            <a:pPr lvl="0">
              <a:lnSpc>
                <a:spcPct val="100000"/>
              </a:lnSpc>
              <a:spcAft>
                <a:spcPts val="283"/>
              </a:spcAft>
            </a:pPr>
            <a:r>
              <a:rPr lang="fr-FR" dirty="0">
                <a:latin typeface="Courier new" pitchFamily="49"/>
              </a:rPr>
              <a:t>        </a:t>
            </a:r>
            <a:r>
              <a:rPr lang="fr-FR" dirty="0" err="1">
                <a:latin typeface="Courier new" pitchFamily="49"/>
              </a:rPr>
              <a:t>try</a:t>
            </a:r>
            <a:endParaRPr lang="fr-FR" dirty="0">
              <a:latin typeface="Courier new" pitchFamily="49"/>
            </a:endParaRPr>
          </a:p>
          <a:p>
            <a:pPr lvl="0">
              <a:lnSpc>
                <a:spcPct val="100000"/>
              </a:lnSpc>
              <a:spcAft>
                <a:spcPts val="283"/>
              </a:spcAft>
            </a:pPr>
            <a:r>
              <a:rPr lang="fr-FR" dirty="0">
                <a:latin typeface="Courier new" pitchFamily="49"/>
              </a:rPr>
              <a:t>        {</a:t>
            </a:r>
          </a:p>
          <a:p>
            <a:pPr lvl="0">
              <a:lnSpc>
                <a:spcPct val="100000"/>
              </a:lnSpc>
              <a:spcAft>
                <a:spcPts val="283"/>
              </a:spcAft>
            </a:pPr>
            <a:r>
              <a:rPr lang="fr-FR" b="1" dirty="0">
                <a:solidFill>
                  <a:srgbClr val="002060"/>
                </a:solidFill>
                <a:latin typeface="Courier new" pitchFamily="49"/>
              </a:rPr>
              <a:t>            </a:t>
            </a:r>
            <a:r>
              <a:rPr lang="fr-FR" b="1" dirty="0" err="1">
                <a:solidFill>
                  <a:srgbClr val="002060"/>
                </a:solidFill>
                <a:latin typeface="Courier new" pitchFamily="49"/>
              </a:rPr>
              <a:t>consumer.Commit</a:t>
            </a:r>
            <a:r>
              <a:rPr lang="fr-FR" b="1" dirty="0">
                <a:solidFill>
                  <a:srgbClr val="002060"/>
                </a:solidFill>
                <a:latin typeface="Courier new" pitchFamily="49"/>
              </a:rPr>
              <a:t>(</a:t>
            </a:r>
            <a:r>
              <a:rPr lang="fr-FR" b="1" dirty="0" err="1">
                <a:solidFill>
                  <a:srgbClr val="002060"/>
                </a:solidFill>
                <a:latin typeface="Courier new" pitchFamily="49"/>
              </a:rPr>
              <a:t>consumeResult</a:t>
            </a:r>
            <a:r>
              <a:rPr lang="fr-FR" b="1" dirty="0">
                <a:solidFill>
                  <a:srgbClr val="002060"/>
                </a:solidFill>
                <a:latin typeface="Courier new" pitchFamily="49"/>
              </a:rPr>
              <a:t>);</a:t>
            </a:r>
          </a:p>
          <a:p>
            <a:pPr lvl="0">
              <a:lnSpc>
                <a:spcPct val="100000"/>
              </a:lnSpc>
              <a:spcAft>
                <a:spcPts val="283"/>
              </a:spcAft>
            </a:pPr>
            <a:r>
              <a:rPr lang="fr-FR" dirty="0">
                <a:latin typeface="Courier new" pitchFamily="49"/>
              </a:rPr>
              <a:t>        }</a:t>
            </a:r>
          </a:p>
          <a:p>
            <a:pPr lvl="0">
              <a:lnSpc>
                <a:spcPct val="100000"/>
              </a:lnSpc>
              <a:spcAft>
                <a:spcPts val="283"/>
              </a:spcAft>
            </a:pPr>
            <a:r>
              <a:rPr lang="fr-FR" dirty="0">
                <a:latin typeface="Courier new" pitchFamily="49"/>
              </a:rPr>
              <a:t>        catch (</a:t>
            </a:r>
            <a:r>
              <a:rPr lang="fr-FR" dirty="0" err="1">
                <a:latin typeface="Courier new" pitchFamily="49"/>
              </a:rPr>
              <a:t>KafkaException</a:t>
            </a:r>
            <a:r>
              <a:rPr lang="fr-FR" dirty="0">
                <a:latin typeface="Courier new" pitchFamily="49"/>
              </a:rPr>
              <a:t> e)</a:t>
            </a:r>
          </a:p>
          <a:p>
            <a:pPr lvl="0">
              <a:lnSpc>
                <a:spcPct val="100000"/>
              </a:lnSpc>
              <a:spcAft>
                <a:spcPts val="283"/>
              </a:spcAft>
            </a:pPr>
            <a:r>
              <a:rPr lang="fr-FR" dirty="0">
                <a:latin typeface="Courier new" pitchFamily="49"/>
              </a:rPr>
              <a:t>        {</a:t>
            </a:r>
          </a:p>
          <a:p>
            <a:pPr lvl="0">
              <a:lnSpc>
                <a:spcPct val="100000"/>
              </a:lnSpc>
              <a:spcAft>
                <a:spcPts val="283"/>
              </a:spcAft>
            </a:pPr>
            <a:r>
              <a:rPr lang="fr-FR" dirty="0">
                <a:latin typeface="Courier new" pitchFamily="49"/>
              </a:rPr>
              <a:t>            </a:t>
            </a:r>
            <a:r>
              <a:rPr lang="fr-FR" dirty="0" err="1">
                <a:latin typeface="Courier new" pitchFamily="49"/>
              </a:rPr>
              <a:t>Console.WriteLine</a:t>
            </a:r>
            <a:r>
              <a:rPr lang="fr-FR" dirty="0">
                <a:latin typeface="Courier new" pitchFamily="49"/>
              </a:rPr>
              <a:t>($"Commit </a:t>
            </a:r>
            <a:r>
              <a:rPr lang="fr-FR" dirty="0" err="1">
                <a:latin typeface="Courier new" pitchFamily="49"/>
              </a:rPr>
              <a:t>error</a:t>
            </a:r>
            <a:r>
              <a:rPr lang="fr-FR" dirty="0">
                <a:latin typeface="Courier new" pitchFamily="49"/>
              </a:rPr>
              <a:t>: {</a:t>
            </a:r>
            <a:r>
              <a:rPr lang="fr-FR" dirty="0" err="1">
                <a:latin typeface="Courier new" pitchFamily="49"/>
              </a:rPr>
              <a:t>e.Error.Reason</a:t>
            </a:r>
            <a:r>
              <a:rPr lang="fr-FR" dirty="0">
                <a:latin typeface="Courier new" pitchFamily="49"/>
              </a:rPr>
              <a:t>}");</a:t>
            </a:r>
          </a:p>
          <a:p>
            <a:pPr lvl="0">
              <a:lnSpc>
                <a:spcPct val="100000"/>
              </a:lnSpc>
              <a:spcAft>
                <a:spcPts val="283"/>
              </a:spcAft>
            </a:pPr>
            <a:r>
              <a:rPr lang="fr-FR" dirty="0">
                <a:latin typeface="Courier new" pitchFamily="49"/>
              </a:rPr>
              <a:t>        }</a:t>
            </a:r>
          </a:p>
          <a:p>
            <a:pPr lvl="0">
              <a:lnSpc>
                <a:spcPct val="100000"/>
              </a:lnSpc>
              <a:spcAft>
                <a:spcPts val="283"/>
              </a:spcAft>
            </a:pPr>
            <a:r>
              <a:rPr lang="fr-FR" dirty="0">
                <a:latin typeface="Courier new" pitchFamily="49"/>
              </a:rPr>
              <a:t>    }</a:t>
            </a:r>
          </a:p>
          <a:p>
            <a:pPr lvl="0">
              <a:lnSpc>
                <a:spcPct val="100000"/>
              </a:lnSpc>
              <a:spcAft>
                <a:spcPts val="283"/>
              </a:spcAft>
            </a:pPr>
            <a:r>
              <a:rPr lang="fr-FR" dirty="0">
                <a:latin typeface="Courier new" pitchFamily="49"/>
              </a:rPr>
              <a:t>}</a:t>
            </a:r>
            <a:endParaRPr lang="fr-FR" dirty="0">
              <a:latin typeface="Courier new" pitchFamily="49"/>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dirty="0"/>
              <a:t>Exemple </a:t>
            </a:r>
            <a:r>
              <a:rPr lang="fr-FR" dirty="0" smtClean="0"/>
              <a:t>At Least Once</a:t>
            </a:r>
            <a:endParaRPr lang="fr-FR" dirty="0"/>
          </a:p>
        </p:txBody>
      </p:sp>
      <p:sp>
        <p:nvSpPr>
          <p:cNvPr id="3" name="Espace réservé du texte 2"/>
          <p:cNvSpPr txBox="1">
            <a:spLocks noGrp="1"/>
          </p:cNvSpPr>
          <p:nvPr>
            <p:ph type="body" idx="4294967295"/>
          </p:nvPr>
        </p:nvSpPr>
        <p:spPr/>
        <p:txBody>
          <a:bodyPr vert="horz">
            <a:normAutofit fontScale="32500" lnSpcReduction="20000"/>
          </a:bodyPr>
          <a:lstStyle/>
          <a:p>
            <a:pPr lvl="0">
              <a:lnSpc>
                <a:spcPct val="100000"/>
              </a:lnSpc>
              <a:spcAft>
                <a:spcPts val="283"/>
              </a:spcAft>
            </a:pPr>
            <a:r>
              <a:rPr lang="fr-FR" dirty="0">
                <a:latin typeface="Courier new" pitchFamily="49"/>
              </a:rPr>
              <a:t>var config = new </a:t>
            </a:r>
            <a:r>
              <a:rPr lang="fr-FR" dirty="0" err="1">
                <a:latin typeface="Courier new" pitchFamily="49"/>
              </a:rPr>
              <a:t>ConsumerConfig</a:t>
            </a:r>
            <a:endParaRPr lang="fr-FR" dirty="0">
              <a:latin typeface="Courier new" pitchFamily="49"/>
            </a:endParaRPr>
          </a:p>
          <a:p>
            <a:pPr lvl="0">
              <a:lnSpc>
                <a:spcPct val="100000"/>
              </a:lnSpc>
              <a:spcAft>
                <a:spcPts val="283"/>
              </a:spcAft>
            </a:pPr>
            <a:r>
              <a:rPr lang="fr-FR" dirty="0">
                <a:latin typeface="Courier new" pitchFamily="49"/>
              </a:rPr>
              <a:t>{</a:t>
            </a:r>
          </a:p>
          <a:p>
            <a:pPr lvl="0">
              <a:lnSpc>
                <a:spcPct val="100000"/>
              </a:lnSpc>
              <a:spcAft>
                <a:spcPts val="283"/>
              </a:spcAft>
            </a:pPr>
            <a:r>
              <a:rPr lang="fr-FR" dirty="0">
                <a:latin typeface="Courier new" pitchFamily="49"/>
              </a:rPr>
              <a:t>    ...</a:t>
            </a:r>
          </a:p>
          <a:p>
            <a:pPr lvl="0">
              <a:lnSpc>
                <a:spcPct val="100000"/>
              </a:lnSpc>
              <a:spcAft>
                <a:spcPts val="283"/>
              </a:spcAft>
            </a:pPr>
            <a:r>
              <a:rPr lang="fr-FR" dirty="0">
                <a:latin typeface="Courier new" pitchFamily="49"/>
              </a:rPr>
              <a:t>    // </a:t>
            </a:r>
            <a:r>
              <a:rPr lang="fr-FR" dirty="0" err="1">
                <a:latin typeface="Courier new" pitchFamily="49"/>
              </a:rPr>
              <a:t>Disable</a:t>
            </a:r>
            <a:r>
              <a:rPr lang="fr-FR" dirty="0">
                <a:latin typeface="Courier new" pitchFamily="49"/>
              </a:rPr>
              <a:t> auto-</a:t>
            </a:r>
            <a:r>
              <a:rPr lang="fr-FR" dirty="0" err="1">
                <a:latin typeface="Courier new" pitchFamily="49"/>
              </a:rPr>
              <a:t>committing</a:t>
            </a:r>
            <a:r>
              <a:rPr lang="fr-FR" dirty="0">
                <a:latin typeface="Courier new" pitchFamily="49"/>
              </a:rPr>
              <a:t> of offsets.</a:t>
            </a:r>
          </a:p>
          <a:p>
            <a:pPr lvl="0">
              <a:lnSpc>
                <a:spcPct val="100000"/>
              </a:lnSpc>
              <a:spcAft>
                <a:spcPts val="283"/>
              </a:spcAft>
            </a:pPr>
            <a:r>
              <a:rPr lang="fr-FR" dirty="0">
                <a:latin typeface="Courier new" pitchFamily="49"/>
              </a:rPr>
              <a:t>    </a:t>
            </a:r>
            <a:r>
              <a:rPr lang="fr-FR" dirty="0" err="1">
                <a:latin typeface="Courier new" pitchFamily="49"/>
              </a:rPr>
              <a:t>EnableAutoCommit</a:t>
            </a:r>
            <a:r>
              <a:rPr lang="fr-FR" dirty="0">
                <a:latin typeface="Courier new" pitchFamily="49"/>
              </a:rPr>
              <a:t> = false</a:t>
            </a:r>
          </a:p>
          <a:p>
            <a:pPr lvl="0">
              <a:lnSpc>
                <a:spcPct val="100000"/>
              </a:lnSpc>
              <a:spcAft>
                <a:spcPts val="283"/>
              </a:spcAft>
            </a:pPr>
            <a:r>
              <a:rPr lang="fr-FR" dirty="0">
                <a:latin typeface="Courier new" pitchFamily="49"/>
              </a:rPr>
              <a:t>}</a:t>
            </a:r>
          </a:p>
          <a:p>
            <a:pPr lvl="0">
              <a:lnSpc>
                <a:spcPct val="100000"/>
              </a:lnSpc>
              <a:spcAft>
                <a:spcPts val="283"/>
              </a:spcAft>
            </a:pPr>
            <a:endParaRPr lang="fr-FR" dirty="0">
              <a:latin typeface="Courier new" pitchFamily="49"/>
            </a:endParaRPr>
          </a:p>
          <a:p>
            <a:pPr lvl="0">
              <a:lnSpc>
                <a:spcPct val="100000"/>
              </a:lnSpc>
              <a:spcAft>
                <a:spcPts val="283"/>
              </a:spcAft>
            </a:pPr>
            <a:r>
              <a:rPr lang="fr-FR" dirty="0">
                <a:latin typeface="Courier new" pitchFamily="49"/>
              </a:rPr>
              <a:t>...</a:t>
            </a:r>
          </a:p>
          <a:p>
            <a:pPr lvl="0">
              <a:lnSpc>
                <a:spcPct val="100000"/>
              </a:lnSpc>
              <a:spcAft>
                <a:spcPts val="283"/>
              </a:spcAft>
            </a:pPr>
            <a:endParaRPr lang="fr-FR" dirty="0">
              <a:latin typeface="Courier new" pitchFamily="49"/>
            </a:endParaRPr>
          </a:p>
          <a:p>
            <a:pPr lvl="0">
              <a:lnSpc>
                <a:spcPct val="100000"/>
              </a:lnSpc>
              <a:spcAft>
                <a:spcPts val="283"/>
              </a:spcAft>
            </a:pPr>
            <a:r>
              <a:rPr lang="fr-FR" dirty="0" err="1">
                <a:latin typeface="Courier new" pitchFamily="49"/>
              </a:rPr>
              <a:t>while</a:t>
            </a:r>
            <a:r>
              <a:rPr lang="fr-FR" dirty="0">
                <a:latin typeface="Courier new" pitchFamily="49"/>
              </a:rPr>
              <a:t> (!</a:t>
            </a:r>
            <a:r>
              <a:rPr lang="fr-FR" dirty="0" err="1">
                <a:latin typeface="Courier new" pitchFamily="49"/>
              </a:rPr>
              <a:t>cancelled</a:t>
            </a:r>
            <a:r>
              <a:rPr lang="fr-FR" dirty="0">
                <a:latin typeface="Courier new" pitchFamily="49"/>
              </a:rPr>
              <a:t>)</a:t>
            </a:r>
          </a:p>
          <a:p>
            <a:pPr lvl="0">
              <a:lnSpc>
                <a:spcPct val="100000"/>
              </a:lnSpc>
              <a:spcAft>
                <a:spcPts val="283"/>
              </a:spcAft>
            </a:pPr>
            <a:r>
              <a:rPr lang="fr-FR" dirty="0">
                <a:latin typeface="Courier new" pitchFamily="49"/>
              </a:rPr>
              <a:t>{</a:t>
            </a:r>
          </a:p>
          <a:p>
            <a:pPr lvl="0">
              <a:lnSpc>
                <a:spcPct val="100000"/>
              </a:lnSpc>
              <a:spcAft>
                <a:spcPts val="283"/>
              </a:spcAft>
            </a:pPr>
            <a:r>
              <a:rPr lang="fr-FR" dirty="0">
                <a:latin typeface="Courier new" pitchFamily="49"/>
              </a:rPr>
              <a:t>    var </a:t>
            </a:r>
            <a:r>
              <a:rPr lang="fr-FR" dirty="0" err="1">
                <a:latin typeface="Courier new" pitchFamily="49"/>
              </a:rPr>
              <a:t>consumeResult</a:t>
            </a:r>
            <a:r>
              <a:rPr lang="fr-FR" dirty="0">
                <a:latin typeface="Courier new" pitchFamily="49"/>
              </a:rPr>
              <a:t> = </a:t>
            </a:r>
            <a:r>
              <a:rPr lang="fr-FR" dirty="0" err="1">
                <a:latin typeface="Courier new" pitchFamily="49"/>
              </a:rPr>
              <a:t>consumer.Consume</a:t>
            </a:r>
            <a:r>
              <a:rPr lang="fr-FR" dirty="0">
                <a:latin typeface="Courier new" pitchFamily="49"/>
              </a:rPr>
              <a:t>(</a:t>
            </a:r>
            <a:r>
              <a:rPr lang="fr-FR" dirty="0" err="1">
                <a:latin typeface="Courier new" pitchFamily="49"/>
              </a:rPr>
              <a:t>cancellationToken</a:t>
            </a:r>
            <a:r>
              <a:rPr lang="fr-FR" dirty="0" smtClean="0">
                <a:latin typeface="Courier new" pitchFamily="49"/>
              </a:rPr>
              <a:t>);</a:t>
            </a:r>
            <a:endParaRPr lang="fr-FR" dirty="0">
              <a:latin typeface="Courier new" pitchFamily="49"/>
            </a:endParaRPr>
          </a:p>
          <a:p>
            <a:pPr lvl="0">
              <a:lnSpc>
                <a:spcPct val="100000"/>
              </a:lnSpc>
              <a:spcAft>
                <a:spcPts val="283"/>
              </a:spcAft>
            </a:pPr>
            <a:endParaRPr lang="fr-FR" dirty="0">
              <a:latin typeface="Courier new" pitchFamily="49"/>
            </a:endParaRPr>
          </a:p>
          <a:p>
            <a:pPr lvl="0">
              <a:lnSpc>
                <a:spcPct val="100000"/>
              </a:lnSpc>
              <a:spcAft>
                <a:spcPts val="283"/>
              </a:spcAft>
            </a:pPr>
            <a:r>
              <a:rPr lang="fr-FR" dirty="0">
                <a:latin typeface="Courier new" pitchFamily="49"/>
              </a:rPr>
              <a:t>    if (</a:t>
            </a:r>
            <a:r>
              <a:rPr lang="fr-FR" dirty="0" err="1">
                <a:latin typeface="Courier new" pitchFamily="49"/>
              </a:rPr>
              <a:t>consumeResult.Offset</a:t>
            </a:r>
            <a:r>
              <a:rPr lang="fr-FR" dirty="0">
                <a:latin typeface="Courier new" pitchFamily="49"/>
              </a:rPr>
              <a:t> % </a:t>
            </a:r>
            <a:r>
              <a:rPr lang="fr-FR" dirty="0" err="1">
                <a:latin typeface="Courier new" pitchFamily="49"/>
              </a:rPr>
              <a:t>commitPeriod</a:t>
            </a:r>
            <a:r>
              <a:rPr lang="fr-FR" dirty="0">
                <a:latin typeface="Courier new" pitchFamily="49"/>
              </a:rPr>
              <a:t> == 0)</a:t>
            </a:r>
          </a:p>
          <a:p>
            <a:pPr lvl="0">
              <a:lnSpc>
                <a:spcPct val="100000"/>
              </a:lnSpc>
              <a:spcAft>
                <a:spcPts val="283"/>
              </a:spcAft>
            </a:pPr>
            <a:r>
              <a:rPr lang="fr-FR" dirty="0">
                <a:latin typeface="Courier new" pitchFamily="49"/>
              </a:rPr>
              <a:t>    {</a:t>
            </a:r>
          </a:p>
          <a:p>
            <a:pPr lvl="0">
              <a:lnSpc>
                <a:spcPct val="100000"/>
              </a:lnSpc>
              <a:spcAft>
                <a:spcPts val="283"/>
              </a:spcAft>
            </a:pPr>
            <a:r>
              <a:rPr lang="fr-FR" dirty="0">
                <a:latin typeface="Courier new" pitchFamily="49"/>
              </a:rPr>
              <a:t>        </a:t>
            </a:r>
            <a:r>
              <a:rPr lang="fr-FR" dirty="0" err="1">
                <a:latin typeface="Courier new" pitchFamily="49"/>
              </a:rPr>
              <a:t>try</a:t>
            </a:r>
            <a:endParaRPr lang="fr-FR" dirty="0">
              <a:latin typeface="Courier new" pitchFamily="49"/>
            </a:endParaRPr>
          </a:p>
          <a:p>
            <a:pPr lvl="0">
              <a:lnSpc>
                <a:spcPct val="100000"/>
              </a:lnSpc>
              <a:spcAft>
                <a:spcPts val="283"/>
              </a:spcAft>
            </a:pPr>
            <a:r>
              <a:rPr lang="fr-FR" dirty="0">
                <a:latin typeface="Courier new" pitchFamily="49"/>
              </a:rPr>
              <a:t>        {</a:t>
            </a:r>
          </a:p>
          <a:p>
            <a:pPr lvl="0">
              <a:lnSpc>
                <a:spcPct val="100000"/>
              </a:lnSpc>
              <a:spcAft>
                <a:spcPts val="283"/>
              </a:spcAft>
            </a:pPr>
            <a:r>
              <a:rPr lang="fr-FR" b="1" dirty="0">
                <a:solidFill>
                  <a:srgbClr val="002060"/>
                </a:solidFill>
                <a:latin typeface="Courier new" pitchFamily="49"/>
              </a:rPr>
              <a:t>            </a:t>
            </a:r>
            <a:r>
              <a:rPr lang="fr-FR" b="1" dirty="0" err="1">
                <a:solidFill>
                  <a:srgbClr val="002060"/>
                </a:solidFill>
                <a:latin typeface="Courier new" pitchFamily="49"/>
              </a:rPr>
              <a:t>consumer.Commit</a:t>
            </a:r>
            <a:r>
              <a:rPr lang="fr-FR" b="1" dirty="0">
                <a:solidFill>
                  <a:srgbClr val="002060"/>
                </a:solidFill>
                <a:latin typeface="Courier new" pitchFamily="49"/>
              </a:rPr>
              <a:t>(</a:t>
            </a:r>
            <a:r>
              <a:rPr lang="fr-FR" b="1" dirty="0" err="1">
                <a:solidFill>
                  <a:srgbClr val="002060"/>
                </a:solidFill>
                <a:latin typeface="Courier new" pitchFamily="49"/>
              </a:rPr>
              <a:t>consumeResult</a:t>
            </a:r>
            <a:r>
              <a:rPr lang="fr-FR" b="1" dirty="0">
                <a:solidFill>
                  <a:srgbClr val="002060"/>
                </a:solidFill>
                <a:latin typeface="Courier new" pitchFamily="49"/>
              </a:rPr>
              <a:t>);</a:t>
            </a:r>
          </a:p>
          <a:p>
            <a:pPr lvl="0">
              <a:lnSpc>
                <a:spcPct val="100000"/>
              </a:lnSpc>
              <a:spcAft>
                <a:spcPts val="283"/>
              </a:spcAft>
            </a:pPr>
            <a:r>
              <a:rPr lang="fr-FR" dirty="0">
                <a:latin typeface="Courier new" pitchFamily="49"/>
              </a:rPr>
              <a:t>        }</a:t>
            </a:r>
          </a:p>
          <a:p>
            <a:pPr lvl="0">
              <a:lnSpc>
                <a:spcPct val="100000"/>
              </a:lnSpc>
              <a:spcAft>
                <a:spcPts val="283"/>
              </a:spcAft>
            </a:pPr>
            <a:r>
              <a:rPr lang="fr-FR" dirty="0">
                <a:latin typeface="Courier new" pitchFamily="49"/>
              </a:rPr>
              <a:t>        catch (</a:t>
            </a:r>
            <a:r>
              <a:rPr lang="fr-FR" dirty="0" err="1">
                <a:latin typeface="Courier new" pitchFamily="49"/>
              </a:rPr>
              <a:t>KafkaException</a:t>
            </a:r>
            <a:r>
              <a:rPr lang="fr-FR" dirty="0">
                <a:latin typeface="Courier new" pitchFamily="49"/>
              </a:rPr>
              <a:t> e)</a:t>
            </a:r>
          </a:p>
          <a:p>
            <a:pPr lvl="0">
              <a:lnSpc>
                <a:spcPct val="100000"/>
              </a:lnSpc>
              <a:spcAft>
                <a:spcPts val="283"/>
              </a:spcAft>
            </a:pPr>
            <a:r>
              <a:rPr lang="fr-FR" dirty="0">
                <a:latin typeface="Courier new" pitchFamily="49"/>
              </a:rPr>
              <a:t>        {</a:t>
            </a:r>
          </a:p>
          <a:p>
            <a:pPr lvl="0">
              <a:lnSpc>
                <a:spcPct val="100000"/>
              </a:lnSpc>
              <a:spcAft>
                <a:spcPts val="283"/>
              </a:spcAft>
            </a:pPr>
            <a:r>
              <a:rPr lang="fr-FR" dirty="0">
                <a:latin typeface="Courier new" pitchFamily="49"/>
              </a:rPr>
              <a:t>            </a:t>
            </a:r>
            <a:r>
              <a:rPr lang="fr-FR" dirty="0" err="1">
                <a:latin typeface="Courier new" pitchFamily="49"/>
              </a:rPr>
              <a:t>Console.WriteLine</a:t>
            </a:r>
            <a:r>
              <a:rPr lang="fr-FR" dirty="0">
                <a:latin typeface="Courier new" pitchFamily="49"/>
              </a:rPr>
              <a:t>($"Commit </a:t>
            </a:r>
            <a:r>
              <a:rPr lang="fr-FR" dirty="0" err="1">
                <a:latin typeface="Courier new" pitchFamily="49"/>
              </a:rPr>
              <a:t>error</a:t>
            </a:r>
            <a:r>
              <a:rPr lang="fr-FR" dirty="0">
                <a:latin typeface="Courier new" pitchFamily="49"/>
              </a:rPr>
              <a:t>: {</a:t>
            </a:r>
            <a:r>
              <a:rPr lang="fr-FR" dirty="0" err="1">
                <a:latin typeface="Courier new" pitchFamily="49"/>
              </a:rPr>
              <a:t>e.Error.Reason</a:t>
            </a:r>
            <a:r>
              <a:rPr lang="fr-FR" dirty="0">
                <a:latin typeface="Courier new" pitchFamily="49"/>
              </a:rPr>
              <a:t>}");</a:t>
            </a:r>
          </a:p>
          <a:p>
            <a:pPr lvl="0">
              <a:lnSpc>
                <a:spcPct val="100000"/>
              </a:lnSpc>
              <a:spcAft>
                <a:spcPts val="283"/>
              </a:spcAft>
            </a:pPr>
            <a:r>
              <a:rPr lang="fr-FR" dirty="0">
                <a:latin typeface="Courier new" pitchFamily="49"/>
              </a:rPr>
              <a:t>        }</a:t>
            </a:r>
          </a:p>
          <a:p>
            <a:pPr lvl="0">
              <a:lnSpc>
                <a:spcPct val="100000"/>
              </a:lnSpc>
              <a:spcAft>
                <a:spcPts val="283"/>
              </a:spcAft>
            </a:pPr>
            <a:r>
              <a:rPr lang="fr-FR" dirty="0">
                <a:latin typeface="Courier new" pitchFamily="49"/>
              </a:rPr>
              <a:t>    </a:t>
            </a:r>
            <a:r>
              <a:rPr lang="fr-FR" dirty="0" smtClean="0">
                <a:latin typeface="Courier new" pitchFamily="49"/>
              </a:rPr>
              <a:t>}</a:t>
            </a:r>
          </a:p>
          <a:p>
            <a:pPr lvl="0">
              <a:lnSpc>
                <a:spcPct val="100000"/>
              </a:lnSpc>
              <a:spcAft>
                <a:spcPts val="283"/>
              </a:spcAft>
            </a:pPr>
            <a:r>
              <a:rPr lang="fr-FR" b="1" dirty="0">
                <a:solidFill>
                  <a:srgbClr val="92D050"/>
                </a:solidFill>
                <a:latin typeface="Courier new" pitchFamily="49"/>
              </a:rPr>
              <a:t> </a:t>
            </a:r>
            <a:r>
              <a:rPr lang="fr-FR" b="1" dirty="0" smtClean="0">
                <a:solidFill>
                  <a:srgbClr val="92D050"/>
                </a:solidFill>
                <a:latin typeface="Courier new" pitchFamily="49"/>
              </a:rPr>
              <a:t>  // </a:t>
            </a:r>
            <a:r>
              <a:rPr lang="fr-FR" b="1" dirty="0" err="1">
                <a:solidFill>
                  <a:srgbClr val="92D050"/>
                </a:solidFill>
                <a:latin typeface="Courier new" pitchFamily="49"/>
              </a:rPr>
              <a:t>process</a:t>
            </a:r>
            <a:r>
              <a:rPr lang="fr-FR" b="1" dirty="0">
                <a:solidFill>
                  <a:srgbClr val="92D050"/>
                </a:solidFill>
                <a:latin typeface="Courier new" pitchFamily="49"/>
              </a:rPr>
              <a:t> message </a:t>
            </a:r>
            <a:r>
              <a:rPr lang="fr-FR" b="1" dirty="0" err="1">
                <a:solidFill>
                  <a:srgbClr val="92D050"/>
                </a:solidFill>
                <a:latin typeface="Courier new" pitchFamily="49"/>
              </a:rPr>
              <a:t>here</a:t>
            </a:r>
            <a:r>
              <a:rPr lang="fr-FR" b="1" dirty="0">
                <a:solidFill>
                  <a:srgbClr val="92D050"/>
                </a:solidFill>
                <a:latin typeface="Courier new" pitchFamily="49"/>
              </a:rPr>
              <a:t>.</a:t>
            </a:r>
            <a:endParaRPr lang="fr-FR" dirty="0">
              <a:latin typeface="Courier new" pitchFamily="49"/>
            </a:endParaRPr>
          </a:p>
          <a:p>
            <a:pPr lvl="0">
              <a:lnSpc>
                <a:spcPct val="100000"/>
              </a:lnSpc>
              <a:spcAft>
                <a:spcPts val="283"/>
              </a:spcAft>
            </a:pPr>
            <a:r>
              <a:rPr lang="fr-FR" dirty="0">
                <a:latin typeface="Courier new" pitchFamily="49"/>
              </a:rPr>
              <a:t>}</a:t>
            </a:r>
            <a:endParaRPr lang="fr-FR" dirty="0">
              <a:latin typeface="Courier new" pitchFamily="49"/>
            </a:endParaRPr>
          </a:p>
        </p:txBody>
      </p:sp>
    </p:spTree>
    <p:extLst>
      <p:ext uri="{BB962C8B-B14F-4D97-AF65-F5344CB8AC3E}">
        <p14:creationId xmlns:p14="http://schemas.microsoft.com/office/powerpoint/2010/main" val="21698906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name="page119">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dirty="0" err="1" smtClean="0"/>
              <a:t>StoreOffset</a:t>
            </a:r>
            <a:endParaRPr lang="fr-FR" dirty="0"/>
          </a:p>
        </p:txBody>
      </p:sp>
      <p:sp>
        <p:nvSpPr>
          <p:cNvPr id="3" name="Espace réservé du texte 2"/>
          <p:cNvSpPr txBox="1">
            <a:spLocks noGrp="1"/>
          </p:cNvSpPr>
          <p:nvPr>
            <p:ph type="body" idx="4294967295"/>
          </p:nvPr>
        </p:nvSpPr>
        <p:spPr/>
        <p:txBody>
          <a:bodyPr vert="horz">
            <a:normAutofit fontScale="85000" lnSpcReduction="20000"/>
          </a:bodyPr>
          <a:lstStyle/>
          <a:p>
            <a:pPr lvl="0"/>
            <a:r>
              <a:rPr lang="fr-FR" dirty="0" smtClean="0"/>
              <a:t>La fonctionnalité d’</a:t>
            </a:r>
            <a:r>
              <a:rPr lang="fr-FR" dirty="0" err="1" smtClean="0"/>
              <a:t>autocommit</a:t>
            </a:r>
            <a:r>
              <a:rPr lang="fr-FR" dirty="0" smtClean="0"/>
              <a:t> est cependant flexible</a:t>
            </a:r>
          </a:p>
          <a:p>
            <a:pPr lvl="0"/>
            <a:r>
              <a:rPr lang="fr-FR" dirty="0" smtClean="0"/>
              <a:t>Il est possible d’empêcher l’</a:t>
            </a:r>
            <a:r>
              <a:rPr lang="fr-FR" dirty="0" err="1" smtClean="0"/>
              <a:t>autocommit</a:t>
            </a:r>
            <a:r>
              <a:rPr lang="fr-FR" dirty="0" smtClean="0"/>
              <a:t> automatique du dernier offset récupéré en background avec :</a:t>
            </a:r>
            <a:br>
              <a:rPr lang="fr-FR" dirty="0" smtClean="0"/>
            </a:br>
            <a:r>
              <a:rPr lang="fr-FR" b="1" i="1" dirty="0" err="1" smtClean="0">
                <a:solidFill>
                  <a:srgbClr val="002060"/>
                </a:solidFill>
              </a:rPr>
              <a:t>EnableAutoOffsetStore</a:t>
            </a:r>
            <a:r>
              <a:rPr lang="fr-FR" b="1" i="1" dirty="0" smtClean="0">
                <a:solidFill>
                  <a:srgbClr val="002060"/>
                </a:solidFill>
              </a:rPr>
              <a:t> =false</a:t>
            </a:r>
            <a:r>
              <a:rPr lang="fr-FR" dirty="0"/>
              <a:t>. </a:t>
            </a:r>
            <a:endParaRPr lang="fr-FR" dirty="0" smtClean="0"/>
          </a:p>
          <a:p>
            <a:pPr lvl="0"/>
            <a:r>
              <a:rPr lang="fr-FR" dirty="0" smtClean="0"/>
              <a:t>Il faut alors utiliser la méthode </a:t>
            </a:r>
            <a:r>
              <a:rPr lang="fr-FR" b="1" i="1" dirty="0" err="1" smtClean="0">
                <a:solidFill>
                  <a:srgbClr val="002060"/>
                </a:solidFill>
              </a:rPr>
              <a:t>StoreOffset</a:t>
            </a:r>
            <a:r>
              <a:rPr lang="fr-FR" dirty="0" smtClean="0"/>
              <a:t> </a:t>
            </a:r>
            <a:r>
              <a:rPr lang="fr-FR" dirty="0"/>
              <a:t>pour </a:t>
            </a:r>
            <a:r>
              <a:rPr lang="fr-FR" dirty="0" smtClean="0"/>
              <a:t>indiquer </a:t>
            </a:r>
            <a:r>
              <a:rPr lang="fr-FR" dirty="0"/>
              <a:t>les </a:t>
            </a:r>
            <a:r>
              <a:rPr lang="fr-FR" dirty="0" smtClean="0"/>
              <a:t>offset que l’on désire valider. </a:t>
            </a:r>
          </a:p>
          <a:p>
            <a:pPr lvl="1"/>
            <a:r>
              <a:rPr lang="fr-FR" dirty="0" smtClean="0"/>
              <a:t>Cette </a:t>
            </a:r>
            <a:r>
              <a:rPr lang="fr-FR" dirty="0"/>
              <a:t>méthode </a:t>
            </a:r>
            <a:r>
              <a:rPr lang="fr-FR" dirty="0" smtClean="0"/>
              <a:t>peut être appelée plusieurs fois mais la mise à </a:t>
            </a:r>
            <a:r>
              <a:rPr lang="fr-FR" dirty="0"/>
              <a:t>j</a:t>
            </a:r>
            <a:r>
              <a:rPr lang="fr-FR" dirty="0" smtClean="0"/>
              <a:t>our de l’offset ne se fera qu’en fonction de l’intervalle de commit et du plus grand offset spécifié.</a:t>
            </a:r>
          </a:p>
          <a:p>
            <a:pPr lvl="0"/>
            <a:r>
              <a:rPr lang="fr-FR" dirty="0" smtClean="0"/>
              <a:t>Cette </a:t>
            </a:r>
            <a:r>
              <a:rPr lang="fr-FR" dirty="0"/>
              <a:t>approche est préférée à l'approche de validation synchrone </a:t>
            </a:r>
            <a:r>
              <a:rPr lang="fr-FR" dirty="0" smtClean="0"/>
              <a:t>précédente.</a:t>
            </a:r>
            <a:br>
              <a:rPr lang="fr-FR" dirty="0" smtClean="0"/>
            </a:br>
            <a:r>
              <a:rPr lang="fr-FR" dirty="0" smtClean="0"/>
              <a:t>=&gt; On obtient du </a:t>
            </a:r>
            <a:r>
              <a:rPr lang="fr-FR" i="1" dirty="0" smtClean="0"/>
              <a:t>At Least Once </a:t>
            </a:r>
            <a:r>
              <a:rPr lang="fr-FR" dirty="0" smtClean="0"/>
              <a:t>sans appels bloquants</a:t>
            </a:r>
            <a:endParaRPr lang="fr-FR" sz="3200" dirty="0">
              <a:solidFill>
                <a:srgbClr val="000000"/>
              </a:solidFil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dirty="0"/>
              <a:t>Exemple </a:t>
            </a:r>
            <a:r>
              <a:rPr lang="fr-FR" dirty="0" smtClean="0"/>
              <a:t>At Least Once</a:t>
            </a:r>
            <a:endParaRPr lang="fr-FR" dirty="0"/>
          </a:p>
        </p:txBody>
      </p:sp>
      <p:sp>
        <p:nvSpPr>
          <p:cNvPr id="3" name="Espace réservé du texte 2"/>
          <p:cNvSpPr txBox="1">
            <a:spLocks noGrp="1"/>
          </p:cNvSpPr>
          <p:nvPr>
            <p:ph type="body" idx="4294967295"/>
          </p:nvPr>
        </p:nvSpPr>
        <p:spPr/>
        <p:txBody>
          <a:bodyPr vert="horz">
            <a:normAutofit fontScale="55000" lnSpcReduction="20000"/>
          </a:bodyPr>
          <a:lstStyle/>
          <a:p>
            <a:pPr lvl="0">
              <a:lnSpc>
                <a:spcPct val="100000"/>
              </a:lnSpc>
              <a:spcAft>
                <a:spcPts val="283"/>
              </a:spcAft>
            </a:pPr>
            <a:r>
              <a:rPr lang="fr-FR" dirty="0">
                <a:latin typeface="Courier new" pitchFamily="49"/>
              </a:rPr>
              <a:t>var config = new </a:t>
            </a:r>
            <a:r>
              <a:rPr lang="fr-FR" dirty="0" err="1">
                <a:latin typeface="Courier new" pitchFamily="49"/>
              </a:rPr>
              <a:t>ConsumerConfig</a:t>
            </a:r>
            <a:endParaRPr lang="fr-FR" dirty="0">
              <a:latin typeface="Courier new" pitchFamily="49"/>
            </a:endParaRPr>
          </a:p>
          <a:p>
            <a:pPr lvl="0">
              <a:lnSpc>
                <a:spcPct val="100000"/>
              </a:lnSpc>
              <a:spcAft>
                <a:spcPts val="283"/>
              </a:spcAft>
            </a:pPr>
            <a:r>
              <a:rPr lang="fr-FR" dirty="0">
                <a:latin typeface="Courier new" pitchFamily="49"/>
              </a:rPr>
              <a:t>{</a:t>
            </a:r>
          </a:p>
          <a:p>
            <a:pPr lvl="0">
              <a:lnSpc>
                <a:spcPct val="100000"/>
              </a:lnSpc>
              <a:spcAft>
                <a:spcPts val="283"/>
              </a:spcAft>
            </a:pPr>
            <a:r>
              <a:rPr lang="fr-FR" dirty="0">
                <a:latin typeface="Courier new" pitchFamily="49"/>
              </a:rPr>
              <a:t>    ...</a:t>
            </a:r>
          </a:p>
          <a:p>
            <a:pPr lvl="0">
              <a:lnSpc>
                <a:spcPct val="100000"/>
              </a:lnSpc>
              <a:spcAft>
                <a:spcPts val="283"/>
              </a:spcAft>
            </a:pPr>
            <a:r>
              <a:rPr lang="fr-FR" dirty="0">
                <a:latin typeface="Courier new" pitchFamily="49"/>
              </a:rPr>
              <a:t>    </a:t>
            </a:r>
            <a:r>
              <a:rPr lang="fr-FR" dirty="0" err="1">
                <a:latin typeface="Courier new" pitchFamily="49"/>
              </a:rPr>
              <a:t>EnableAutoCommit</a:t>
            </a:r>
            <a:r>
              <a:rPr lang="fr-FR" dirty="0">
                <a:latin typeface="Courier new" pitchFamily="49"/>
              </a:rPr>
              <a:t> = </a:t>
            </a:r>
            <a:r>
              <a:rPr lang="fr-FR" dirty="0" err="1">
                <a:latin typeface="Courier new" pitchFamily="49"/>
              </a:rPr>
              <a:t>true</a:t>
            </a:r>
            <a:r>
              <a:rPr lang="fr-FR" dirty="0">
                <a:latin typeface="Courier new" pitchFamily="49"/>
              </a:rPr>
              <a:t> // (the default)</a:t>
            </a:r>
          </a:p>
          <a:p>
            <a:pPr lvl="0">
              <a:lnSpc>
                <a:spcPct val="100000"/>
              </a:lnSpc>
              <a:spcAft>
                <a:spcPts val="283"/>
              </a:spcAft>
            </a:pPr>
            <a:r>
              <a:rPr lang="fr-FR" b="1" dirty="0">
                <a:solidFill>
                  <a:srgbClr val="002060"/>
                </a:solidFill>
                <a:latin typeface="Courier new" pitchFamily="49"/>
              </a:rPr>
              <a:t>    </a:t>
            </a:r>
            <a:r>
              <a:rPr lang="fr-FR" b="1" dirty="0" err="1">
                <a:solidFill>
                  <a:srgbClr val="002060"/>
                </a:solidFill>
                <a:latin typeface="Courier new" pitchFamily="49"/>
              </a:rPr>
              <a:t>EnableAutoOffsetStore</a:t>
            </a:r>
            <a:r>
              <a:rPr lang="fr-FR" b="1" dirty="0">
                <a:solidFill>
                  <a:srgbClr val="002060"/>
                </a:solidFill>
                <a:latin typeface="Courier new" pitchFamily="49"/>
              </a:rPr>
              <a:t> = false</a:t>
            </a:r>
          </a:p>
          <a:p>
            <a:pPr lvl="0">
              <a:lnSpc>
                <a:spcPct val="100000"/>
              </a:lnSpc>
              <a:spcAft>
                <a:spcPts val="283"/>
              </a:spcAft>
            </a:pPr>
            <a:r>
              <a:rPr lang="fr-FR" dirty="0">
                <a:latin typeface="Courier new" pitchFamily="49"/>
              </a:rPr>
              <a:t>}</a:t>
            </a:r>
          </a:p>
          <a:p>
            <a:pPr lvl="0">
              <a:lnSpc>
                <a:spcPct val="100000"/>
              </a:lnSpc>
              <a:spcAft>
                <a:spcPts val="283"/>
              </a:spcAft>
            </a:pPr>
            <a:endParaRPr lang="fr-FR" dirty="0">
              <a:latin typeface="Courier new" pitchFamily="49"/>
            </a:endParaRPr>
          </a:p>
          <a:p>
            <a:pPr lvl="0">
              <a:lnSpc>
                <a:spcPct val="100000"/>
              </a:lnSpc>
              <a:spcAft>
                <a:spcPts val="283"/>
              </a:spcAft>
            </a:pPr>
            <a:r>
              <a:rPr lang="fr-FR" dirty="0">
                <a:latin typeface="Courier new" pitchFamily="49"/>
              </a:rPr>
              <a:t>...</a:t>
            </a:r>
          </a:p>
          <a:p>
            <a:pPr lvl="0">
              <a:lnSpc>
                <a:spcPct val="100000"/>
              </a:lnSpc>
              <a:spcAft>
                <a:spcPts val="283"/>
              </a:spcAft>
            </a:pPr>
            <a:endParaRPr lang="fr-FR" dirty="0">
              <a:latin typeface="Courier new" pitchFamily="49"/>
            </a:endParaRPr>
          </a:p>
          <a:p>
            <a:pPr lvl="0">
              <a:lnSpc>
                <a:spcPct val="100000"/>
              </a:lnSpc>
              <a:spcAft>
                <a:spcPts val="283"/>
              </a:spcAft>
            </a:pPr>
            <a:r>
              <a:rPr lang="fr-FR" dirty="0" err="1">
                <a:latin typeface="Courier new" pitchFamily="49"/>
              </a:rPr>
              <a:t>while</a:t>
            </a:r>
            <a:r>
              <a:rPr lang="fr-FR" dirty="0">
                <a:latin typeface="Courier new" pitchFamily="49"/>
              </a:rPr>
              <a:t> (!</a:t>
            </a:r>
            <a:r>
              <a:rPr lang="fr-FR" dirty="0" err="1">
                <a:latin typeface="Courier new" pitchFamily="49"/>
              </a:rPr>
              <a:t>cancelled</a:t>
            </a:r>
            <a:r>
              <a:rPr lang="fr-FR" dirty="0">
                <a:latin typeface="Courier new" pitchFamily="49"/>
              </a:rPr>
              <a:t>)</a:t>
            </a:r>
          </a:p>
          <a:p>
            <a:pPr lvl="0">
              <a:lnSpc>
                <a:spcPct val="100000"/>
              </a:lnSpc>
              <a:spcAft>
                <a:spcPts val="283"/>
              </a:spcAft>
            </a:pPr>
            <a:r>
              <a:rPr lang="fr-FR" dirty="0">
                <a:latin typeface="Courier new" pitchFamily="49"/>
              </a:rPr>
              <a:t>{</a:t>
            </a:r>
          </a:p>
          <a:p>
            <a:pPr lvl="0">
              <a:lnSpc>
                <a:spcPct val="100000"/>
              </a:lnSpc>
              <a:spcAft>
                <a:spcPts val="283"/>
              </a:spcAft>
            </a:pPr>
            <a:r>
              <a:rPr lang="fr-FR" dirty="0">
                <a:latin typeface="Courier new" pitchFamily="49"/>
              </a:rPr>
              <a:t>    var </a:t>
            </a:r>
            <a:r>
              <a:rPr lang="fr-FR" dirty="0" err="1">
                <a:latin typeface="Courier new" pitchFamily="49"/>
              </a:rPr>
              <a:t>consumeResult</a:t>
            </a:r>
            <a:r>
              <a:rPr lang="fr-FR" dirty="0">
                <a:latin typeface="Courier new" pitchFamily="49"/>
              </a:rPr>
              <a:t> = </a:t>
            </a:r>
            <a:r>
              <a:rPr lang="fr-FR" dirty="0" err="1">
                <a:latin typeface="Courier new" pitchFamily="49"/>
              </a:rPr>
              <a:t>consumer.Consume</a:t>
            </a:r>
            <a:r>
              <a:rPr lang="fr-FR" dirty="0">
                <a:latin typeface="Courier new" pitchFamily="49"/>
              </a:rPr>
              <a:t>(</a:t>
            </a:r>
            <a:r>
              <a:rPr lang="fr-FR" dirty="0" err="1">
                <a:latin typeface="Courier new" pitchFamily="49"/>
              </a:rPr>
              <a:t>cancellationToken</a:t>
            </a:r>
            <a:r>
              <a:rPr lang="fr-FR" dirty="0">
                <a:latin typeface="Courier new" pitchFamily="49"/>
              </a:rPr>
              <a:t>);</a:t>
            </a:r>
          </a:p>
          <a:p>
            <a:pPr lvl="0">
              <a:lnSpc>
                <a:spcPct val="100000"/>
              </a:lnSpc>
              <a:spcAft>
                <a:spcPts val="283"/>
              </a:spcAft>
            </a:pPr>
            <a:endParaRPr lang="fr-FR" dirty="0">
              <a:latin typeface="Courier new" pitchFamily="49"/>
            </a:endParaRPr>
          </a:p>
          <a:p>
            <a:pPr lvl="0">
              <a:lnSpc>
                <a:spcPct val="100000"/>
              </a:lnSpc>
              <a:spcAft>
                <a:spcPts val="283"/>
              </a:spcAft>
            </a:pPr>
            <a:r>
              <a:rPr lang="fr-FR" b="1" dirty="0">
                <a:solidFill>
                  <a:srgbClr val="00B050"/>
                </a:solidFill>
                <a:latin typeface="Courier new" pitchFamily="49"/>
              </a:rPr>
              <a:t>    // </a:t>
            </a:r>
            <a:r>
              <a:rPr lang="fr-FR" b="1" dirty="0" err="1">
                <a:solidFill>
                  <a:srgbClr val="00B050"/>
                </a:solidFill>
                <a:latin typeface="Courier new" pitchFamily="49"/>
              </a:rPr>
              <a:t>process</a:t>
            </a:r>
            <a:r>
              <a:rPr lang="fr-FR" b="1" dirty="0">
                <a:solidFill>
                  <a:srgbClr val="00B050"/>
                </a:solidFill>
                <a:latin typeface="Courier new" pitchFamily="49"/>
              </a:rPr>
              <a:t> message </a:t>
            </a:r>
            <a:r>
              <a:rPr lang="fr-FR" b="1" dirty="0" err="1">
                <a:solidFill>
                  <a:srgbClr val="00B050"/>
                </a:solidFill>
                <a:latin typeface="Courier new" pitchFamily="49"/>
              </a:rPr>
              <a:t>here</a:t>
            </a:r>
            <a:r>
              <a:rPr lang="fr-FR" b="1" dirty="0">
                <a:solidFill>
                  <a:srgbClr val="00B050"/>
                </a:solidFill>
                <a:latin typeface="Courier new" pitchFamily="49"/>
              </a:rPr>
              <a:t>.</a:t>
            </a:r>
          </a:p>
          <a:p>
            <a:pPr lvl="0">
              <a:lnSpc>
                <a:spcPct val="100000"/>
              </a:lnSpc>
              <a:spcAft>
                <a:spcPts val="283"/>
              </a:spcAft>
            </a:pPr>
            <a:endParaRPr lang="fr-FR" dirty="0">
              <a:latin typeface="Courier new" pitchFamily="49"/>
            </a:endParaRPr>
          </a:p>
          <a:p>
            <a:pPr lvl="0">
              <a:lnSpc>
                <a:spcPct val="100000"/>
              </a:lnSpc>
              <a:spcAft>
                <a:spcPts val="283"/>
              </a:spcAft>
            </a:pPr>
            <a:r>
              <a:rPr lang="fr-FR" b="1" dirty="0">
                <a:solidFill>
                  <a:srgbClr val="002060"/>
                </a:solidFill>
                <a:latin typeface="Courier new" pitchFamily="49"/>
              </a:rPr>
              <a:t>    </a:t>
            </a:r>
            <a:r>
              <a:rPr lang="fr-FR" b="1" dirty="0" err="1">
                <a:solidFill>
                  <a:srgbClr val="002060"/>
                </a:solidFill>
                <a:latin typeface="Courier new" pitchFamily="49"/>
              </a:rPr>
              <a:t>consumer.StoreOffset</a:t>
            </a:r>
            <a:r>
              <a:rPr lang="fr-FR" b="1" dirty="0">
                <a:solidFill>
                  <a:srgbClr val="002060"/>
                </a:solidFill>
                <a:latin typeface="Courier new" pitchFamily="49"/>
              </a:rPr>
              <a:t>(</a:t>
            </a:r>
            <a:r>
              <a:rPr lang="fr-FR" b="1" dirty="0" err="1">
                <a:solidFill>
                  <a:srgbClr val="002060"/>
                </a:solidFill>
                <a:latin typeface="Courier new" pitchFamily="49"/>
              </a:rPr>
              <a:t>consumeResult</a:t>
            </a:r>
            <a:r>
              <a:rPr lang="fr-FR" b="1" dirty="0">
                <a:solidFill>
                  <a:srgbClr val="002060"/>
                </a:solidFill>
                <a:latin typeface="Courier new" pitchFamily="49"/>
              </a:rPr>
              <a:t>);</a:t>
            </a:r>
          </a:p>
          <a:p>
            <a:pPr lvl="0">
              <a:lnSpc>
                <a:spcPct val="100000"/>
              </a:lnSpc>
              <a:spcAft>
                <a:spcPts val="283"/>
              </a:spcAft>
            </a:pPr>
            <a:r>
              <a:rPr lang="fr-FR" dirty="0">
                <a:latin typeface="Courier new" pitchFamily="49"/>
              </a:rPr>
              <a:t>}</a:t>
            </a:r>
            <a:endParaRPr lang="fr-FR" dirty="0">
              <a:latin typeface="Courier new" pitchFamily="49"/>
            </a:endParaRPr>
          </a:p>
        </p:txBody>
      </p:sp>
    </p:spTree>
    <p:extLst>
      <p:ext uri="{BB962C8B-B14F-4D97-AF65-F5344CB8AC3E}">
        <p14:creationId xmlns:p14="http://schemas.microsoft.com/office/powerpoint/2010/main" val="30003401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Committer un offset spécifique</a:t>
            </a:r>
          </a:p>
        </p:txBody>
      </p:sp>
      <p:sp>
        <p:nvSpPr>
          <p:cNvPr id="3" name="Espace réservé du texte 2"/>
          <p:cNvSpPr txBox="1">
            <a:spLocks noGrp="1"/>
          </p:cNvSpPr>
          <p:nvPr>
            <p:ph type="body" idx="4294967295"/>
          </p:nvPr>
        </p:nvSpPr>
        <p:spPr/>
        <p:txBody>
          <a:bodyPr vert="horz"/>
          <a:lstStyle/>
          <a:p>
            <a:pPr lvl="0"/>
            <a:r>
              <a:rPr lang="fr-FR" dirty="0"/>
              <a:t>L’API permet également de fournir en argument une </a:t>
            </a:r>
            <a:r>
              <a:rPr lang="fr-FR" i="1" dirty="0" err="1"/>
              <a:t>IEnumerable</a:t>
            </a:r>
            <a:r>
              <a:rPr lang="fr-FR" i="1" dirty="0"/>
              <a:t>&lt;</a:t>
            </a:r>
            <a:r>
              <a:rPr lang="fr-FR" i="1" dirty="0" err="1"/>
              <a:t>TopicPartitionOffset</a:t>
            </a:r>
            <a:r>
              <a:rPr lang="fr-FR" i="1" dirty="0"/>
              <a:t>&gt;</a:t>
            </a:r>
            <a:r>
              <a:rPr lang="fr-FR" dirty="0" smtClean="0"/>
              <a:t> </a:t>
            </a:r>
            <a:r>
              <a:rPr lang="fr-FR" dirty="0"/>
              <a:t>contenant les offsets que l’on veut valider pour chaque partition</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dirty="0">
                <a:solidFill>
                  <a:srgbClr val="000000"/>
                </a:solidFill>
                <a:latin typeface="Tahoma" pitchFamily="34"/>
                <a:cs typeface="Lucida Sans Unicode" pitchFamily="34"/>
              </a:rPr>
              <a:t>Cela permet de </a:t>
            </a:r>
            <a:r>
              <a:rPr lang="fr-FR" sz="3200" dirty="0" err="1">
                <a:solidFill>
                  <a:srgbClr val="000000"/>
                </a:solidFill>
                <a:latin typeface="Tahoma" pitchFamily="34"/>
                <a:cs typeface="Lucida Sans Unicode" pitchFamily="34"/>
              </a:rPr>
              <a:t>committer</a:t>
            </a:r>
            <a:r>
              <a:rPr lang="fr-FR" sz="3200" dirty="0">
                <a:solidFill>
                  <a:srgbClr val="000000"/>
                </a:solidFill>
                <a:latin typeface="Tahoma" pitchFamily="34"/>
                <a:cs typeface="Lucida Sans Unicode" pitchFamily="34"/>
              </a:rPr>
              <a:t> </a:t>
            </a:r>
            <a:r>
              <a:rPr lang="fr-FR" sz="3200" dirty="0" smtClean="0">
                <a:solidFill>
                  <a:srgbClr val="000000"/>
                </a:solidFill>
                <a:latin typeface="Tahoma" pitchFamily="34"/>
                <a:cs typeface="Lucida Sans Unicode" pitchFamily="34"/>
              </a:rPr>
              <a:t>des offsets sans rapport avec la consommation</a:t>
            </a:r>
            <a:endParaRPr lang="fr-FR" sz="3200" i="1" dirty="0">
              <a:solidFill>
                <a:srgbClr val="000000"/>
              </a:solidFill>
              <a:latin typeface="Tahoma" pitchFamily="34"/>
              <a:cs typeface="Lucida Sans Unicode" pitchFamily="34"/>
            </a:endParaRPr>
          </a:p>
        </p:txBody>
      </p:sp>
    </p:spTree>
    <p:extLst>
      <p:ext uri="{BB962C8B-B14F-4D97-AF65-F5344CB8AC3E}">
        <p14:creationId xmlns:p14="http://schemas.microsoft.com/office/powerpoint/2010/main" val="12882895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name="page121">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Stocker les offsets hors de Kafka</a:t>
            </a:r>
          </a:p>
        </p:txBody>
      </p:sp>
      <p:sp>
        <p:nvSpPr>
          <p:cNvPr id="3" name="Espace réservé du texte 2"/>
          <p:cNvSpPr txBox="1">
            <a:spLocks noGrp="1"/>
          </p:cNvSpPr>
          <p:nvPr>
            <p:ph type="body" idx="4294967295"/>
          </p:nvPr>
        </p:nvSpPr>
        <p:spPr/>
        <p:txBody>
          <a:bodyPr vert="horz">
            <a:normAutofit fontScale="85000" lnSpcReduction="10000"/>
          </a:bodyPr>
          <a:lstStyle/>
          <a:p>
            <a:pPr lvl="0"/>
            <a:r>
              <a:rPr lang="fr-FR" dirty="0"/>
              <a:t>Il n’y a pas d’obligation à stocker les offsets dans Kafka, un consommateur peut stocker lui même les offsets dans son propre data store.</a:t>
            </a:r>
          </a:p>
          <a:p>
            <a:pPr lvl="0"/>
            <a:endParaRPr lang="fr-FR" dirty="0"/>
          </a:p>
          <a:p>
            <a:pPr lvl="0"/>
            <a:r>
              <a:rPr lang="fr-FR" dirty="0"/>
              <a:t>Si les offsets et le résultat du traitement sont stockés dans la même BD, on peut alors profiter d’une transaction et d’une écriture atomique.</a:t>
            </a:r>
          </a:p>
          <a:p>
            <a:pPr lvl="0"/>
            <a:endParaRPr lang="fr-FR" dirty="0"/>
          </a:p>
          <a:p>
            <a:pPr lvl="0"/>
            <a:r>
              <a:rPr lang="fr-FR" dirty="0"/>
              <a:t>Ce type de scénario permet d’obtenir </a:t>
            </a:r>
            <a:r>
              <a:rPr lang="fr-FR" dirty="0" smtClean="0"/>
              <a:t>assez </a:t>
            </a:r>
            <a:r>
              <a:rPr lang="fr-FR" dirty="0"/>
              <a:t>facilement des garanties de livraison « </a:t>
            </a:r>
            <a:r>
              <a:rPr lang="fr-FR" i="1" dirty="0" err="1"/>
              <a:t>Exactly</a:t>
            </a:r>
            <a:r>
              <a:rPr lang="fr-FR" i="1" dirty="0"/>
              <a:t> Once</a:t>
            </a:r>
            <a:r>
              <a:rPr lang="fr-FR" dirty="0"/>
              <a:t> ».</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name="page11">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Kafka vs</a:t>
            </a:r>
            <a:br>
              <a:rPr lang="fr-FR"/>
            </a:br>
            <a:r>
              <a:rPr lang="fr-FR"/>
              <a:t>Message broker traditionnel</a:t>
            </a:r>
          </a:p>
        </p:txBody>
      </p:sp>
      <p:sp>
        <p:nvSpPr>
          <p:cNvPr id="3" name="Espace réservé du texte 2"/>
          <p:cNvSpPr txBox="1">
            <a:spLocks noGrp="1"/>
          </p:cNvSpPr>
          <p:nvPr>
            <p:ph type="body" idx="4294967295"/>
          </p:nvPr>
        </p:nvSpPr>
        <p:spPr>
          <a:xfrm>
            <a:off x="1091880" y="2336022"/>
            <a:ext cx="8459640" cy="4384800"/>
          </a:xfrm>
        </p:spPr>
        <p:txBody>
          <a:bodyPr vert="horz">
            <a:normAutofit fontScale="70000" lnSpcReduction="20000"/>
          </a:bodyPr>
          <a:lstStyle/>
          <a:p>
            <a:pPr lvl="0"/>
            <a:r>
              <a:rPr lang="fr-FR" dirty="0"/>
              <a:t>Kafka peut être utilisé comme </a:t>
            </a:r>
            <a:r>
              <a:rPr lang="fr-FR" b="1" dirty="0">
                <a:solidFill>
                  <a:srgbClr val="355269"/>
                </a:solidFill>
              </a:rPr>
              <a:t>message broker</a:t>
            </a:r>
            <a:r>
              <a:rPr lang="fr-FR" dirty="0"/>
              <a:t> permettant de découpler un service producteur de services consommateurs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dirty="0">
                <a:solidFill>
                  <a:srgbClr val="000000"/>
                </a:solidFill>
                <a:latin typeface="Tahoma" pitchFamily="34"/>
                <a:cs typeface="Lucida Sans Unicode" pitchFamily="34"/>
              </a:rPr>
              <a:t>Kafka n’offre que le modèle </a:t>
            </a:r>
            <a:r>
              <a:rPr lang="fr-FR" sz="3200" b="1" i="1" dirty="0" err="1">
                <a:solidFill>
                  <a:srgbClr val="2A6099"/>
                </a:solidFill>
                <a:latin typeface="Tahoma" pitchFamily="34"/>
                <a:cs typeface="Lucida Sans Unicode" pitchFamily="34"/>
              </a:rPr>
              <a:t>PubSub</a:t>
            </a:r>
            <a:r>
              <a:rPr lang="fr-FR" sz="3200" i="1" dirty="0">
                <a:solidFill>
                  <a:srgbClr val="000000"/>
                </a:solidFill>
                <a:latin typeface="Tahoma" pitchFamily="34"/>
                <a:cs typeface="Lucida Sans Unicode" pitchFamily="34"/>
              </a:rPr>
              <a:t>.</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dirty="0">
                <a:solidFill>
                  <a:srgbClr val="000000"/>
                </a:solidFill>
                <a:latin typeface="Tahoma" pitchFamily="34"/>
                <a:cs typeface="Lucida Sans Unicode" pitchFamily="34"/>
              </a:rPr>
              <a:t>Grâce au concept de </a:t>
            </a:r>
            <a:r>
              <a:rPr lang="fr-FR" sz="3200" b="1" dirty="0">
                <a:solidFill>
                  <a:srgbClr val="2A6099"/>
                </a:solidFill>
                <a:latin typeface="Tahoma" pitchFamily="34"/>
                <a:cs typeface="Lucida Sans Unicode" pitchFamily="34"/>
              </a:rPr>
              <a:t>groupe de consommateur</a:t>
            </a:r>
            <a:r>
              <a:rPr lang="fr-FR" sz="3200" dirty="0">
                <a:solidFill>
                  <a:srgbClr val="000000"/>
                </a:solidFill>
                <a:latin typeface="Tahoma" pitchFamily="34"/>
                <a:cs typeface="Lucida Sans Unicode" pitchFamily="34"/>
              </a:rPr>
              <a:t>, ce modèle est </a:t>
            </a:r>
            <a:r>
              <a:rPr lang="fr-FR" sz="3200" dirty="0" err="1">
                <a:solidFill>
                  <a:srgbClr val="000000"/>
                </a:solidFill>
                <a:latin typeface="Tahoma" pitchFamily="34"/>
                <a:cs typeface="Lucida Sans Unicode" pitchFamily="34"/>
              </a:rPr>
              <a:t>scalable</a:t>
            </a:r>
            <a:endParaRPr lang="fr-FR" sz="3200" dirty="0">
              <a:solidFill>
                <a:srgbClr val="000000"/>
              </a:solidFill>
              <a:latin typeface="Tahoma" pitchFamily="34"/>
              <a:cs typeface="Lucida Sans Unicode" pitchFamily="34"/>
            </a:endParaRP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dirty="0">
                <a:solidFill>
                  <a:srgbClr val="000000"/>
                </a:solidFill>
                <a:latin typeface="Tahoma" pitchFamily="34"/>
                <a:cs typeface="Lucida Sans Unicode" pitchFamily="34"/>
              </a:rPr>
              <a:t>Kafka offre une </a:t>
            </a:r>
            <a:r>
              <a:rPr lang="fr-FR" sz="3200" b="1" dirty="0">
                <a:solidFill>
                  <a:srgbClr val="2A6099"/>
                </a:solidFill>
                <a:latin typeface="Tahoma" pitchFamily="34"/>
                <a:cs typeface="Lucida Sans Unicode" pitchFamily="34"/>
              </a:rPr>
              <a:t>garantie plus forte</a:t>
            </a:r>
            <a:r>
              <a:rPr lang="fr-FR" sz="3200" dirty="0">
                <a:solidFill>
                  <a:srgbClr val="000000"/>
                </a:solidFill>
                <a:latin typeface="Tahoma" pitchFamily="34"/>
                <a:cs typeface="Lucida Sans Unicode" pitchFamily="34"/>
              </a:rPr>
              <a:t> sur l’ordre de livraison des </a:t>
            </a:r>
            <a:r>
              <a:rPr lang="fr-FR" sz="3200" dirty="0" smtClean="0">
                <a:solidFill>
                  <a:srgbClr val="000000"/>
                </a:solidFill>
                <a:latin typeface="Tahoma" pitchFamily="34"/>
                <a:cs typeface="Lucida Sans Unicode" pitchFamily="34"/>
              </a:rPr>
              <a:t>messages malgré les défaillances</a:t>
            </a:r>
            <a:endParaRPr lang="fr-FR" sz="3200" dirty="0">
              <a:solidFill>
                <a:srgbClr val="000000"/>
              </a:solidFill>
              <a:latin typeface="Tahoma" pitchFamily="34"/>
              <a:cs typeface="Lucida Sans Unicode" pitchFamily="34"/>
            </a:endParaRP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dirty="0">
                <a:solidFill>
                  <a:srgbClr val="000000"/>
                </a:solidFill>
                <a:latin typeface="Tahoma" pitchFamily="34"/>
                <a:cs typeface="Lucida Sans Unicode" pitchFamily="34"/>
              </a:rPr>
              <a:t>Kafka ne supprime pas les messages après consommation. Ils peuvent être </a:t>
            </a:r>
            <a:r>
              <a:rPr lang="fr-FR" sz="3200" b="1" dirty="0">
                <a:solidFill>
                  <a:srgbClr val="2A6099"/>
                </a:solidFill>
                <a:latin typeface="Tahoma" pitchFamily="34"/>
                <a:cs typeface="Lucida Sans Unicode" pitchFamily="34"/>
              </a:rPr>
              <a:t>consommés à posteriori</a:t>
            </a:r>
          </a:p>
          <a:p>
            <a:pPr lvl="0"/>
            <a:r>
              <a:rPr lang="fr-FR" dirty="0"/>
              <a:t>=&gt; Idéal comme plate-forme d’intégration entre services : Architecture micro-services, ESB</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name="page122">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Réagir aux réaffectations</a:t>
            </a:r>
          </a:p>
        </p:txBody>
      </p:sp>
      <p:sp>
        <p:nvSpPr>
          <p:cNvPr id="3" name="Espace réservé du texte 2"/>
          <p:cNvSpPr txBox="1">
            <a:spLocks noGrp="1"/>
          </p:cNvSpPr>
          <p:nvPr>
            <p:ph type="body" idx="4294967295"/>
          </p:nvPr>
        </p:nvSpPr>
        <p:spPr/>
        <p:txBody>
          <a:bodyPr vert="horz">
            <a:normAutofit fontScale="55000" lnSpcReduction="20000"/>
          </a:bodyPr>
          <a:lstStyle/>
          <a:p>
            <a:pPr lvl="0"/>
            <a:r>
              <a:rPr lang="fr-FR" dirty="0"/>
              <a:t>Lors de réaffectations de partitions, les consommateurs peuvent être prévenus afin de prendre les mesures adéquates (commit, fermeture de ressources, …)</a:t>
            </a:r>
          </a:p>
          <a:p>
            <a:pPr lvl="0"/>
            <a:r>
              <a:rPr lang="fr-FR" dirty="0"/>
              <a:t>Lors </a:t>
            </a:r>
            <a:r>
              <a:rPr lang="fr-FR" dirty="0" smtClean="0"/>
              <a:t>de la construction du Consumer, il est possible de fournir un </a:t>
            </a:r>
            <a:r>
              <a:rPr lang="fr-FR" b="1" i="1" dirty="0" err="1" smtClean="0">
                <a:solidFill>
                  <a:srgbClr val="002060"/>
                </a:solidFill>
              </a:rPr>
              <a:t>PartitionRevokedHandler</a:t>
            </a:r>
            <a:r>
              <a:rPr lang="fr-FR" b="1" i="1" dirty="0" smtClean="0">
                <a:solidFill>
                  <a:srgbClr val="002060"/>
                </a:solidFill>
              </a:rPr>
              <a:t> </a:t>
            </a:r>
            <a:r>
              <a:rPr lang="fr-FR" dirty="0" smtClean="0">
                <a:solidFill>
                  <a:schemeClr val="tx1"/>
                </a:solidFill>
              </a:rPr>
              <a:t>et un </a:t>
            </a:r>
            <a:r>
              <a:rPr lang="fr-FR" b="1" i="1" dirty="0" err="1" smtClean="0">
                <a:solidFill>
                  <a:srgbClr val="002060"/>
                </a:solidFill>
              </a:rPr>
              <a:t>PartitionAssignedHandler</a:t>
            </a:r>
            <a:endParaRPr lang="fr-FR" b="1" i="1" dirty="0" smtClean="0">
              <a:solidFill>
                <a:srgbClr val="002060"/>
              </a:solidFill>
            </a:endParaRPr>
          </a:p>
          <a:p>
            <a:pPr lvl="0"/>
            <a:endParaRPr lang="fr-FR" sz="1800" dirty="0">
              <a:latin typeface="Courier new" pitchFamily="49"/>
            </a:endParaRPr>
          </a:p>
          <a:p>
            <a:pPr lvl="0"/>
            <a:r>
              <a:rPr lang="fr-FR" sz="1800" dirty="0" err="1">
                <a:latin typeface="Courier new" pitchFamily="49"/>
              </a:rPr>
              <a:t>using</a:t>
            </a:r>
            <a:r>
              <a:rPr lang="fr-FR" sz="1800" dirty="0">
                <a:latin typeface="Courier new" pitchFamily="49"/>
              </a:rPr>
              <a:t> (var consumer = new </a:t>
            </a:r>
            <a:r>
              <a:rPr lang="fr-FR" sz="1800" dirty="0" err="1">
                <a:latin typeface="Courier new" pitchFamily="49"/>
              </a:rPr>
              <a:t>ConsumerBuilder</a:t>
            </a:r>
            <a:r>
              <a:rPr lang="fr-FR" sz="1800" dirty="0">
                <a:latin typeface="Courier new" pitchFamily="49"/>
              </a:rPr>
              <a:t>&lt;Ignore, string&gt;(config)</a:t>
            </a:r>
          </a:p>
          <a:p>
            <a:pPr lvl="0"/>
            <a:r>
              <a:rPr lang="fr-FR" sz="1800" dirty="0">
                <a:latin typeface="Courier new" pitchFamily="49"/>
              </a:rPr>
              <a:t>    .</a:t>
            </a:r>
            <a:r>
              <a:rPr lang="fr-FR" sz="1800" dirty="0" err="1">
                <a:latin typeface="Courier new" pitchFamily="49"/>
              </a:rPr>
              <a:t>SetPartitionsRevokedHandler</a:t>
            </a:r>
            <a:r>
              <a:rPr lang="fr-FR" sz="1800" dirty="0">
                <a:latin typeface="Courier new" pitchFamily="49"/>
              </a:rPr>
              <a:t>((c, partitions) =&gt;</a:t>
            </a:r>
          </a:p>
          <a:p>
            <a:pPr lvl="0"/>
            <a:r>
              <a:rPr lang="fr-FR" sz="1800" dirty="0">
                <a:latin typeface="Courier new" pitchFamily="49"/>
              </a:rPr>
              <a:t>    {</a:t>
            </a:r>
          </a:p>
          <a:p>
            <a:pPr lvl="0">
              <a:lnSpc>
                <a:spcPct val="100000"/>
              </a:lnSpc>
              <a:spcAft>
                <a:spcPts val="283"/>
              </a:spcAft>
            </a:pPr>
            <a:r>
              <a:rPr lang="fr-FR" sz="1800" dirty="0" smtClean="0">
                <a:latin typeface="Courier new" pitchFamily="49"/>
              </a:rPr>
              <a:t>     </a:t>
            </a:r>
            <a:r>
              <a:rPr lang="fr-FR" sz="1800" dirty="0" err="1" smtClean="0">
                <a:latin typeface="Courier new" pitchFamily="49"/>
              </a:rPr>
              <a:t>log.Info</a:t>
            </a:r>
            <a:r>
              <a:rPr lang="fr-FR" sz="1800" dirty="0">
                <a:latin typeface="Courier new" pitchFamily="49"/>
              </a:rPr>
              <a:t>("</a:t>
            </a:r>
            <a:r>
              <a:rPr lang="fr-FR" sz="1800" dirty="0" err="1">
                <a:latin typeface="Courier new" pitchFamily="49"/>
              </a:rPr>
              <a:t>Lost</a:t>
            </a:r>
            <a:r>
              <a:rPr lang="fr-FR" sz="1800" dirty="0">
                <a:latin typeface="Courier new" pitchFamily="49"/>
              </a:rPr>
              <a:t> partitions in </a:t>
            </a:r>
            <a:r>
              <a:rPr lang="fr-FR" sz="1800" dirty="0" err="1">
                <a:latin typeface="Courier new" pitchFamily="49"/>
              </a:rPr>
              <a:t>rebalance</a:t>
            </a:r>
            <a:r>
              <a:rPr lang="fr-FR" sz="1800" dirty="0" smtClean="0">
                <a:latin typeface="Courier new" pitchFamily="49"/>
              </a:rPr>
              <a:t>.      </a:t>
            </a:r>
            <a:r>
              <a:rPr lang="fr-FR" sz="1800" dirty="0" err="1">
                <a:latin typeface="Courier new" pitchFamily="49"/>
              </a:rPr>
              <a:t>Committing</a:t>
            </a:r>
            <a:r>
              <a:rPr lang="fr-FR" sz="1800" dirty="0">
                <a:latin typeface="Courier new" pitchFamily="49"/>
              </a:rPr>
              <a:t> </a:t>
            </a:r>
            <a:r>
              <a:rPr lang="fr-FR" sz="1800" dirty="0" err="1">
                <a:latin typeface="Courier new" pitchFamily="49"/>
              </a:rPr>
              <a:t>current</a:t>
            </a:r>
            <a:r>
              <a:rPr lang="fr-FR" sz="1800" dirty="0">
                <a:latin typeface="Courier new" pitchFamily="49"/>
              </a:rPr>
              <a:t> offsets:" + </a:t>
            </a:r>
            <a:r>
              <a:rPr lang="fr-FR" sz="1800" dirty="0" err="1">
                <a:latin typeface="Courier new" pitchFamily="49"/>
              </a:rPr>
              <a:t>currentOffsets</a:t>
            </a:r>
            <a:r>
              <a:rPr lang="fr-FR" sz="1800" dirty="0">
                <a:latin typeface="Courier new" pitchFamily="49"/>
              </a:rPr>
              <a:t>);</a:t>
            </a:r>
          </a:p>
          <a:p>
            <a:pPr lvl="0">
              <a:lnSpc>
                <a:spcPct val="100000"/>
              </a:lnSpc>
              <a:spcAft>
                <a:spcPts val="283"/>
              </a:spcAft>
            </a:pPr>
            <a:r>
              <a:rPr lang="fr-FR" sz="1800" b="1" dirty="0">
                <a:solidFill>
                  <a:srgbClr val="0D1F63"/>
                </a:solidFill>
                <a:latin typeface="Courier new" pitchFamily="49"/>
              </a:rPr>
              <a:t>     </a:t>
            </a:r>
            <a:r>
              <a:rPr lang="fr-FR" sz="1800" b="1" dirty="0" err="1" smtClean="0">
                <a:solidFill>
                  <a:srgbClr val="0D1F63"/>
                </a:solidFill>
                <a:latin typeface="Courier new" pitchFamily="49"/>
              </a:rPr>
              <a:t>consumer.commit</a:t>
            </a:r>
            <a:r>
              <a:rPr lang="fr-FR" sz="1800" b="1" dirty="0" smtClean="0">
                <a:solidFill>
                  <a:srgbClr val="0D1F63"/>
                </a:solidFill>
                <a:latin typeface="Courier new" pitchFamily="49"/>
              </a:rPr>
              <a:t>(</a:t>
            </a:r>
            <a:r>
              <a:rPr lang="fr-FR" sz="1800" b="1" dirty="0" err="1" smtClean="0">
                <a:solidFill>
                  <a:srgbClr val="0D1F63"/>
                </a:solidFill>
                <a:latin typeface="Courier new" pitchFamily="49"/>
              </a:rPr>
              <a:t>currentOffsets</a:t>
            </a:r>
            <a:r>
              <a:rPr lang="fr-FR" sz="1800" b="1" dirty="0">
                <a:solidFill>
                  <a:srgbClr val="0D1F63"/>
                </a:solidFill>
                <a:latin typeface="Courier new" pitchFamily="49"/>
              </a:rPr>
              <a:t>);</a:t>
            </a:r>
          </a:p>
          <a:p>
            <a:pPr lvl="0"/>
            <a:r>
              <a:rPr lang="fr-FR" sz="1800" dirty="0" smtClean="0">
                <a:latin typeface="Courier new" pitchFamily="49"/>
              </a:rPr>
              <a:t>    </a:t>
            </a:r>
            <a:r>
              <a:rPr lang="fr-FR" sz="1800" dirty="0">
                <a:latin typeface="Courier new" pitchFamily="49"/>
              </a:rPr>
              <a:t>})</a:t>
            </a:r>
          </a:p>
          <a:p>
            <a:pPr lvl="0"/>
            <a:r>
              <a:rPr lang="fr-FR" sz="1800" dirty="0">
                <a:latin typeface="Courier new" pitchFamily="49"/>
              </a:rPr>
              <a:t>    .</a:t>
            </a:r>
            <a:r>
              <a:rPr lang="fr-FR" sz="1800" dirty="0" err="1">
                <a:latin typeface="Courier new" pitchFamily="49"/>
              </a:rPr>
              <a:t>Build</a:t>
            </a:r>
            <a:r>
              <a:rPr lang="fr-FR" sz="1800" dirty="0">
                <a:latin typeface="Courier new" pitchFamily="49"/>
              </a:rPr>
              <a:t>())</a:t>
            </a:r>
          </a:p>
          <a:p>
            <a:pPr lvl="0"/>
            <a:r>
              <a:rPr lang="fr-FR" sz="1800" dirty="0">
                <a:latin typeface="Courier new" pitchFamily="49"/>
              </a:rPr>
              <a:t>{</a:t>
            </a:r>
          </a:p>
          <a:p>
            <a:pPr lvl="0"/>
            <a:r>
              <a:rPr lang="fr-FR" sz="1800" dirty="0">
                <a:latin typeface="Courier new" pitchFamily="49"/>
              </a:rPr>
              <a:t>    ...</a:t>
            </a:r>
          </a:p>
          <a:p>
            <a:pPr lvl="0"/>
            <a:r>
              <a:rPr lang="fr-FR" sz="1800" dirty="0">
                <a:latin typeface="Courier new" pitchFamily="49"/>
              </a:rPr>
              <a:t>}</a:t>
            </a:r>
            <a:endParaRPr lang="fr-FR" sz="1800" dirty="0">
              <a:solidFill>
                <a:srgbClr val="000000"/>
              </a:solidFill>
              <a:latin typeface="Courier new" pitchFamily="49"/>
              <a:cs typeface="Lucida Sans Unicode" pitchFamily="34"/>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name="page124">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Consommation de messages avec des offsets spécifiques</a:t>
            </a:r>
          </a:p>
        </p:txBody>
      </p:sp>
      <p:sp>
        <p:nvSpPr>
          <p:cNvPr id="3" name="Espace réservé du texte 2"/>
          <p:cNvSpPr txBox="1">
            <a:spLocks noGrp="1"/>
          </p:cNvSpPr>
          <p:nvPr>
            <p:ph type="body" idx="4294967295"/>
          </p:nvPr>
        </p:nvSpPr>
        <p:spPr/>
        <p:txBody>
          <a:bodyPr vert="horz">
            <a:normAutofit/>
          </a:bodyPr>
          <a:lstStyle/>
          <a:p>
            <a:pPr lvl="0"/>
            <a:r>
              <a:rPr lang="fr-FR" dirty="0"/>
              <a:t>L’API permet d’indiquer un offset spécifique :</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dirty="0" err="1">
                <a:solidFill>
                  <a:srgbClr val="0D1F63"/>
                </a:solidFill>
                <a:latin typeface="Tahoma" pitchFamily="34"/>
                <a:cs typeface="Lucida Sans Unicode" pitchFamily="34"/>
              </a:rPr>
              <a:t>S</a:t>
            </a:r>
            <a:r>
              <a:rPr lang="fr-FR" sz="3200" b="1" i="1" dirty="0" err="1" smtClean="0">
                <a:solidFill>
                  <a:srgbClr val="0D1F63"/>
                </a:solidFill>
                <a:latin typeface="Tahoma" pitchFamily="34"/>
                <a:cs typeface="Lucida Sans Unicode" pitchFamily="34"/>
              </a:rPr>
              <a:t>eek</a:t>
            </a:r>
            <a:r>
              <a:rPr lang="fr-FR" sz="3200" b="1" i="1" dirty="0" smtClean="0">
                <a:solidFill>
                  <a:srgbClr val="0D1F63"/>
                </a:solidFill>
                <a:latin typeface="Tahoma" pitchFamily="34"/>
                <a:cs typeface="Lucida Sans Unicode" pitchFamily="34"/>
              </a:rPr>
              <a:t>(</a:t>
            </a:r>
            <a:r>
              <a:rPr lang="fr-FR" sz="3200" b="1" i="1" dirty="0" err="1" smtClean="0">
                <a:solidFill>
                  <a:srgbClr val="0D1F63"/>
                </a:solidFill>
                <a:latin typeface="Tahoma" pitchFamily="34"/>
                <a:cs typeface="Lucida Sans Unicode" pitchFamily="34"/>
              </a:rPr>
              <a:t>TopicPartitionOffset</a:t>
            </a:r>
            <a:r>
              <a:rPr lang="fr-FR" sz="3200" b="1" i="1" dirty="0" smtClean="0">
                <a:solidFill>
                  <a:srgbClr val="0D1F63"/>
                </a:solidFill>
                <a:latin typeface="Tahoma" pitchFamily="34"/>
                <a:cs typeface="Lucida Sans Unicode" pitchFamily="34"/>
              </a:rPr>
              <a:t>)</a:t>
            </a:r>
            <a:r>
              <a:rPr lang="fr-FR" sz="3200" b="1" i="1" dirty="0">
                <a:solidFill>
                  <a:srgbClr val="0D1F63"/>
                </a:solidFill>
                <a:latin typeface="Tahoma" pitchFamily="34"/>
                <a:cs typeface="Lucida Sans Unicode" pitchFamily="34"/>
              </a:rPr>
              <a:t> </a:t>
            </a:r>
            <a:r>
              <a:rPr lang="fr-FR" sz="3200" dirty="0">
                <a:solidFill>
                  <a:srgbClr val="000000"/>
                </a:solidFill>
                <a:latin typeface="Tahoma" pitchFamily="34"/>
                <a:cs typeface="Lucida Sans Unicode" pitchFamily="34"/>
              </a:rPr>
              <a:t>: </a:t>
            </a:r>
            <a:br>
              <a:rPr lang="fr-FR" sz="3200" dirty="0">
                <a:solidFill>
                  <a:srgbClr val="000000"/>
                </a:solidFill>
                <a:latin typeface="Tahoma" pitchFamily="34"/>
                <a:cs typeface="Lucida Sans Unicode" pitchFamily="34"/>
              </a:rPr>
            </a:br>
            <a:r>
              <a:rPr lang="fr-FR" sz="3200" dirty="0">
                <a:solidFill>
                  <a:srgbClr val="000000"/>
                </a:solidFill>
                <a:latin typeface="Tahoma" pitchFamily="34"/>
                <a:cs typeface="Lucida Sans Unicode" pitchFamily="34"/>
              </a:rPr>
              <a:t>Se placer à un offset particulier</a:t>
            </a:r>
            <a:br>
              <a:rPr lang="fr-FR" sz="3200" dirty="0">
                <a:solidFill>
                  <a:srgbClr val="000000"/>
                </a:solidFill>
                <a:latin typeface="Tahoma" pitchFamily="34"/>
                <a:cs typeface="Lucida Sans Unicode" pitchFamily="34"/>
              </a:rPr>
            </a:br>
            <a:r>
              <a:rPr lang="fr-FR" dirty="0">
                <a:solidFill>
                  <a:srgbClr val="000000"/>
                </a:solidFill>
                <a:latin typeface="Tahoma" pitchFamily="34"/>
                <a:cs typeface="Lucida Sans Unicode" pitchFamily="34"/>
              </a:rPr>
              <a:t>Cela permet de stocker les offsets en dehors de Kafka et en cas d’erreur ou redémarrage repartir à partir des offsets sauvegardés</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name="page128">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Affectation statique des partitions</a:t>
            </a:r>
          </a:p>
        </p:txBody>
      </p:sp>
      <p:sp>
        <p:nvSpPr>
          <p:cNvPr id="3" name="Espace réservé du texte 2"/>
          <p:cNvSpPr txBox="1">
            <a:spLocks noGrp="1"/>
          </p:cNvSpPr>
          <p:nvPr>
            <p:ph type="body" idx="4294967295"/>
          </p:nvPr>
        </p:nvSpPr>
        <p:spPr/>
        <p:txBody>
          <a:bodyPr vert="horz">
            <a:normAutofit/>
          </a:bodyPr>
          <a:lstStyle/>
          <a:p>
            <a:pPr lvl="0"/>
            <a:r>
              <a:rPr lang="fr-FR" dirty="0"/>
              <a:t>Si l’application ne comporte que des consommateurs dédiés statiquement à des partitions, alors la fonctionnalité de groupe n’est pas nécessaire.</a:t>
            </a:r>
          </a:p>
          <a:p>
            <a:pPr lvl="0"/>
            <a:r>
              <a:rPr lang="fr-FR" dirty="0"/>
              <a:t>Dans ce cas, l’application assigne explicitement les partitions à ses consommateurs.</a:t>
            </a:r>
          </a:p>
          <a:p>
            <a:pPr lvl="0"/>
            <a:r>
              <a:rPr lang="fr-FR" dirty="0"/>
              <a:t>L’API </a:t>
            </a:r>
            <a:r>
              <a:rPr lang="fr-FR" b="1" i="1" dirty="0" err="1">
                <a:solidFill>
                  <a:srgbClr val="0D1F63"/>
                </a:solidFill>
              </a:rPr>
              <a:t>A</a:t>
            </a:r>
            <a:r>
              <a:rPr lang="fr-FR" b="1" i="1" dirty="0" err="1" smtClean="0">
                <a:solidFill>
                  <a:srgbClr val="0D1F63"/>
                </a:solidFill>
              </a:rPr>
              <a:t>ssign</a:t>
            </a:r>
            <a:r>
              <a:rPr lang="fr-FR" b="1" i="1" dirty="0">
                <a:solidFill>
                  <a:srgbClr val="0D1F63"/>
                </a:solidFill>
              </a:rPr>
              <a:t>()</a:t>
            </a:r>
            <a:r>
              <a:rPr lang="fr-FR" dirty="0"/>
              <a:t> est alors utilisée à la place </a:t>
            </a:r>
            <a:r>
              <a:rPr lang="fr-FR" dirty="0" smtClean="0"/>
              <a:t>de</a:t>
            </a:r>
            <a:endParaRPr lang="fr-FR" i="1"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name="page129">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dirty="0" smtClean="0"/>
              <a:t>Exemple (Java)</a:t>
            </a:r>
            <a:endParaRPr lang="fr-FR" dirty="0"/>
          </a:p>
        </p:txBody>
      </p:sp>
      <p:sp>
        <p:nvSpPr>
          <p:cNvPr id="3" name="Espace réservé du texte 2"/>
          <p:cNvSpPr txBox="1">
            <a:spLocks noGrp="1"/>
          </p:cNvSpPr>
          <p:nvPr>
            <p:ph type="body" idx="4294967295"/>
          </p:nvPr>
        </p:nvSpPr>
        <p:spPr/>
        <p:txBody>
          <a:bodyPr vert="horz">
            <a:normAutofit fontScale="47500" lnSpcReduction="20000"/>
          </a:bodyPr>
          <a:lstStyle/>
          <a:p>
            <a:pPr lvl="0">
              <a:lnSpc>
                <a:spcPct val="100000"/>
              </a:lnSpc>
              <a:spcAft>
                <a:spcPts val="283"/>
              </a:spcAft>
            </a:pPr>
            <a:r>
              <a:rPr lang="fr-FR">
                <a:latin typeface="Courier new" pitchFamily="49"/>
              </a:rPr>
              <a:t>List&lt;PartitionInfo&gt; partitionInfos = null;</a:t>
            </a:r>
          </a:p>
          <a:p>
            <a:pPr lvl="0">
              <a:lnSpc>
                <a:spcPct val="100000"/>
              </a:lnSpc>
              <a:spcAft>
                <a:spcPts val="283"/>
              </a:spcAft>
            </a:pPr>
            <a:r>
              <a:rPr lang="fr-FR">
                <a:latin typeface="Courier new" pitchFamily="49"/>
              </a:rPr>
              <a:t>partitionInfos = consumer.partitionsFor("topic");</a:t>
            </a:r>
          </a:p>
          <a:p>
            <a:pPr lvl="0">
              <a:lnSpc>
                <a:spcPct val="100000"/>
              </a:lnSpc>
              <a:spcAft>
                <a:spcPts val="283"/>
              </a:spcAft>
            </a:pPr>
            <a:endParaRPr lang="fr-FR">
              <a:latin typeface="Courier new" pitchFamily="49"/>
            </a:endParaRPr>
          </a:p>
          <a:p>
            <a:pPr lvl="0">
              <a:lnSpc>
                <a:spcPct val="100000"/>
              </a:lnSpc>
              <a:spcAft>
                <a:spcPts val="283"/>
              </a:spcAft>
            </a:pPr>
            <a:r>
              <a:rPr lang="fr-FR">
                <a:latin typeface="Courier new" pitchFamily="49"/>
              </a:rPr>
              <a:t>if (partitionInfos != null) {</a:t>
            </a:r>
          </a:p>
          <a:p>
            <a:pPr lvl="0">
              <a:lnSpc>
                <a:spcPct val="100000"/>
              </a:lnSpc>
              <a:spcAft>
                <a:spcPts val="283"/>
              </a:spcAft>
            </a:pPr>
            <a:r>
              <a:rPr lang="fr-FR">
                <a:latin typeface="Courier new" pitchFamily="49"/>
              </a:rPr>
              <a:t>  for (PartitionInfo partition : partitionInfos)</a:t>
            </a:r>
          </a:p>
          <a:p>
            <a:pPr lvl="0">
              <a:lnSpc>
                <a:spcPct val="100000"/>
              </a:lnSpc>
              <a:spcAft>
                <a:spcPts val="283"/>
              </a:spcAft>
            </a:pPr>
            <a:r>
              <a:rPr lang="fr-FR">
                <a:latin typeface="Courier new" pitchFamily="49"/>
              </a:rPr>
              <a:t>   partitions.add(new TopicPartition(partition.topic(),partition.partition()));</a:t>
            </a:r>
          </a:p>
          <a:p>
            <a:pPr lvl="0">
              <a:lnSpc>
                <a:spcPct val="100000"/>
              </a:lnSpc>
              <a:spcAft>
                <a:spcPts val="283"/>
              </a:spcAft>
            </a:pPr>
            <a:endParaRPr lang="fr-FR">
              <a:latin typeface="Courier new" pitchFamily="49"/>
            </a:endParaRPr>
          </a:p>
          <a:p>
            <a:pPr lvl="0">
              <a:lnSpc>
                <a:spcPct val="100000"/>
              </a:lnSpc>
              <a:spcAft>
                <a:spcPts val="283"/>
              </a:spcAft>
            </a:pPr>
            <a:r>
              <a:rPr lang="fr-FR" b="1">
                <a:solidFill>
                  <a:srgbClr val="0D1F63"/>
                </a:solidFill>
                <a:latin typeface="Courier new" pitchFamily="49"/>
              </a:rPr>
              <a:t>  consumer.assign(partitions);</a:t>
            </a:r>
          </a:p>
          <a:p>
            <a:pPr lvl="0">
              <a:lnSpc>
                <a:spcPct val="100000"/>
              </a:lnSpc>
              <a:spcAft>
                <a:spcPts val="283"/>
              </a:spcAft>
            </a:pPr>
            <a:r>
              <a:rPr lang="fr-FR">
                <a:latin typeface="Courier new" pitchFamily="49"/>
              </a:rPr>
              <a:t>  while (true) {</a:t>
            </a:r>
          </a:p>
          <a:p>
            <a:pPr lvl="0">
              <a:lnSpc>
                <a:spcPct val="100000"/>
              </a:lnSpc>
              <a:spcAft>
                <a:spcPts val="283"/>
              </a:spcAft>
            </a:pPr>
            <a:r>
              <a:rPr lang="fr-FR">
                <a:latin typeface="Courier new" pitchFamily="49"/>
              </a:rPr>
              <a:t>    ConsumerRecords&lt;String, String&gt; records = consumer.poll(1000);</a:t>
            </a:r>
          </a:p>
          <a:p>
            <a:pPr lvl="0">
              <a:lnSpc>
                <a:spcPct val="100000"/>
              </a:lnSpc>
              <a:spcAft>
                <a:spcPts val="283"/>
              </a:spcAft>
            </a:pPr>
            <a:r>
              <a:rPr lang="fr-FR">
                <a:latin typeface="Courier new" pitchFamily="49"/>
              </a:rPr>
              <a:t>    for (ConsumerRecord&lt;String, String&gt; record: records) {</a:t>
            </a:r>
          </a:p>
          <a:p>
            <a:pPr lvl="0">
              <a:lnSpc>
                <a:spcPct val="100000"/>
              </a:lnSpc>
              <a:spcAft>
                <a:spcPts val="283"/>
              </a:spcAft>
            </a:pPr>
            <a:r>
              <a:rPr lang="fr-FR">
                <a:latin typeface="Courier new" pitchFamily="49"/>
              </a:rPr>
              <a:t>      log.info("topic = %s, partition = %s, offset = %d,</a:t>
            </a:r>
            <a:br>
              <a:rPr lang="fr-FR">
                <a:latin typeface="Courier new" pitchFamily="49"/>
              </a:rPr>
            </a:br>
            <a:r>
              <a:rPr lang="fr-FR">
                <a:latin typeface="Courier new" pitchFamily="49"/>
              </a:rPr>
              <a:t>       customer = %s, country = %s\n",</a:t>
            </a:r>
            <a:br>
              <a:rPr lang="fr-FR">
                <a:latin typeface="Courier new" pitchFamily="49"/>
              </a:rPr>
            </a:br>
            <a:r>
              <a:rPr lang="fr-FR">
                <a:latin typeface="Courier new" pitchFamily="49"/>
              </a:rPr>
              <a:t>       record.topic(), record.partition(), record.offset(),</a:t>
            </a:r>
          </a:p>
          <a:p>
            <a:pPr lvl="0">
              <a:lnSpc>
                <a:spcPct val="100000"/>
              </a:lnSpc>
              <a:spcAft>
                <a:spcPts val="283"/>
              </a:spcAft>
            </a:pPr>
            <a:r>
              <a:rPr lang="fr-FR">
                <a:latin typeface="Courier new" pitchFamily="49"/>
              </a:rPr>
              <a:t>         record.key(), record.value());</a:t>
            </a:r>
          </a:p>
          <a:p>
            <a:pPr lvl="0">
              <a:lnSpc>
                <a:spcPct val="100000"/>
              </a:lnSpc>
              <a:spcAft>
                <a:spcPts val="283"/>
              </a:spcAft>
            </a:pPr>
            <a:r>
              <a:rPr lang="fr-FR">
                <a:latin typeface="Courier new" pitchFamily="49"/>
              </a:rPr>
              <a:t>    }</a:t>
            </a:r>
          </a:p>
          <a:p>
            <a:pPr lvl="0">
              <a:lnSpc>
                <a:spcPct val="100000"/>
              </a:lnSpc>
              <a:spcAft>
                <a:spcPts val="283"/>
              </a:spcAft>
            </a:pPr>
            <a:r>
              <a:rPr lang="fr-FR">
                <a:latin typeface="Courier new" pitchFamily="49"/>
              </a:rPr>
              <a:t>    consumer.commitSync();</a:t>
            </a:r>
          </a:p>
          <a:p>
            <a:pPr lvl="0">
              <a:lnSpc>
                <a:spcPct val="100000"/>
              </a:lnSpc>
              <a:spcAft>
                <a:spcPts val="283"/>
              </a:spcAft>
            </a:pPr>
            <a:r>
              <a:rPr lang="fr-FR">
                <a:latin typeface="Courier new" pitchFamily="49"/>
              </a:rPr>
              <a:t>  }</a:t>
            </a:r>
          </a:p>
          <a:p>
            <a:pPr lvl="0">
              <a:lnSpc>
                <a:spcPct val="100000"/>
              </a:lnSpc>
              <a:spcAft>
                <a:spcPts val="283"/>
              </a:spcAft>
            </a:pPr>
            <a:r>
              <a:rPr lang="fr-FR">
                <a:latin typeface="Courier new" pitchFamily="49"/>
              </a:rPr>
              <a:t>}</a:t>
            </a:r>
          </a:p>
        </p:txBody>
      </p:sp>
      <p:sp>
        <p:nvSpPr>
          <p:cNvPr id="4" name="ZoneTexte 3"/>
          <p:cNvSpPr txBox="1"/>
          <p:nvPr/>
        </p:nvSpPr>
        <p:spPr>
          <a:xfrm>
            <a:off x="576720" y="6983999"/>
            <a:ext cx="3400919" cy="437760"/>
          </a:xfrm>
          <a:prstGeom prst="rect">
            <a:avLst/>
          </a:prstGeom>
          <a:noFill/>
          <a:ln>
            <a:noFill/>
          </a:ln>
        </p:spPr>
        <p:txBody>
          <a:bodyPr vert="horz" wrap="none" lIns="90000" tIns="45000" rIns="90000" bIns="45000" anchorCtr="0" compatLnSpc="1">
            <a:sp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2400" b="1" i="1" u="none" strike="noStrike" baseline="0">
                <a:ln>
                  <a:noFill/>
                </a:ln>
                <a:solidFill>
                  <a:srgbClr val="CE181E"/>
                </a:solidFill>
                <a:latin typeface="Times New Roman" pitchFamily="18"/>
                <a:ea typeface="Lucida Sans Unicode" pitchFamily="34"/>
                <a:cs typeface="Lucida Sans Unicode" pitchFamily="34"/>
              </a:rPr>
              <a:t>Atelier 3 : Consumer API</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name="page130">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wrap="square">
            <a:spAutoFit/>
          </a:bodyPr>
          <a:lstStyle/>
          <a:p>
            <a:pPr lvl="0"/>
            <a:r>
              <a:rPr lang="fr-FR" sz="4800"/>
              <a:t>APIs</a:t>
            </a:r>
          </a:p>
        </p:txBody>
      </p:sp>
      <p:sp>
        <p:nvSpPr>
          <p:cNvPr id="3" name="Sous-titre 2"/>
          <p:cNvSpPr txBox="1">
            <a:spLocks noGrp="1"/>
          </p:cNvSpPr>
          <p:nvPr>
            <p:ph type="subTitle" idx="4294967295"/>
          </p:nvPr>
        </p:nvSpPr>
        <p:spPr>
          <a:xfrm>
            <a:off x="1091880" y="2261880"/>
            <a:ext cx="8459640" cy="3274743"/>
          </a:xfrm>
        </p:spPr>
        <p:txBody>
          <a:bodyPr vert="horz" wrap="square">
            <a:spAutoFit/>
          </a:bodyPr>
          <a:lstStyle/>
          <a:p>
            <a:pPr lvl="0" indent="-311040" algn="ctr">
              <a:lnSpc>
                <a:spcPct val="95000"/>
              </a:lnSpc>
              <a:spcAft>
                <a:spcPts val="0"/>
              </a:spcAft>
            </a:pPr>
            <a:endParaRPr lang="fr-FR" dirty="0"/>
          </a:p>
          <a:p>
            <a:pPr lvl="0" indent="-311040" algn="ctr">
              <a:lnSpc>
                <a:spcPct val="95000"/>
              </a:lnSpc>
              <a:spcAft>
                <a:spcPts val="0"/>
              </a:spcAft>
            </a:pPr>
            <a:endParaRPr lang="fr-FR" dirty="0"/>
          </a:p>
          <a:p>
            <a:pPr lvl="0" indent="-311040" algn="ctr">
              <a:lnSpc>
                <a:spcPct val="95000"/>
              </a:lnSpc>
              <a:spcAft>
                <a:spcPts val="0"/>
              </a:spcAft>
            </a:pPr>
            <a:r>
              <a:rPr lang="fr-FR" dirty="0"/>
              <a:t>Producer API</a:t>
            </a:r>
          </a:p>
          <a:p>
            <a:pPr lvl="0" indent="-311040" algn="ctr">
              <a:lnSpc>
                <a:spcPct val="95000"/>
              </a:lnSpc>
              <a:spcAft>
                <a:spcPts val="0"/>
              </a:spcAft>
            </a:pPr>
            <a:r>
              <a:rPr lang="fr-FR" dirty="0"/>
              <a:t>Consumer API</a:t>
            </a:r>
          </a:p>
          <a:p>
            <a:pPr lvl="0" indent="-311040" algn="ctr">
              <a:lnSpc>
                <a:spcPct val="95000"/>
              </a:lnSpc>
              <a:spcAft>
                <a:spcPts val="0"/>
              </a:spcAft>
            </a:pPr>
            <a:r>
              <a:rPr lang="fr-FR" b="1" dirty="0" err="1" smtClean="0">
                <a:solidFill>
                  <a:srgbClr val="0D1F63"/>
                </a:solidFill>
              </a:rPr>
              <a:t>Schema</a:t>
            </a:r>
            <a:r>
              <a:rPr lang="fr-FR" b="1" dirty="0" smtClean="0">
                <a:solidFill>
                  <a:srgbClr val="0D1F63"/>
                </a:solidFill>
              </a:rPr>
              <a:t> </a:t>
            </a:r>
            <a:r>
              <a:rPr lang="fr-FR" b="1" dirty="0" err="1" smtClean="0">
                <a:solidFill>
                  <a:srgbClr val="0D1F63"/>
                </a:solidFill>
              </a:rPr>
              <a:t>Registry</a:t>
            </a:r>
            <a:endParaRPr lang="fr-FR" b="1" dirty="0">
              <a:solidFill>
                <a:srgbClr val="0D1F63"/>
              </a:solidFill>
            </a:endParaRPr>
          </a:p>
          <a:p>
            <a:pPr lvl="0" indent="-311040" algn="ctr">
              <a:lnSpc>
                <a:spcPct val="95000"/>
              </a:lnSpc>
              <a:spcAft>
                <a:spcPts val="0"/>
              </a:spcAft>
            </a:pPr>
            <a:r>
              <a:rPr lang="fr-FR" dirty="0" err="1"/>
              <a:t>Connect</a:t>
            </a:r>
            <a:r>
              <a:rPr lang="fr-FR" dirty="0"/>
              <a:t> API</a:t>
            </a:r>
          </a:p>
          <a:p>
            <a:pPr lvl="0" indent="-311040" algn="ctr">
              <a:lnSpc>
                <a:spcPct val="95000"/>
              </a:lnSpc>
              <a:spcAft>
                <a:spcPts val="0"/>
              </a:spcAft>
            </a:pPr>
            <a:r>
              <a:rPr lang="fr-FR" dirty="0"/>
              <a:t>Admin </a:t>
            </a:r>
            <a:r>
              <a:rPr lang="fr-FR" dirty="0" smtClean="0"/>
              <a:t>API</a:t>
            </a:r>
            <a:endParaRPr lang="fr-FR"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name="page131">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Introduction</a:t>
            </a:r>
          </a:p>
        </p:txBody>
      </p:sp>
      <p:sp>
        <p:nvSpPr>
          <p:cNvPr id="3" name="Espace réservé du texte 2"/>
          <p:cNvSpPr txBox="1">
            <a:spLocks noGrp="1"/>
          </p:cNvSpPr>
          <p:nvPr>
            <p:ph type="body" idx="4294967295"/>
          </p:nvPr>
        </p:nvSpPr>
        <p:spPr>
          <a:xfrm>
            <a:off x="1091880" y="2308180"/>
            <a:ext cx="8459640" cy="4384800"/>
          </a:xfrm>
        </p:spPr>
        <p:txBody>
          <a:bodyPr vert="horz">
            <a:normAutofit fontScale="92500" lnSpcReduction="20000"/>
          </a:bodyPr>
          <a:lstStyle/>
          <a:p>
            <a:pPr lvl="0"/>
            <a:r>
              <a:rPr lang="fr-FR"/>
              <a:t>Lors d’évolution des applications, le format des messages est susceptible de changer.</a:t>
            </a:r>
          </a:p>
          <a:p>
            <a:pPr lvl="0"/>
            <a:r>
              <a:rPr lang="fr-FR"/>
              <a:t>=&gt; Afin de s’assurer que ses évolutions ne génèrent pas de problème chez les consommateurs, il est nécessaire d’utiliser un gestionnaire de schéma capable de détecter les problèmes de compatibilité.</a:t>
            </a:r>
          </a:p>
          <a:p>
            <a:pPr lvl="0"/>
            <a:r>
              <a:rPr lang="fr-FR"/>
              <a:t>C’est le rôle de </a:t>
            </a:r>
            <a:r>
              <a:rPr lang="fr-FR" b="1" i="1">
                <a:solidFill>
                  <a:srgbClr val="000099"/>
                </a:solidFill>
              </a:rPr>
              <a:t>Schema Confluent Registry</a:t>
            </a:r>
            <a:r>
              <a:rPr lang="fr-FR"/>
              <a:t> qui supporte les formats de sérialisation JSON, Avro et ProtoBuf</a:t>
            </a:r>
          </a:p>
          <a:p>
            <a:pPr lvl="0"/>
            <a:endParaRPr lang="fr-F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name="page132">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Apache Avro</a:t>
            </a:r>
          </a:p>
        </p:txBody>
      </p:sp>
      <p:sp>
        <p:nvSpPr>
          <p:cNvPr id="3" name="Espace réservé du texte 2"/>
          <p:cNvSpPr txBox="1">
            <a:spLocks noGrp="1"/>
          </p:cNvSpPr>
          <p:nvPr>
            <p:ph type="body" idx="4294967295"/>
          </p:nvPr>
        </p:nvSpPr>
        <p:spPr/>
        <p:txBody>
          <a:bodyPr vert="horz">
            <a:normAutofit lnSpcReduction="10000"/>
          </a:bodyPr>
          <a:lstStyle/>
          <a:p>
            <a:pPr lvl="0"/>
            <a:r>
              <a:rPr lang="fr-FR" i="1" dirty="0"/>
              <a:t>Apache </a:t>
            </a:r>
            <a:r>
              <a:rPr lang="fr-FR" i="1" dirty="0" err="1"/>
              <a:t>Avro</a:t>
            </a:r>
            <a:r>
              <a:rPr lang="fr-FR" dirty="0"/>
              <a:t> est un système de sérialisation de données.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dirty="0">
                <a:solidFill>
                  <a:srgbClr val="000000"/>
                </a:solidFill>
                <a:latin typeface="Tahoma" pitchFamily="34"/>
                <a:cs typeface="Lucida Sans Unicode" pitchFamily="34"/>
              </a:rPr>
              <a:t>Il utilise une structure JSON pour définir le </a:t>
            </a:r>
            <a:r>
              <a:rPr lang="fr-FR" sz="3200" b="1" dirty="0">
                <a:solidFill>
                  <a:srgbClr val="355269"/>
                </a:solidFill>
                <a:latin typeface="Tahoma" pitchFamily="34"/>
                <a:cs typeface="Lucida Sans Unicode" pitchFamily="34"/>
              </a:rPr>
              <a:t>schéma</a:t>
            </a:r>
            <a:r>
              <a:rPr lang="fr-FR" sz="3200" dirty="0">
                <a:solidFill>
                  <a:srgbClr val="000000"/>
                </a:solidFill>
                <a:latin typeface="Tahoma" pitchFamily="34"/>
                <a:cs typeface="Lucida Sans Unicode" pitchFamily="34"/>
              </a:rPr>
              <a:t>, permettant la sérialisation entre les octets et les données structurées.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dirty="0">
                <a:solidFill>
                  <a:srgbClr val="000000"/>
                </a:solidFill>
                <a:latin typeface="Tahoma" pitchFamily="34"/>
                <a:cs typeface="Lucida Sans Unicode" pitchFamily="34"/>
              </a:rPr>
              <a:t>Les outils associés à </a:t>
            </a:r>
            <a:r>
              <a:rPr lang="fr-FR" sz="3200" dirty="0" err="1">
                <a:solidFill>
                  <a:srgbClr val="000000"/>
                </a:solidFill>
                <a:latin typeface="Tahoma" pitchFamily="34"/>
                <a:cs typeface="Lucida Sans Unicode" pitchFamily="34"/>
              </a:rPr>
              <a:t>Avro</a:t>
            </a:r>
            <a:r>
              <a:rPr lang="fr-FR" sz="3200" dirty="0">
                <a:solidFill>
                  <a:srgbClr val="000000"/>
                </a:solidFill>
                <a:latin typeface="Tahoma" pitchFamily="34"/>
                <a:cs typeface="Lucida Sans Unicode" pitchFamily="34"/>
              </a:rPr>
              <a:t> sont capables de générer </a:t>
            </a:r>
            <a:r>
              <a:rPr lang="fr-FR" sz="3200" dirty="0" smtClean="0">
                <a:solidFill>
                  <a:srgbClr val="000000"/>
                </a:solidFill>
                <a:latin typeface="Tahoma" pitchFamily="34"/>
                <a:cs typeface="Lucida Sans Unicode" pitchFamily="34"/>
              </a:rPr>
              <a:t>le code correspondant </a:t>
            </a:r>
            <a:r>
              <a:rPr lang="fr-FR" sz="3200" dirty="0">
                <a:solidFill>
                  <a:srgbClr val="000000"/>
                </a:solidFill>
                <a:latin typeface="Tahoma" pitchFamily="34"/>
                <a:cs typeface="Lucida Sans Unicode" pitchFamily="34"/>
              </a:rPr>
              <a:t>au schéma</a:t>
            </a:r>
            <a:r>
              <a:rPr lang="fr-FR" sz="3200" dirty="0" smtClean="0">
                <a:solidFill>
                  <a:srgbClr val="000000"/>
                </a:solidFill>
                <a:latin typeface="Tahoma" pitchFamily="34"/>
                <a:cs typeface="Lucida Sans Unicode" pitchFamily="34"/>
              </a:rPr>
              <a:t>.</a:t>
            </a:r>
            <a:br>
              <a:rPr lang="fr-FR" sz="3200" dirty="0" smtClean="0">
                <a:solidFill>
                  <a:srgbClr val="000000"/>
                </a:solidFill>
                <a:latin typeface="Tahoma" pitchFamily="34"/>
                <a:cs typeface="Lucida Sans Unicode" pitchFamily="34"/>
              </a:rPr>
            </a:br>
            <a:r>
              <a:rPr lang="fr-FR" sz="3200" dirty="0" smtClean="0">
                <a:solidFill>
                  <a:srgbClr val="000000"/>
                </a:solidFill>
                <a:latin typeface="Tahoma" pitchFamily="34"/>
                <a:cs typeface="Lucida Sans Unicode" pitchFamily="34"/>
              </a:rPr>
              <a:t>Ex : Package </a:t>
            </a:r>
            <a:r>
              <a:rPr lang="fr-FR" sz="3200" b="1" i="1" dirty="0" err="1" smtClean="0">
                <a:solidFill>
                  <a:srgbClr val="002060"/>
                </a:solidFill>
              </a:rPr>
              <a:t>Apache.Avro.Tools</a:t>
            </a:r>
            <a:r>
              <a:rPr lang="fr-FR" sz="3200" dirty="0" smtClean="0"/>
              <a:t>, </a:t>
            </a:r>
            <a:r>
              <a:rPr lang="fr-FR" sz="3200" b="1" i="1" dirty="0" err="1" smtClean="0">
                <a:solidFill>
                  <a:srgbClr val="002060"/>
                </a:solidFill>
              </a:rPr>
              <a:t>Chr.Avro</a:t>
            </a:r>
            <a:r>
              <a:rPr lang="fr-FR" sz="3200" dirty="0" smtClean="0"/>
              <a:t> en .NET</a:t>
            </a:r>
            <a:endParaRPr lang="fr-FR" sz="3200" dirty="0">
              <a:solidFill>
                <a:srgbClr val="000000"/>
              </a:solidFill>
              <a:latin typeface="Tahoma" pitchFamily="34"/>
              <a:cs typeface="Lucida Sans Unicode" pitchFamily="34"/>
            </a:endParaRPr>
          </a:p>
        </p:txBody>
      </p:sp>
      <p:sp>
        <p:nvSpPr>
          <p:cNvPr id="4" name="ZoneTexte 3"/>
          <p:cNvSpPr txBox="1"/>
          <p:nvPr/>
        </p:nvSpPr>
        <p:spPr>
          <a:xfrm>
            <a:off x="399960" y="7000920"/>
            <a:ext cx="7340400" cy="437760"/>
          </a:xfrm>
          <a:prstGeom prst="rect">
            <a:avLst/>
          </a:prstGeom>
          <a:noFill/>
          <a:ln>
            <a:noFill/>
          </a:ln>
        </p:spPr>
        <p:txBody>
          <a:bodyPr vert="horz" wrap="none" lIns="90000" tIns="45000" rIns="90000" bIns="45000" anchorCtr="0" compatLnSpc="1">
            <a:sp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2400" b="0" i="1" u="none" strike="noStrike" baseline="0">
                <a:ln>
                  <a:noFill/>
                </a:ln>
                <a:solidFill>
                  <a:srgbClr val="000000"/>
                </a:solidFill>
                <a:latin typeface="Times New Roman" pitchFamily="18"/>
                <a:ea typeface="Lucida Sans Unicode" pitchFamily="34"/>
                <a:cs typeface="Lucida Sans Unicode" pitchFamily="34"/>
              </a:rPr>
              <a:t>1. Avro supporte C, C++, C#, Java, PHP, Python, et Ruby</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Schéma Avro</a:t>
            </a:r>
          </a:p>
        </p:txBody>
      </p:sp>
      <p:sp>
        <p:nvSpPr>
          <p:cNvPr id="3" name="Espace réservé du texte 2"/>
          <p:cNvSpPr txBox="1">
            <a:spLocks noGrp="1"/>
          </p:cNvSpPr>
          <p:nvPr>
            <p:ph type="body" idx="4294967295"/>
          </p:nvPr>
        </p:nvSpPr>
        <p:spPr/>
        <p:txBody>
          <a:bodyPr vert="horz">
            <a:normAutofit fontScale="25000" lnSpcReduction="20000"/>
          </a:bodyPr>
          <a:lstStyle/>
          <a:p>
            <a:pPr lvl="0">
              <a:lnSpc>
                <a:spcPct val="100000"/>
              </a:lnSpc>
              <a:spcAft>
                <a:spcPts val="283"/>
              </a:spcAft>
            </a:pPr>
            <a:r>
              <a:rPr lang="fr-FR" sz="4000"/>
              <a:t>{</a:t>
            </a:r>
          </a:p>
          <a:p>
            <a:pPr lvl="0">
              <a:lnSpc>
                <a:spcPct val="100000"/>
              </a:lnSpc>
              <a:spcAft>
                <a:spcPts val="283"/>
              </a:spcAft>
            </a:pPr>
            <a:r>
              <a:rPr lang="fr-FR" sz="4000"/>
              <a:t>    "type": "record",</a:t>
            </a:r>
          </a:p>
          <a:p>
            <a:pPr lvl="0">
              <a:lnSpc>
                <a:spcPct val="100000"/>
              </a:lnSpc>
              <a:spcAft>
                <a:spcPts val="283"/>
              </a:spcAft>
            </a:pPr>
            <a:r>
              <a:rPr lang="fr-FR" sz="4000"/>
              <a:t>    "name": "Courier",</a:t>
            </a:r>
          </a:p>
          <a:p>
            <a:pPr lvl="0">
              <a:lnSpc>
                <a:spcPct val="100000"/>
              </a:lnSpc>
              <a:spcAft>
                <a:spcPts val="283"/>
              </a:spcAft>
            </a:pPr>
            <a:r>
              <a:rPr lang="fr-FR" sz="4000"/>
              <a:t>    "namespace": "org.formation.model",</a:t>
            </a:r>
          </a:p>
          <a:p>
            <a:pPr lvl="0">
              <a:lnSpc>
                <a:spcPct val="100000"/>
              </a:lnSpc>
              <a:spcAft>
                <a:spcPts val="283"/>
              </a:spcAft>
            </a:pPr>
            <a:r>
              <a:rPr lang="fr-FR" sz="4000"/>
              <a:t>    "fields": [</a:t>
            </a:r>
          </a:p>
          <a:p>
            <a:pPr lvl="0">
              <a:lnSpc>
                <a:spcPct val="100000"/>
              </a:lnSpc>
              <a:spcAft>
                <a:spcPts val="283"/>
              </a:spcAft>
            </a:pPr>
            <a:r>
              <a:rPr lang="fr-FR" sz="4000"/>
              <a:t>    {</a:t>
            </a:r>
          </a:p>
          <a:p>
            <a:pPr lvl="0">
              <a:lnSpc>
                <a:spcPct val="100000"/>
              </a:lnSpc>
              <a:spcAft>
                <a:spcPts val="283"/>
              </a:spcAft>
            </a:pPr>
            <a:r>
              <a:rPr lang="fr-FR" sz="4000"/>
              <a:t>        "name": "id",</a:t>
            </a:r>
          </a:p>
          <a:p>
            <a:pPr lvl="0">
              <a:lnSpc>
                <a:spcPct val="100000"/>
              </a:lnSpc>
              <a:spcAft>
                <a:spcPts val="283"/>
              </a:spcAft>
            </a:pPr>
            <a:r>
              <a:rPr lang="fr-FR" sz="4000"/>
              <a:t>        "type": "int" },</a:t>
            </a:r>
          </a:p>
          <a:p>
            <a:pPr lvl="0">
              <a:lnSpc>
                <a:spcPct val="100000"/>
              </a:lnSpc>
              <a:spcAft>
                <a:spcPts val="283"/>
              </a:spcAft>
            </a:pPr>
            <a:r>
              <a:rPr lang="fr-FR" sz="4000"/>
              <a:t>    {</a:t>
            </a:r>
          </a:p>
          <a:p>
            <a:pPr lvl="0">
              <a:lnSpc>
                <a:spcPct val="100000"/>
              </a:lnSpc>
              <a:spcAft>
                <a:spcPts val="283"/>
              </a:spcAft>
            </a:pPr>
            <a:r>
              <a:rPr lang="fr-FR" sz="4000"/>
              <a:t>        "name": "firstName",</a:t>
            </a:r>
          </a:p>
          <a:p>
            <a:pPr lvl="0">
              <a:lnSpc>
                <a:spcPct val="100000"/>
              </a:lnSpc>
              <a:spcAft>
                <a:spcPts val="283"/>
              </a:spcAft>
            </a:pPr>
            <a:r>
              <a:rPr lang="fr-FR" sz="4000"/>
              <a:t>        "type": "string" },</a:t>
            </a:r>
          </a:p>
          <a:p>
            <a:pPr lvl="0">
              <a:lnSpc>
                <a:spcPct val="100000"/>
              </a:lnSpc>
              <a:spcAft>
                <a:spcPts val="283"/>
              </a:spcAft>
            </a:pPr>
            <a:r>
              <a:rPr lang="fr-FR" sz="4000"/>
              <a:t>    {</a:t>
            </a:r>
          </a:p>
          <a:p>
            <a:pPr lvl="0">
              <a:lnSpc>
                <a:spcPct val="100000"/>
              </a:lnSpc>
              <a:spcAft>
                <a:spcPts val="283"/>
              </a:spcAft>
            </a:pPr>
            <a:r>
              <a:rPr lang="fr-FR" sz="4000"/>
              <a:t>        "name": "lastName",</a:t>
            </a:r>
          </a:p>
          <a:p>
            <a:pPr lvl="0">
              <a:lnSpc>
                <a:spcPct val="100000"/>
              </a:lnSpc>
              <a:spcAft>
                <a:spcPts val="283"/>
              </a:spcAft>
            </a:pPr>
            <a:r>
              <a:rPr lang="fr-FR" sz="4000"/>
              <a:t>        "type": "string" },</a:t>
            </a:r>
          </a:p>
          <a:p>
            <a:pPr lvl="0">
              <a:lnSpc>
                <a:spcPct val="100000"/>
              </a:lnSpc>
              <a:spcAft>
                <a:spcPts val="283"/>
              </a:spcAft>
            </a:pPr>
            <a:r>
              <a:rPr lang="fr-FR" sz="4000"/>
              <a:t>    {</a:t>
            </a:r>
          </a:p>
          <a:p>
            <a:pPr lvl="0">
              <a:lnSpc>
                <a:spcPct val="100000"/>
              </a:lnSpc>
              <a:spcAft>
                <a:spcPts val="283"/>
              </a:spcAft>
            </a:pPr>
            <a:r>
              <a:rPr lang="fr-FR" sz="4000"/>
              <a:t>    	"name": "position",</a:t>
            </a:r>
          </a:p>
          <a:p>
            <a:pPr lvl="0">
              <a:lnSpc>
                <a:spcPct val="100000"/>
              </a:lnSpc>
              <a:spcAft>
                <a:spcPts val="283"/>
              </a:spcAft>
            </a:pPr>
            <a:r>
              <a:rPr lang="fr-FR" sz="4000"/>
              <a:t>    	"type": [</a:t>
            </a:r>
          </a:p>
          <a:p>
            <a:pPr lvl="0">
              <a:lnSpc>
                <a:spcPct val="100000"/>
              </a:lnSpc>
              <a:spcAft>
                <a:spcPts val="283"/>
              </a:spcAft>
            </a:pPr>
            <a:r>
              <a:rPr lang="fr-FR" sz="4000"/>
              <a:t>    		{</a:t>
            </a:r>
          </a:p>
          <a:p>
            <a:pPr lvl="0">
              <a:lnSpc>
                <a:spcPct val="100000"/>
              </a:lnSpc>
              <a:spcAft>
                <a:spcPts val="283"/>
              </a:spcAft>
            </a:pPr>
            <a:r>
              <a:rPr lang="fr-FR" sz="4000"/>
              <a:t>    			  "type":	"record",</a:t>
            </a:r>
          </a:p>
          <a:p>
            <a:pPr lvl="0">
              <a:lnSpc>
                <a:spcPct val="100000"/>
              </a:lnSpc>
              <a:spcAft>
                <a:spcPts val="283"/>
              </a:spcAft>
            </a:pPr>
            <a:r>
              <a:rPr lang="fr-FR" sz="4000"/>
              <a:t>    		  "name": "Position",</a:t>
            </a:r>
          </a:p>
          <a:p>
            <a:pPr lvl="0">
              <a:lnSpc>
                <a:spcPct val="100000"/>
              </a:lnSpc>
              <a:spcAft>
                <a:spcPts val="283"/>
              </a:spcAft>
            </a:pPr>
            <a:r>
              <a:rPr lang="fr-FR" sz="4000"/>
              <a:t>    		  "namespace":  "org.formation.model",</a:t>
            </a:r>
          </a:p>
          <a:p>
            <a:pPr lvl="0">
              <a:lnSpc>
                <a:spcPct val="100000"/>
              </a:lnSpc>
              <a:spcAft>
                <a:spcPts val="283"/>
              </a:spcAft>
            </a:pPr>
            <a:r>
              <a:rPr lang="fr-FR" sz="4000"/>
              <a:t>    		  "fields":  [</a:t>
            </a:r>
          </a:p>
          <a:p>
            <a:pPr lvl="0">
              <a:lnSpc>
                <a:spcPct val="100000"/>
              </a:lnSpc>
              <a:spcAft>
                <a:spcPts val="283"/>
              </a:spcAft>
            </a:pPr>
            <a:r>
              <a:rPr lang="fr-FR" sz="4000"/>
              <a:t>    		  {</a:t>
            </a:r>
          </a:p>
          <a:p>
            <a:pPr lvl="0">
              <a:lnSpc>
                <a:spcPct val="100000"/>
              </a:lnSpc>
              <a:spcAft>
                <a:spcPts val="283"/>
              </a:spcAft>
            </a:pPr>
            <a:r>
              <a:rPr lang="fr-FR" sz="4000"/>
              <a:t>    			    "name": "latitude",</a:t>
            </a:r>
          </a:p>
          <a:p>
            <a:pPr lvl="0">
              <a:lnSpc>
                <a:spcPct val="100000"/>
              </a:lnSpc>
              <a:spcAft>
                <a:spcPts val="283"/>
              </a:spcAft>
            </a:pPr>
            <a:r>
              <a:rPr lang="fr-FR" sz="4000"/>
              <a:t>    			    "type":	"double" 		},</a:t>
            </a:r>
          </a:p>
          <a:p>
            <a:pPr lvl="0">
              <a:lnSpc>
                <a:spcPct val="100000"/>
              </a:lnSpc>
              <a:spcAft>
                <a:spcPts val="283"/>
              </a:spcAft>
            </a:pPr>
            <a:r>
              <a:rPr lang="fr-FR" sz="4000"/>
              <a:t>    		  {</a:t>
            </a:r>
          </a:p>
          <a:p>
            <a:pPr lvl="0">
              <a:lnSpc>
                <a:spcPct val="100000"/>
              </a:lnSpc>
              <a:spcAft>
                <a:spcPts val="283"/>
              </a:spcAft>
            </a:pPr>
            <a:r>
              <a:rPr lang="fr-FR" sz="4000"/>
              <a:t>    			    "name": "longitude",</a:t>
            </a:r>
          </a:p>
          <a:p>
            <a:pPr lvl="0">
              <a:lnSpc>
                <a:spcPct val="100000"/>
              </a:lnSpc>
              <a:spcAft>
                <a:spcPts val="283"/>
              </a:spcAft>
            </a:pPr>
            <a:r>
              <a:rPr lang="fr-FR" sz="4000"/>
              <a:t>    			    "type": "double" 		}     		]     		}     	]     }] }</a:t>
            </a:r>
          </a:p>
        </p:txBody>
      </p:sp>
    </p:spTree>
    <p:extLst>
      <p:ext uri="{BB962C8B-B14F-4D97-AF65-F5344CB8AC3E}">
        <p14:creationId xmlns:p14="http://schemas.microsoft.com/office/powerpoint/2010/main" val="5583709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name="page133">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Utilisation du schéma</a:t>
            </a:r>
          </a:p>
        </p:txBody>
      </p:sp>
      <p:sp>
        <p:nvSpPr>
          <p:cNvPr id="3" name="Espace réservé du texte 2"/>
          <p:cNvSpPr txBox="1">
            <a:spLocks noGrp="1"/>
          </p:cNvSpPr>
          <p:nvPr>
            <p:ph type="body" idx="4294967295"/>
          </p:nvPr>
        </p:nvSpPr>
        <p:spPr/>
        <p:txBody>
          <a:bodyPr vert="horz">
            <a:normAutofit fontScale="92500" lnSpcReduction="10000"/>
          </a:bodyPr>
          <a:lstStyle/>
          <a:p>
            <a:pPr lvl="0"/>
            <a:r>
              <a:rPr lang="fr-FR" b="1">
                <a:solidFill>
                  <a:srgbClr val="000099"/>
                </a:solidFill>
              </a:rPr>
              <a:t>Confluent Schema Registry</a:t>
            </a:r>
            <a:r>
              <a:rPr lang="fr-FR"/>
              <a:t> offre une API Rest</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Permettant de stocker des Schema</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De détecter les incompatibilités entre schémas</a:t>
            </a:r>
            <a:br>
              <a:rPr lang="fr-FR" sz="3200">
                <a:solidFill>
                  <a:srgbClr val="000000"/>
                </a:solidFill>
                <a:latin typeface="Tahoma" pitchFamily="34"/>
                <a:cs typeface="Lucida Sans Unicode" pitchFamily="34"/>
              </a:rPr>
            </a:br>
            <a:r>
              <a:rPr lang="fr-FR" sz="3200">
                <a:solidFill>
                  <a:srgbClr val="000000"/>
                </a:solidFill>
                <a:latin typeface="Tahoma" pitchFamily="34"/>
                <a:cs typeface="Lucida Sans Unicode" pitchFamily="34"/>
              </a:rPr>
              <a:t>=&gt; Si le schéma est incompatible, le producteur est empêché de produire vers le topic</a:t>
            </a:r>
            <a:br>
              <a:rPr lang="fr-FR" sz="3200">
                <a:solidFill>
                  <a:srgbClr val="000000"/>
                </a:solidFill>
                <a:latin typeface="Tahoma" pitchFamily="34"/>
                <a:cs typeface="Lucida Sans Unicode" pitchFamily="34"/>
              </a:rPr>
            </a:br>
            <a:r>
              <a:rPr lang="fr-FR" sz="3200">
                <a:solidFill>
                  <a:srgbClr val="000000"/>
                </a:solidFill>
                <a:latin typeface="Tahoma" pitchFamily="34"/>
                <a:cs typeface="Lucida Sans Unicode" pitchFamily="34"/>
              </a:rPr>
              <a:t>Le nouveau format de message devra être publié vers un autre topic</a:t>
            </a:r>
          </a:p>
          <a:p>
            <a:pPr lvl="0"/>
            <a:r>
              <a:rPr lang="fr-FR"/>
              <a:t>Les sérialiseurs inclut l’id du schéma dans les messages</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name="page134">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Schema Registry</a:t>
            </a:r>
          </a:p>
        </p:txBody>
      </p:sp>
      <p:sp>
        <p:nvSpPr>
          <p:cNvPr id="3" name="Espace réservé du texte 2"/>
          <p:cNvSpPr txBox="1">
            <a:spLocks noGrp="1"/>
          </p:cNvSpPr>
          <p:nvPr>
            <p:ph type="body" idx="4294967295"/>
          </p:nvPr>
        </p:nvSpPr>
        <p:spPr/>
        <p:txBody>
          <a:bodyPr vert="horz"/>
          <a:lstStyle/>
          <a:p>
            <a:endParaRPr lang="fr-FR"/>
          </a:p>
        </p:txBody>
      </p:sp>
      <p:pic>
        <p:nvPicPr>
          <p:cNvPr id="4" name="Image 3">
            <a:extLst>
              <a:ext uri="{FF2B5EF4-FFF2-40B4-BE49-F238E27FC236}">
                <a16:creationId xmlns:a16="http://schemas.microsoft.com/office/drawing/2014/main" id="{00000000-0000-0000-0000-000000000000}"/>
              </a:ext>
            </a:extLst>
          </p:cNvPr>
          <p:cNvPicPr>
            <a:picLocks noChangeAspect="1"/>
          </p:cNvPicPr>
          <p:nvPr/>
        </p:nvPicPr>
        <p:blipFill>
          <a:blip r:embed="rId3">
            <a:lum/>
            <a:alphaModFix/>
          </a:blip>
          <a:srcRect/>
          <a:stretch>
            <a:fillRect/>
          </a:stretch>
        </p:blipFill>
        <p:spPr>
          <a:xfrm>
            <a:off x="1092959" y="2409839"/>
            <a:ext cx="8100720" cy="458028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name="page12">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sz="4000"/>
              <a:t>Exemple ESB (New York Times)</a:t>
            </a:r>
            <a:r>
              <a:rPr lang="fr-FR"/>
              <a:t/>
            </a:r>
            <a:br>
              <a:rPr lang="fr-FR"/>
            </a:br>
            <a:r>
              <a:rPr lang="fr-FR" sz="3600" i="1"/>
              <a:t>Avant</a:t>
            </a:r>
          </a:p>
        </p:txBody>
      </p:sp>
      <p:sp>
        <p:nvSpPr>
          <p:cNvPr id="3" name="Espace réservé du texte 2"/>
          <p:cNvSpPr txBox="1">
            <a:spLocks noGrp="1"/>
          </p:cNvSpPr>
          <p:nvPr>
            <p:ph type="body" idx="4294967295"/>
          </p:nvPr>
        </p:nvSpPr>
        <p:spPr/>
        <p:txBody>
          <a:bodyPr vert="horz"/>
          <a:lstStyle/>
          <a:p>
            <a:endParaRPr lang="fr-FR"/>
          </a:p>
        </p:txBody>
      </p:sp>
      <p:pic>
        <p:nvPicPr>
          <p:cNvPr id="4" name="Image 3">
            <a:extLst>
              <a:ext uri="{FF2B5EF4-FFF2-40B4-BE49-F238E27FC236}">
                <a16:creationId xmlns:a16="http://schemas.microsoft.com/office/drawing/2014/main" id="{00000000-0000-0000-0000-000000000000}"/>
              </a:ext>
            </a:extLst>
          </p:cNvPr>
          <p:cNvPicPr>
            <a:picLocks noChangeAspect="1"/>
          </p:cNvPicPr>
          <p:nvPr/>
        </p:nvPicPr>
        <p:blipFill>
          <a:blip r:embed="rId3">
            <a:lum/>
            <a:alphaModFix/>
          </a:blip>
          <a:srcRect/>
          <a:stretch>
            <a:fillRect/>
          </a:stretch>
        </p:blipFill>
        <p:spPr>
          <a:xfrm>
            <a:off x="2580840" y="2503440"/>
            <a:ext cx="5429160" cy="41778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dirty="0" smtClean="0"/>
              <a:t>Packages Confluent</a:t>
            </a:r>
            <a:endParaRPr lang="fr-FR" dirty="0"/>
          </a:p>
        </p:txBody>
      </p:sp>
      <p:sp>
        <p:nvSpPr>
          <p:cNvPr id="3" name="Espace réservé du texte 2"/>
          <p:cNvSpPr txBox="1">
            <a:spLocks noGrp="1"/>
          </p:cNvSpPr>
          <p:nvPr>
            <p:ph type="body" idx="4294967295"/>
          </p:nvPr>
        </p:nvSpPr>
        <p:spPr/>
        <p:txBody>
          <a:bodyPr vert="horz">
            <a:normAutofit fontScale="70000" lnSpcReduction="20000"/>
          </a:bodyPr>
          <a:lstStyle/>
          <a:p>
            <a:pPr lvl="0"/>
            <a:r>
              <a:rPr lang="fr-FR" b="1" dirty="0" err="1">
                <a:solidFill>
                  <a:srgbClr val="000099"/>
                </a:solidFill>
              </a:rPr>
              <a:t>Confluent.SchemaRegistry.Serdes.Avro</a:t>
            </a:r>
            <a:r>
              <a:rPr lang="fr-FR" b="1" dirty="0">
                <a:solidFill>
                  <a:srgbClr val="000099"/>
                </a:solidFill>
              </a:rPr>
              <a:t> </a:t>
            </a:r>
            <a:r>
              <a:rPr lang="fr-FR" b="1" dirty="0" smtClean="0">
                <a:solidFill>
                  <a:srgbClr val="000099"/>
                </a:solidFill>
              </a:rPr>
              <a:t>: </a:t>
            </a:r>
            <a:r>
              <a:rPr lang="fr-FR" dirty="0" smtClean="0">
                <a:solidFill>
                  <a:schemeClr val="tx1"/>
                </a:solidFill>
              </a:rPr>
              <a:t>Fournit un </a:t>
            </a:r>
            <a:r>
              <a:rPr lang="fr-FR" dirty="0" err="1" smtClean="0">
                <a:solidFill>
                  <a:schemeClr val="tx1"/>
                </a:solidFill>
              </a:rPr>
              <a:t>sérialiseur</a:t>
            </a:r>
            <a:r>
              <a:rPr lang="fr-FR" dirty="0" smtClean="0">
                <a:solidFill>
                  <a:schemeClr val="tx1"/>
                </a:solidFill>
              </a:rPr>
              <a:t> et </a:t>
            </a:r>
            <a:r>
              <a:rPr lang="fr-FR" dirty="0" err="1" smtClean="0">
                <a:solidFill>
                  <a:schemeClr val="tx1"/>
                </a:solidFill>
              </a:rPr>
              <a:t>désérialiseur</a:t>
            </a:r>
            <a:r>
              <a:rPr lang="fr-FR" dirty="0" smtClean="0">
                <a:solidFill>
                  <a:schemeClr val="tx1"/>
                </a:solidFill>
              </a:rPr>
              <a:t> </a:t>
            </a:r>
            <a:r>
              <a:rPr lang="fr-FR" i="1" dirty="0" err="1" smtClean="0">
                <a:solidFill>
                  <a:schemeClr val="tx1"/>
                </a:solidFill>
              </a:rPr>
              <a:t>Avro</a:t>
            </a:r>
            <a:r>
              <a:rPr lang="fr-FR" dirty="0" smtClean="0">
                <a:solidFill>
                  <a:schemeClr val="tx1"/>
                </a:solidFill>
              </a:rPr>
              <a:t> </a:t>
            </a:r>
            <a:r>
              <a:rPr lang="fr-FR" dirty="0">
                <a:solidFill>
                  <a:schemeClr val="tx1"/>
                </a:solidFill>
              </a:rPr>
              <a:t>et intégrer Confluent </a:t>
            </a:r>
            <a:r>
              <a:rPr lang="fr-FR" dirty="0" err="1">
                <a:solidFill>
                  <a:schemeClr val="tx1"/>
                </a:solidFill>
              </a:rPr>
              <a:t>Schema</a:t>
            </a:r>
            <a:r>
              <a:rPr lang="fr-FR" dirty="0">
                <a:solidFill>
                  <a:schemeClr val="tx1"/>
                </a:solidFill>
              </a:rPr>
              <a:t> </a:t>
            </a:r>
            <a:r>
              <a:rPr lang="fr-FR" dirty="0" err="1" smtClean="0">
                <a:solidFill>
                  <a:schemeClr val="tx1"/>
                </a:solidFill>
              </a:rPr>
              <a:t>Registry</a:t>
            </a:r>
            <a:r>
              <a:rPr lang="fr-FR" dirty="0" smtClean="0">
                <a:solidFill>
                  <a:schemeClr val="tx1"/>
                </a:solidFill>
              </a:rPr>
              <a:t>.</a:t>
            </a:r>
          </a:p>
          <a:p>
            <a:pPr lvl="0"/>
            <a:endParaRPr lang="fr-FR" dirty="0">
              <a:solidFill>
                <a:schemeClr val="tx1"/>
              </a:solidFill>
            </a:endParaRPr>
          </a:p>
          <a:p>
            <a:pPr lvl="0"/>
            <a:r>
              <a:rPr lang="fr-FR" b="1" dirty="0" err="1">
                <a:solidFill>
                  <a:srgbClr val="000099"/>
                </a:solidFill>
              </a:rPr>
              <a:t>Confluent.SchemaRegistry.Serdes.Protobuf</a:t>
            </a:r>
            <a:r>
              <a:rPr lang="fr-FR" b="1" dirty="0">
                <a:solidFill>
                  <a:srgbClr val="000099"/>
                </a:solidFill>
              </a:rPr>
              <a:t> </a:t>
            </a:r>
            <a:r>
              <a:rPr lang="fr-FR" b="1" dirty="0" smtClean="0">
                <a:solidFill>
                  <a:srgbClr val="000099"/>
                </a:solidFill>
              </a:rPr>
              <a:t>- </a:t>
            </a:r>
            <a:r>
              <a:rPr lang="fr-FR" sz="3100" dirty="0">
                <a:solidFill>
                  <a:schemeClr val="tx1"/>
                </a:solidFill>
              </a:rPr>
              <a:t>Fournit un </a:t>
            </a:r>
            <a:r>
              <a:rPr lang="fr-FR" sz="3100" dirty="0" err="1">
                <a:solidFill>
                  <a:schemeClr val="tx1"/>
                </a:solidFill>
              </a:rPr>
              <a:t>sérialiseur</a:t>
            </a:r>
            <a:r>
              <a:rPr lang="fr-FR" sz="3100" dirty="0">
                <a:solidFill>
                  <a:schemeClr val="tx1"/>
                </a:solidFill>
              </a:rPr>
              <a:t> et </a:t>
            </a:r>
            <a:r>
              <a:rPr lang="fr-FR" sz="3100" dirty="0" err="1">
                <a:solidFill>
                  <a:schemeClr val="tx1"/>
                </a:solidFill>
              </a:rPr>
              <a:t>désérialiseur</a:t>
            </a:r>
            <a:r>
              <a:rPr lang="fr-FR" sz="3100" dirty="0">
                <a:solidFill>
                  <a:schemeClr val="tx1"/>
                </a:solidFill>
              </a:rPr>
              <a:t> </a:t>
            </a:r>
            <a:r>
              <a:rPr lang="fr-FR" sz="3100" i="1" dirty="0" err="1">
                <a:solidFill>
                  <a:schemeClr val="tx1"/>
                </a:solidFill>
              </a:rPr>
              <a:t>Protobuf</a:t>
            </a:r>
            <a:r>
              <a:rPr lang="fr-FR" sz="3100" dirty="0">
                <a:solidFill>
                  <a:schemeClr val="tx1"/>
                </a:solidFill>
              </a:rPr>
              <a:t> </a:t>
            </a:r>
            <a:r>
              <a:rPr lang="fr-FR" sz="3100" dirty="0">
                <a:solidFill>
                  <a:schemeClr val="tx1"/>
                </a:solidFill>
              </a:rPr>
              <a:t>et intégrer Confluent </a:t>
            </a:r>
            <a:r>
              <a:rPr lang="fr-FR" sz="3100" dirty="0" err="1">
                <a:solidFill>
                  <a:schemeClr val="tx1"/>
                </a:solidFill>
              </a:rPr>
              <a:t>Schema</a:t>
            </a:r>
            <a:r>
              <a:rPr lang="fr-FR" sz="3100" dirty="0">
                <a:solidFill>
                  <a:schemeClr val="tx1"/>
                </a:solidFill>
              </a:rPr>
              <a:t> </a:t>
            </a:r>
            <a:r>
              <a:rPr lang="fr-FR" sz="3100" dirty="0" err="1" smtClean="0">
                <a:solidFill>
                  <a:schemeClr val="tx1"/>
                </a:solidFill>
              </a:rPr>
              <a:t>Registry</a:t>
            </a:r>
            <a:r>
              <a:rPr lang="fr-FR" sz="3100" dirty="0" smtClean="0">
                <a:solidFill>
                  <a:schemeClr val="tx1"/>
                </a:solidFill>
              </a:rPr>
              <a:t>.</a:t>
            </a:r>
          </a:p>
          <a:p>
            <a:pPr lvl="0"/>
            <a:endParaRPr lang="fr-FR" sz="3100" dirty="0">
              <a:solidFill>
                <a:schemeClr val="tx1"/>
              </a:solidFill>
            </a:endParaRPr>
          </a:p>
          <a:p>
            <a:r>
              <a:rPr lang="fr-FR" b="1" dirty="0" err="1">
                <a:solidFill>
                  <a:srgbClr val="000099"/>
                </a:solidFill>
              </a:rPr>
              <a:t>Confluent.SchemaRegistry.Serdes.Json</a:t>
            </a:r>
            <a:r>
              <a:rPr lang="fr-FR" b="1" dirty="0">
                <a:solidFill>
                  <a:srgbClr val="000099"/>
                </a:solidFill>
              </a:rPr>
              <a:t> </a:t>
            </a:r>
            <a:r>
              <a:rPr lang="fr-FR" b="1" dirty="0" smtClean="0">
                <a:solidFill>
                  <a:srgbClr val="000099"/>
                </a:solidFill>
              </a:rPr>
              <a:t>- </a:t>
            </a:r>
            <a:r>
              <a:rPr lang="fr-FR" sz="3100" dirty="0">
                <a:solidFill>
                  <a:schemeClr val="tx1"/>
                </a:solidFill>
              </a:rPr>
              <a:t>Fournit un </a:t>
            </a:r>
            <a:r>
              <a:rPr lang="fr-FR" sz="3100" dirty="0" err="1">
                <a:solidFill>
                  <a:schemeClr val="tx1"/>
                </a:solidFill>
              </a:rPr>
              <a:t>sérialiseur</a:t>
            </a:r>
            <a:r>
              <a:rPr lang="fr-FR" sz="3100" dirty="0">
                <a:solidFill>
                  <a:schemeClr val="tx1"/>
                </a:solidFill>
              </a:rPr>
              <a:t> et </a:t>
            </a:r>
            <a:r>
              <a:rPr lang="fr-FR" sz="3100" dirty="0" err="1">
                <a:solidFill>
                  <a:schemeClr val="tx1"/>
                </a:solidFill>
              </a:rPr>
              <a:t>désérialiseur</a:t>
            </a:r>
            <a:r>
              <a:rPr lang="fr-FR" sz="3100" dirty="0">
                <a:solidFill>
                  <a:schemeClr val="tx1"/>
                </a:solidFill>
              </a:rPr>
              <a:t> </a:t>
            </a:r>
            <a:r>
              <a:rPr lang="fr-FR" sz="3100" dirty="0">
                <a:solidFill>
                  <a:schemeClr val="tx1"/>
                </a:solidFill>
              </a:rPr>
              <a:t>pour travailler avec </a:t>
            </a:r>
            <a:r>
              <a:rPr lang="fr-FR" sz="3100" dirty="0" err="1">
                <a:solidFill>
                  <a:schemeClr val="tx1"/>
                </a:solidFill>
              </a:rPr>
              <a:t>Json</a:t>
            </a:r>
            <a:r>
              <a:rPr lang="fr-FR" sz="3100" dirty="0">
                <a:solidFill>
                  <a:schemeClr val="tx1"/>
                </a:solidFill>
              </a:rPr>
              <a:t> et intégrer Confluent </a:t>
            </a:r>
            <a:r>
              <a:rPr lang="fr-FR" sz="3100" dirty="0" err="1">
                <a:solidFill>
                  <a:schemeClr val="tx1"/>
                </a:solidFill>
              </a:rPr>
              <a:t>Schema</a:t>
            </a:r>
            <a:r>
              <a:rPr lang="fr-FR" sz="3100" dirty="0">
                <a:solidFill>
                  <a:schemeClr val="tx1"/>
                </a:solidFill>
              </a:rPr>
              <a:t> </a:t>
            </a:r>
            <a:r>
              <a:rPr lang="fr-FR" sz="3100" dirty="0" err="1" smtClean="0">
                <a:solidFill>
                  <a:schemeClr val="tx1"/>
                </a:solidFill>
              </a:rPr>
              <a:t>Registry</a:t>
            </a:r>
            <a:r>
              <a:rPr lang="fr-FR" sz="3100" dirty="0" smtClean="0">
                <a:solidFill>
                  <a:schemeClr val="tx1"/>
                </a:solidFill>
              </a:rPr>
              <a:t>.</a:t>
            </a:r>
          </a:p>
          <a:p>
            <a:endParaRPr lang="fr-FR" sz="3100" dirty="0">
              <a:solidFill>
                <a:schemeClr val="tx1"/>
              </a:solidFill>
            </a:endParaRPr>
          </a:p>
          <a:p>
            <a:r>
              <a:rPr lang="fr-FR" b="1" dirty="0" err="1" smtClean="0">
                <a:solidFill>
                  <a:srgbClr val="000099"/>
                </a:solidFill>
              </a:rPr>
              <a:t>Confluent.SchemaRegistry</a:t>
            </a:r>
            <a:r>
              <a:rPr lang="fr-FR" b="1" dirty="0" smtClean="0">
                <a:solidFill>
                  <a:srgbClr val="000099"/>
                </a:solidFill>
              </a:rPr>
              <a:t> – </a:t>
            </a:r>
            <a:r>
              <a:rPr lang="fr-FR" sz="3100" dirty="0">
                <a:solidFill>
                  <a:schemeClr val="tx1"/>
                </a:solidFill>
              </a:rPr>
              <a:t>Le client du </a:t>
            </a:r>
            <a:r>
              <a:rPr lang="fr-FR" sz="3100" dirty="0" err="1">
                <a:solidFill>
                  <a:schemeClr val="tx1"/>
                </a:solidFill>
              </a:rPr>
              <a:t>Schema</a:t>
            </a:r>
            <a:r>
              <a:rPr lang="fr-FR" sz="3100" dirty="0">
                <a:solidFill>
                  <a:schemeClr val="tx1"/>
                </a:solidFill>
              </a:rPr>
              <a:t> </a:t>
            </a:r>
            <a:r>
              <a:rPr lang="fr-FR" sz="3100" dirty="0" err="1">
                <a:solidFill>
                  <a:schemeClr val="tx1"/>
                </a:solidFill>
              </a:rPr>
              <a:t>Registry</a:t>
            </a:r>
            <a:r>
              <a:rPr lang="fr-FR" sz="3100" dirty="0">
                <a:solidFill>
                  <a:schemeClr val="tx1"/>
                </a:solidFill>
              </a:rPr>
              <a:t> (dépendances des autres packages)</a:t>
            </a:r>
            <a:endParaRPr lang="fr-FR" sz="3100" dirty="0">
              <a:solidFill>
                <a:schemeClr val="tx1"/>
              </a:solidFill>
            </a:endParaRPr>
          </a:p>
        </p:txBody>
      </p:sp>
    </p:spTree>
    <p:extLst>
      <p:ext uri="{BB962C8B-B14F-4D97-AF65-F5344CB8AC3E}">
        <p14:creationId xmlns:p14="http://schemas.microsoft.com/office/powerpoint/2010/main" val="8608859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name="page138">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Producteur (1)</a:t>
            </a:r>
          </a:p>
        </p:txBody>
      </p:sp>
      <p:sp>
        <p:nvSpPr>
          <p:cNvPr id="3" name="Espace réservé du texte 2"/>
          <p:cNvSpPr txBox="1">
            <a:spLocks noGrp="1"/>
          </p:cNvSpPr>
          <p:nvPr>
            <p:ph type="body" idx="4294967295"/>
          </p:nvPr>
        </p:nvSpPr>
        <p:spPr/>
        <p:txBody>
          <a:bodyPr vert="horz">
            <a:normAutofit/>
          </a:bodyPr>
          <a:lstStyle/>
          <a:p>
            <a:pPr lvl="0"/>
            <a:r>
              <a:rPr lang="fr-FR" dirty="0"/>
              <a:t>Le producteur de message doit contenir du code permettant d’enregistrer le schéma en utilisant la librairie cliente de </a:t>
            </a:r>
            <a:r>
              <a:rPr lang="fr-FR" i="1" dirty="0" err="1"/>
              <a:t>Schema</a:t>
            </a:r>
            <a:r>
              <a:rPr lang="fr-FR" i="1" dirty="0"/>
              <a:t> </a:t>
            </a:r>
            <a:r>
              <a:rPr lang="fr-FR" i="1" dirty="0" err="1"/>
              <a:t>Registry</a:t>
            </a:r>
            <a:endParaRPr lang="fr-FR" i="1" dirty="0"/>
          </a:p>
          <a:p>
            <a:pPr lvl="0"/>
            <a:endParaRPr lang="fr-FR" dirty="0"/>
          </a:p>
          <a:p>
            <a:r>
              <a:rPr lang="fr-FR" sz="1400" dirty="0">
                <a:latin typeface="Courier New" panose="02070309020205020404" pitchFamily="49" charset="0"/>
                <a:cs typeface="Courier New" panose="02070309020205020404" pitchFamily="49" charset="0"/>
              </a:rPr>
              <a:t> var </a:t>
            </a:r>
            <a:r>
              <a:rPr lang="fr-FR" sz="1400" dirty="0" err="1">
                <a:latin typeface="Courier New" panose="02070309020205020404" pitchFamily="49" charset="0"/>
                <a:cs typeface="Courier New" panose="02070309020205020404" pitchFamily="49" charset="0"/>
              </a:rPr>
              <a:t>schemaRegistry</a:t>
            </a:r>
            <a:r>
              <a:rPr lang="fr-FR" sz="1400" dirty="0">
                <a:latin typeface="Courier New" panose="02070309020205020404" pitchFamily="49" charset="0"/>
                <a:cs typeface="Courier New" panose="02070309020205020404" pitchFamily="49" charset="0"/>
              </a:rPr>
              <a:t> = new </a:t>
            </a:r>
            <a:r>
              <a:rPr lang="fr-FR" sz="1400" dirty="0" err="1">
                <a:latin typeface="Courier New" panose="02070309020205020404" pitchFamily="49" charset="0"/>
                <a:cs typeface="Courier New" panose="02070309020205020404" pitchFamily="49" charset="0"/>
              </a:rPr>
              <a:t>CachedSchemaRegistryClient</a:t>
            </a:r>
            <a:r>
              <a:rPr lang="fr-FR" sz="1400" dirty="0">
                <a:latin typeface="Courier New" panose="02070309020205020404" pitchFamily="49" charset="0"/>
                <a:cs typeface="Courier New" panose="02070309020205020404" pitchFamily="49" charset="0"/>
              </a:rPr>
              <a:t>(new </a:t>
            </a:r>
            <a:r>
              <a:rPr lang="fr-FR" sz="1400" dirty="0" err="1">
                <a:latin typeface="Courier New" panose="02070309020205020404" pitchFamily="49" charset="0"/>
                <a:cs typeface="Courier New" panose="02070309020205020404" pitchFamily="49" charset="0"/>
              </a:rPr>
              <a:t>SchemaRegistryConfig</a:t>
            </a:r>
            <a:r>
              <a:rPr lang="fr-FR" sz="1400" dirty="0">
                <a:latin typeface="Courier New" panose="02070309020205020404" pitchFamily="49" charset="0"/>
                <a:cs typeface="Courier New" panose="02070309020205020404" pitchFamily="49" charset="0"/>
              </a:rPr>
              <a:t> { Url = </a:t>
            </a:r>
            <a:r>
              <a:rPr lang="fr-FR" sz="1400" dirty="0" err="1">
                <a:latin typeface="Courier New" panose="02070309020205020404" pitchFamily="49" charset="0"/>
                <a:cs typeface="Courier New" panose="02070309020205020404" pitchFamily="49" charset="0"/>
              </a:rPr>
              <a:t>schemaRegistryUrl</a:t>
            </a:r>
            <a:r>
              <a:rPr lang="fr-FR" sz="1400" dirty="0">
                <a:latin typeface="Courier New" panose="02070309020205020404" pitchFamily="49" charset="0"/>
                <a:cs typeface="Courier New" panose="02070309020205020404" pitchFamily="49" charset="0"/>
              </a:rPr>
              <a:t> });</a:t>
            </a:r>
          </a:p>
          <a:p>
            <a:r>
              <a:rPr lang="fr-FR" sz="1400" dirty="0">
                <a:latin typeface="Courier New" panose="02070309020205020404" pitchFamily="49" charset="0"/>
                <a:cs typeface="Courier New" panose="02070309020205020404" pitchFamily="49" charset="0"/>
              </a:rPr>
              <a:t> </a:t>
            </a:r>
            <a:r>
              <a:rPr lang="fr-FR" sz="1400" dirty="0" smtClean="0">
                <a:latin typeface="Courier New" panose="02070309020205020404" pitchFamily="49" charset="0"/>
                <a:cs typeface="Courier New" panose="02070309020205020404" pitchFamily="49" charset="0"/>
              </a:rPr>
              <a:t>string </a:t>
            </a:r>
            <a:r>
              <a:rPr lang="fr-FR" sz="1400" dirty="0" err="1">
                <a:latin typeface="Courier New" panose="02070309020205020404" pitchFamily="49" charset="0"/>
                <a:cs typeface="Courier New" panose="02070309020205020404" pitchFamily="49" charset="0"/>
              </a:rPr>
              <a:t>avroSchemaString</a:t>
            </a:r>
            <a:r>
              <a:rPr lang="fr-FR" sz="1400" dirty="0">
                <a:latin typeface="Courier New" panose="02070309020205020404" pitchFamily="49" charset="0"/>
                <a:cs typeface="Courier New" panose="02070309020205020404" pitchFamily="49" charset="0"/>
              </a:rPr>
              <a:t> = </a:t>
            </a:r>
            <a:r>
              <a:rPr lang="fr-FR" sz="1400" dirty="0" err="1">
                <a:latin typeface="Courier New" panose="02070309020205020404" pitchFamily="49" charset="0"/>
                <a:cs typeface="Courier New" panose="02070309020205020404" pitchFamily="49" charset="0"/>
              </a:rPr>
              <a:t>File.ReadAllText</a:t>
            </a:r>
            <a:r>
              <a:rPr lang="fr-FR" sz="1400" dirty="0" smtClean="0">
                <a:latin typeface="Courier New" panose="02070309020205020404" pitchFamily="49" charset="0"/>
                <a:cs typeface="Courier New" panose="02070309020205020404" pitchFamily="49" charset="0"/>
              </a:rPr>
              <a:t>(" </a:t>
            </a:r>
            <a:r>
              <a:rPr lang="fr-FR" sz="1400" dirty="0" err="1" smtClean="0">
                <a:latin typeface="Courier New" panose="02070309020205020404" pitchFamily="49" charset="0"/>
                <a:cs typeface="Courier New" panose="02070309020205020404" pitchFamily="49" charset="0"/>
              </a:rPr>
              <a:t>myschema.avsc</a:t>
            </a:r>
            <a:r>
              <a:rPr lang="fr-FR" sz="1400" dirty="0">
                <a:latin typeface="Courier New" panose="02070309020205020404" pitchFamily="49" charset="0"/>
                <a:cs typeface="Courier New" panose="02070309020205020404" pitchFamily="49" charset="0"/>
              </a:rPr>
              <a:t>");</a:t>
            </a:r>
          </a:p>
          <a:p>
            <a:r>
              <a:rPr lang="fr-FR" sz="1400" dirty="0">
                <a:latin typeface="Courier New" panose="02070309020205020404" pitchFamily="49" charset="0"/>
                <a:cs typeface="Courier New" panose="02070309020205020404" pitchFamily="49" charset="0"/>
              </a:rPr>
              <a:t> </a:t>
            </a:r>
            <a:r>
              <a:rPr lang="fr-FR" sz="1400" dirty="0" err="1" smtClean="0">
                <a:latin typeface="Courier New" panose="02070309020205020404" pitchFamily="49" charset="0"/>
                <a:cs typeface="Courier New" panose="02070309020205020404" pitchFamily="49" charset="0"/>
              </a:rPr>
              <a:t>schemaRegistry.RegisterSchemaAsync</a:t>
            </a:r>
            <a:r>
              <a:rPr lang="fr-FR" sz="1400" dirty="0">
                <a:latin typeface="Courier New" panose="02070309020205020404" pitchFamily="49" charset="0"/>
                <a:cs typeface="Courier New" panose="02070309020205020404" pitchFamily="49" charset="0"/>
              </a:rPr>
              <a:t>($"{topic}-value", </a:t>
            </a:r>
            <a:r>
              <a:rPr lang="fr-FR" sz="1400" dirty="0" err="1">
                <a:latin typeface="Courier New" panose="02070309020205020404" pitchFamily="49" charset="0"/>
                <a:cs typeface="Courier New" panose="02070309020205020404" pitchFamily="49" charset="0"/>
              </a:rPr>
              <a:t>avroSchemaString</a:t>
            </a:r>
            <a:r>
              <a:rPr lang="fr-FR" sz="1400" dirty="0">
                <a:latin typeface="Courier New" panose="02070309020205020404" pitchFamily="49" charset="0"/>
                <a:cs typeface="Courier New" panose="02070309020205020404" pitchFamily="49" charset="0"/>
              </a:rPr>
              <a:t>).</a:t>
            </a:r>
            <a:r>
              <a:rPr lang="fr-FR" sz="1400" dirty="0" err="1">
                <a:latin typeface="Courier New" panose="02070309020205020404" pitchFamily="49" charset="0"/>
                <a:cs typeface="Courier New" panose="02070309020205020404" pitchFamily="49" charset="0"/>
              </a:rPr>
              <a:t>Wait</a:t>
            </a:r>
            <a:r>
              <a:rPr lang="fr-FR" sz="1400" dirty="0">
                <a:latin typeface="Courier New" panose="02070309020205020404" pitchFamily="49" charset="0"/>
                <a:cs typeface="Courier New" panose="02070309020205020404" pitchFamily="49" charset="0"/>
              </a:rPr>
              <a:t>();</a:t>
            </a:r>
            <a:endParaRPr lang="fr-FR" sz="1400" dirty="0">
              <a:latin typeface="Courier New" panose="02070309020205020404" pitchFamily="49" charset="0"/>
              <a:cs typeface="Courier New" panose="02070309020205020404" pitchFamily="49" charset="0"/>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22.xml><?xml version="1.0" encoding="utf-8"?>
<p:sld xmlns:a="http://schemas.openxmlformats.org/drawingml/2006/main" xmlns:r="http://schemas.openxmlformats.org/officeDocument/2006/relationships" xmlns:p="http://schemas.openxmlformats.org/presentationml/2006/main">
  <p:cSld name="page139">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Producteur (2)</a:t>
            </a:r>
          </a:p>
        </p:txBody>
      </p:sp>
      <p:sp>
        <p:nvSpPr>
          <p:cNvPr id="3" name="Espace réservé du texte 2"/>
          <p:cNvSpPr txBox="1">
            <a:spLocks noGrp="1"/>
          </p:cNvSpPr>
          <p:nvPr>
            <p:ph type="body" idx="4294967295"/>
          </p:nvPr>
        </p:nvSpPr>
        <p:spPr/>
        <p:txBody>
          <a:bodyPr vert="horz">
            <a:normAutofit/>
          </a:bodyPr>
          <a:lstStyle/>
          <a:p>
            <a:pPr lvl="0"/>
            <a:r>
              <a:rPr lang="fr-FR" dirty="0" smtClean="0"/>
              <a:t>A la création du Producer, il faut positionner le </a:t>
            </a:r>
            <a:r>
              <a:rPr lang="fr-FR" dirty="0" err="1" smtClean="0"/>
              <a:t>sérialiseur</a:t>
            </a:r>
            <a:r>
              <a:rPr lang="fr-FR" dirty="0" smtClean="0"/>
              <a:t> </a:t>
            </a:r>
            <a:r>
              <a:rPr lang="fr-FR" dirty="0" err="1"/>
              <a:t>AvroSerializer</a:t>
            </a:r>
            <a:r>
              <a:rPr lang="fr-FR" dirty="0"/>
              <a:t> </a:t>
            </a:r>
            <a:r>
              <a:rPr lang="fr-FR" dirty="0" smtClean="0"/>
              <a:t>:</a:t>
            </a:r>
          </a:p>
          <a:p>
            <a:pPr lvl="0"/>
            <a:endParaRPr lang="fr-FR" dirty="0"/>
          </a:p>
          <a:p>
            <a:pPr>
              <a:spcAft>
                <a:spcPts val="0"/>
              </a:spcAft>
            </a:pPr>
            <a:r>
              <a:rPr lang="fr-FR" sz="1600" dirty="0">
                <a:latin typeface="Courier New" panose="02070309020205020404" pitchFamily="49" charset="0"/>
                <a:cs typeface="Courier New" panose="02070309020205020404" pitchFamily="49" charset="0"/>
              </a:rPr>
              <a:t>  var </a:t>
            </a:r>
            <a:r>
              <a:rPr lang="fr-FR" sz="1600" dirty="0" err="1">
                <a:latin typeface="Courier New" panose="02070309020205020404" pitchFamily="49" charset="0"/>
                <a:cs typeface="Courier New" panose="02070309020205020404" pitchFamily="49" charset="0"/>
              </a:rPr>
              <a:t>schemaRegistry</a:t>
            </a:r>
            <a:r>
              <a:rPr lang="fr-FR" sz="1600" dirty="0">
                <a:latin typeface="Courier New" panose="02070309020205020404" pitchFamily="49" charset="0"/>
                <a:cs typeface="Courier New" panose="02070309020205020404" pitchFamily="49" charset="0"/>
              </a:rPr>
              <a:t> = new </a:t>
            </a:r>
            <a:r>
              <a:rPr lang="fr-FR" sz="1600" dirty="0" err="1">
                <a:latin typeface="Courier New" panose="02070309020205020404" pitchFamily="49" charset="0"/>
                <a:cs typeface="Courier New" panose="02070309020205020404" pitchFamily="49" charset="0"/>
              </a:rPr>
              <a:t>CachedSchemaRegistryClient</a:t>
            </a:r>
            <a:r>
              <a:rPr lang="fr-FR" sz="1600" dirty="0">
                <a:latin typeface="Courier New" panose="02070309020205020404" pitchFamily="49" charset="0"/>
                <a:cs typeface="Courier New" panose="02070309020205020404" pitchFamily="49" charset="0"/>
              </a:rPr>
              <a:t>(new </a:t>
            </a:r>
            <a:r>
              <a:rPr lang="fr-FR" sz="1600" dirty="0" err="1">
                <a:latin typeface="Courier New" panose="02070309020205020404" pitchFamily="49" charset="0"/>
                <a:cs typeface="Courier New" panose="02070309020205020404" pitchFamily="49" charset="0"/>
              </a:rPr>
              <a:t>SchemaRegistryConfig</a:t>
            </a:r>
            <a:r>
              <a:rPr lang="fr-FR" sz="1600" dirty="0">
                <a:latin typeface="Courier New" panose="02070309020205020404" pitchFamily="49" charset="0"/>
                <a:cs typeface="Courier New" panose="02070309020205020404" pitchFamily="49" charset="0"/>
              </a:rPr>
              <a:t> { Url = </a:t>
            </a:r>
            <a:r>
              <a:rPr lang="fr-FR" sz="1600" dirty="0" err="1">
                <a:latin typeface="Courier New" panose="02070309020205020404" pitchFamily="49" charset="0"/>
                <a:cs typeface="Courier New" panose="02070309020205020404" pitchFamily="49" charset="0"/>
              </a:rPr>
              <a:t>schemaRegistryUrl</a:t>
            </a:r>
            <a:r>
              <a:rPr lang="fr-FR" sz="1600" dirty="0">
                <a:latin typeface="Courier New" panose="02070309020205020404" pitchFamily="49" charset="0"/>
                <a:cs typeface="Courier New" panose="02070309020205020404" pitchFamily="49" charset="0"/>
              </a:rPr>
              <a:t> });</a:t>
            </a:r>
          </a:p>
          <a:p>
            <a:pPr lvl="0">
              <a:spcAft>
                <a:spcPts val="0"/>
              </a:spcAft>
            </a:pPr>
            <a:endParaRPr lang="fr-FR" sz="1600" dirty="0" smtClean="0">
              <a:latin typeface="Courier New" panose="02070309020205020404" pitchFamily="49" charset="0"/>
              <a:cs typeface="Courier New" panose="02070309020205020404" pitchFamily="49" charset="0"/>
            </a:endParaRPr>
          </a:p>
          <a:p>
            <a:pPr lvl="0">
              <a:spcAft>
                <a:spcPts val="0"/>
              </a:spcAft>
            </a:pPr>
            <a:r>
              <a:rPr lang="fr-FR" sz="1600" dirty="0" smtClean="0">
                <a:latin typeface="Courier New" panose="02070309020205020404" pitchFamily="49" charset="0"/>
                <a:cs typeface="Courier New" panose="02070309020205020404" pitchFamily="49" charset="0"/>
              </a:rPr>
              <a:t>new </a:t>
            </a:r>
            <a:r>
              <a:rPr lang="fr-FR" sz="1600" dirty="0" err="1">
                <a:latin typeface="Courier New" panose="02070309020205020404" pitchFamily="49" charset="0"/>
                <a:cs typeface="Courier New" panose="02070309020205020404" pitchFamily="49" charset="0"/>
              </a:rPr>
              <a:t>ProducerBuilder</a:t>
            </a:r>
            <a:r>
              <a:rPr lang="fr-FR" sz="1600" dirty="0">
                <a:latin typeface="Courier New" panose="02070309020205020404" pitchFamily="49" charset="0"/>
                <a:cs typeface="Courier New" panose="02070309020205020404" pitchFamily="49" charset="0"/>
              </a:rPr>
              <a:t>&lt;long, Coursier&gt;(_config)</a:t>
            </a:r>
          </a:p>
          <a:p>
            <a:pPr lvl="0">
              <a:spcAft>
                <a:spcPts val="0"/>
              </a:spcAft>
            </a:pPr>
            <a:r>
              <a:rPr lang="fr-FR" sz="1600" b="1" dirty="0" smtClean="0">
                <a:solidFill>
                  <a:srgbClr val="002060"/>
                </a:solidFill>
                <a:latin typeface="Courier New" panose="02070309020205020404" pitchFamily="49" charset="0"/>
                <a:cs typeface="Courier New" panose="02070309020205020404" pitchFamily="49" charset="0"/>
              </a:rPr>
              <a:t>.</a:t>
            </a:r>
            <a:r>
              <a:rPr lang="fr-FR" sz="1600" b="1" dirty="0" err="1">
                <a:solidFill>
                  <a:srgbClr val="002060"/>
                </a:solidFill>
                <a:latin typeface="Courier New" panose="02070309020205020404" pitchFamily="49" charset="0"/>
                <a:cs typeface="Courier New" panose="02070309020205020404" pitchFamily="49" charset="0"/>
              </a:rPr>
              <a:t>SetValueSerializer</a:t>
            </a:r>
            <a:r>
              <a:rPr lang="fr-FR" sz="1600" b="1" dirty="0">
                <a:solidFill>
                  <a:srgbClr val="002060"/>
                </a:solidFill>
                <a:latin typeface="Courier New" panose="02070309020205020404" pitchFamily="49" charset="0"/>
                <a:cs typeface="Courier New" panose="02070309020205020404" pitchFamily="49" charset="0"/>
              </a:rPr>
              <a:t>(new </a:t>
            </a:r>
            <a:r>
              <a:rPr lang="fr-FR" sz="1600" b="1" dirty="0" err="1">
                <a:solidFill>
                  <a:srgbClr val="002060"/>
                </a:solidFill>
                <a:latin typeface="Courier New" panose="02070309020205020404" pitchFamily="49" charset="0"/>
                <a:cs typeface="Courier New" panose="02070309020205020404" pitchFamily="49" charset="0"/>
              </a:rPr>
              <a:t>AvroSerializer</a:t>
            </a:r>
            <a:r>
              <a:rPr lang="fr-FR" sz="1600" b="1" dirty="0">
                <a:solidFill>
                  <a:srgbClr val="002060"/>
                </a:solidFill>
                <a:latin typeface="Courier New" panose="02070309020205020404" pitchFamily="49" charset="0"/>
                <a:cs typeface="Courier New" panose="02070309020205020404" pitchFamily="49" charset="0"/>
              </a:rPr>
              <a:t>&lt;Coursier&gt;(</a:t>
            </a:r>
            <a:r>
              <a:rPr lang="fr-FR" sz="1600" b="1" dirty="0" err="1">
                <a:solidFill>
                  <a:srgbClr val="002060"/>
                </a:solidFill>
                <a:latin typeface="Courier New" panose="02070309020205020404" pitchFamily="49" charset="0"/>
                <a:cs typeface="Courier New" panose="02070309020205020404" pitchFamily="49" charset="0"/>
              </a:rPr>
              <a:t>schemaRegistry</a:t>
            </a:r>
            <a:r>
              <a:rPr lang="fr-FR" sz="1600" b="1" dirty="0">
                <a:solidFill>
                  <a:srgbClr val="002060"/>
                </a:solidFill>
                <a:latin typeface="Courier New" panose="02070309020205020404" pitchFamily="49" charset="0"/>
                <a:cs typeface="Courier New" panose="02070309020205020404" pitchFamily="49" charset="0"/>
              </a:rPr>
              <a:t>))</a:t>
            </a:r>
          </a:p>
          <a:p>
            <a:pPr lvl="0">
              <a:spcAft>
                <a:spcPts val="0"/>
              </a:spcAft>
            </a:pPr>
            <a:r>
              <a:rPr lang="fr-FR" sz="1600" dirty="0">
                <a:latin typeface="Courier New" panose="02070309020205020404" pitchFamily="49" charset="0"/>
                <a:cs typeface="Courier New" panose="02070309020205020404" pitchFamily="49" charset="0"/>
              </a:rPr>
              <a:t>            .</a:t>
            </a:r>
            <a:r>
              <a:rPr lang="fr-FR" sz="1600" dirty="0" err="1">
                <a:latin typeface="Courier New" panose="02070309020205020404" pitchFamily="49" charset="0"/>
                <a:cs typeface="Courier New" panose="02070309020205020404" pitchFamily="49" charset="0"/>
              </a:rPr>
              <a:t>Build</a:t>
            </a:r>
            <a:r>
              <a:rPr lang="fr-FR" sz="1600" dirty="0">
                <a:latin typeface="Courier New" panose="02070309020205020404" pitchFamily="49" charset="0"/>
                <a:cs typeface="Courier New" panose="02070309020205020404" pitchFamily="49" charset="0"/>
              </a:rPr>
              <a:t>();</a:t>
            </a:r>
            <a:endParaRPr lang="fr-FR" sz="1600" dirty="0">
              <a:latin typeface="Courier New" panose="02070309020205020404" pitchFamily="49" charset="0"/>
              <a:cs typeface="Courier New" panose="02070309020205020404" pitchFamily="49" charset="0"/>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23.xml><?xml version="1.0" encoding="utf-8"?>
<p:sld xmlns:a="http://schemas.openxmlformats.org/drawingml/2006/main" xmlns:r="http://schemas.openxmlformats.org/officeDocument/2006/relationships" xmlns:p="http://schemas.openxmlformats.org/presentationml/2006/main">
  <p:cSld name="page140">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Consommateur</a:t>
            </a:r>
          </a:p>
        </p:txBody>
      </p:sp>
      <p:sp>
        <p:nvSpPr>
          <p:cNvPr id="3" name="Espace réservé du texte 2"/>
          <p:cNvSpPr txBox="1">
            <a:spLocks noGrp="1"/>
          </p:cNvSpPr>
          <p:nvPr>
            <p:ph type="body" idx="4294967295"/>
          </p:nvPr>
        </p:nvSpPr>
        <p:spPr/>
        <p:txBody>
          <a:bodyPr vert="horz">
            <a:normAutofit lnSpcReduction="10000"/>
          </a:bodyPr>
          <a:lstStyle/>
          <a:p>
            <a:pPr lvl="0"/>
            <a:r>
              <a:rPr lang="fr-FR" i="1" dirty="0" smtClean="0"/>
              <a:t>Le consommateur doit utiliser </a:t>
            </a:r>
            <a:r>
              <a:rPr lang="fr-FR" dirty="0" err="1" smtClean="0"/>
              <a:t>AvroDeserializer</a:t>
            </a:r>
            <a:r>
              <a:rPr lang="fr-FR" dirty="0" smtClean="0"/>
              <a:t> dont le constructeur prend le client du </a:t>
            </a:r>
            <a:r>
              <a:rPr lang="fr-FR" dirty="0" err="1" smtClean="0"/>
              <a:t>SchemaRegistry</a:t>
            </a:r>
            <a:r>
              <a:rPr lang="fr-FR" dirty="0" smtClean="0"/>
              <a:t> </a:t>
            </a:r>
            <a:r>
              <a:rPr lang="fr-FR" dirty="0"/>
              <a:t/>
            </a:r>
            <a:br>
              <a:rPr lang="fr-FR" dirty="0"/>
            </a:br>
            <a:r>
              <a:rPr lang="fr-FR" sz="1700" dirty="0" err="1">
                <a:latin typeface="Courier New" panose="02070309020205020404" pitchFamily="49" charset="0"/>
                <a:cs typeface="Courier New" panose="02070309020205020404" pitchFamily="49" charset="0"/>
              </a:rPr>
              <a:t>SetValueDeserializer</a:t>
            </a:r>
            <a:r>
              <a:rPr lang="fr-FR" sz="1700" dirty="0">
                <a:latin typeface="Courier New" panose="02070309020205020404" pitchFamily="49" charset="0"/>
                <a:cs typeface="Courier New" panose="02070309020205020404" pitchFamily="49" charset="0"/>
              </a:rPr>
              <a:t>(</a:t>
            </a:r>
            <a:r>
              <a:rPr lang="fr-FR" sz="1700" b="1" dirty="0">
                <a:solidFill>
                  <a:srgbClr val="002060"/>
                </a:solidFill>
                <a:latin typeface="Courier New" panose="02070309020205020404" pitchFamily="49" charset="0"/>
                <a:cs typeface="Courier New" panose="02070309020205020404" pitchFamily="49" charset="0"/>
              </a:rPr>
              <a:t>new </a:t>
            </a:r>
            <a:r>
              <a:rPr lang="fr-FR" sz="1700" b="1" dirty="0" err="1">
                <a:solidFill>
                  <a:srgbClr val="002060"/>
                </a:solidFill>
                <a:latin typeface="Courier New" panose="02070309020205020404" pitchFamily="49" charset="0"/>
                <a:cs typeface="Courier New" panose="02070309020205020404" pitchFamily="49" charset="0"/>
              </a:rPr>
              <a:t>AvroDeserializer</a:t>
            </a:r>
            <a:r>
              <a:rPr lang="fr-FR" sz="1700" b="1" dirty="0">
                <a:solidFill>
                  <a:srgbClr val="002060"/>
                </a:solidFill>
                <a:latin typeface="Courier New" panose="02070309020205020404" pitchFamily="49" charset="0"/>
                <a:cs typeface="Courier New" panose="02070309020205020404" pitchFamily="49" charset="0"/>
              </a:rPr>
              <a:t>&lt;</a:t>
            </a:r>
            <a:r>
              <a:rPr lang="fr-FR" sz="1700" b="1" dirty="0" err="1">
                <a:solidFill>
                  <a:srgbClr val="002060"/>
                </a:solidFill>
                <a:latin typeface="Courier New" panose="02070309020205020404" pitchFamily="49" charset="0"/>
                <a:cs typeface="Courier New" panose="02070309020205020404" pitchFamily="49" charset="0"/>
              </a:rPr>
              <a:t>GenericRecord</a:t>
            </a:r>
            <a:r>
              <a:rPr lang="fr-FR" sz="1700" b="1" dirty="0">
                <a:solidFill>
                  <a:srgbClr val="002060"/>
                </a:solidFill>
                <a:latin typeface="Courier New" panose="02070309020205020404" pitchFamily="49" charset="0"/>
                <a:cs typeface="Courier New" panose="02070309020205020404" pitchFamily="49" charset="0"/>
              </a:rPr>
              <a:t>&gt;(</a:t>
            </a:r>
            <a:r>
              <a:rPr lang="fr-FR" sz="1700" b="1" dirty="0" err="1">
                <a:solidFill>
                  <a:srgbClr val="002060"/>
                </a:solidFill>
                <a:latin typeface="Courier New" panose="02070309020205020404" pitchFamily="49" charset="0"/>
                <a:cs typeface="Courier New" panose="02070309020205020404" pitchFamily="49" charset="0"/>
              </a:rPr>
              <a:t>schemaRegistry</a:t>
            </a:r>
            <a:r>
              <a:rPr lang="fr-FR" sz="1700" b="1" dirty="0">
                <a:solidFill>
                  <a:srgbClr val="002060"/>
                </a:solidFill>
                <a:latin typeface="Courier New" panose="02070309020205020404" pitchFamily="49" charset="0"/>
                <a:cs typeface="Courier New" panose="02070309020205020404" pitchFamily="49" charset="0"/>
              </a:rPr>
              <a:t>).</a:t>
            </a:r>
            <a:r>
              <a:rPr lang="fr-FR" sz="1700" b="1" dirty="0" err="1">
                <a:solidFill>
                  <a:srgbClr val="002060"/>
                </a:solidFill>
                <a:latin typeface="Courier New" panose="02070309020205020404" pitchFamily="49" charset="0"/>
                <a:cs typeface="Courier New" panose="02070309020205020404" pitchFamily="49" charset="0"/>
              </a:rPr>
              <a:t>AsSyncOverAsync</a:t>
            </a:r>
            <a:r>
              <a:rPr lang="fr-FR" sz="1700" b="1" dirty="0" smtClean="0">
                <a:solidFill>
                  <a:srgbClr val="002060"/>
                </a:solidFill>
                <a:latin typeface="Courier New" panose="02070309020205020404" pitchFamily="49" charset="0"/>
                <a:cs typeface="Courier New" panose="02070309020205020404" pitchFamily="49" charset="0"/>
              </a:rPr>
              <a:t>()</a:t>
            </a:r>
            <a:r>
              <a:rPr lang="fr-FR" sz="1700" dirty="0" smtClean="0">
                <a:latin typeface="Courier New" panose="02070309020205020404" pitchFamily="49" charset="0"/>
                <a:cs typeface="Courier New" panose="02070309020205020404" pitchFamily="49" charset="0"/>
              </a:rPr>
              <a:t>)</a:t>
            </a:r>
          </a:p>
          <a:p>
            <a:pPr lvl="0"/>
            <a:r>
              <a:rPr lang="fr-FR" dirty="0" smtClean="0"/>
              <a:t>Il </a:t>
            </a:r>
            <a:r>
              <a:rPr lang="fr-FR" dirty="0"/>
              <a:t>peut récupérer les messages sous la forme de </a:t>
            </a:r>
            <a:r>
              <a:rPr lang="fr-FR" b="1" i="1" dirty="0" err="1">
                <a:solidFill>
                  <a:srgbClr val="355269"/>
                </a:solidFill>
              </a:rPr>
              <a:t>GenericRecord</a:t>
            </a:r>
            <a:r>
              <a:rPr lang="fr-FR" dirty="0"/>
              <a:t> plutôt que des classes spécialisés</a:t>
            </a:r>
            <a:r>
              <a:rPr lang="fr-FR" dirty="0" smtClean="0"/>
              <a:t>.</a:t>
            </a:r>
          </a:p>
          <a:p>
            <a:pPr lvl="0">
              <a:spcAft>
                <a:spcPts val="0"/>
              </a:spcAft>
            </a:pPr>
            <a:r>
              <a:rPr lang="fr-FR" sz="1600" dirty="0">
                <a:latin typeface="Courier New" panose="02070309020205020404" pitchFamily="49" charset="0"/>
                <a:cs typeface="Courier New" panose="02070309020205020404" pitchFamily="49" charset="0"/>
              </a:rPr>
              <a:t>var </a:t>
            </a:r>
            <a:r>
              <a:rPr lang="fr-FR" sz="1600" dirty="0" err="1">
                <a:latin typeface="Courier New" panose="02070309020205020404" pitchFamily="49" charset="0"/>
                <a:cs typeface="Courier New" panose="02070309020205020404" pitchFamily="49" charset="0"/>
              </a:rPr>
              <a:t>consumeResult</a:t>
            </a:r>
            <a:r>
              <a:rPr lang="fr-FR" sz="1600" dirty="0">
                <a:latin typeface="Courier New" panose="02070309020205020404" pitchFamily="49" charset="0"/>
                <a:cs typeface="Courier New" panose="02070309020205020404" pitchFamily="49" charset="0"/>
              </a:rPr>
              <a:t> = </a:t>
            </a:r>
            <a:r>
              <a:rPr lang="fr-FR" sz="1600" dirty="0" err="1">
                <a:latin typeface="Courier New" panose="02070309020205020404" pitchFamily="49" charset="0"/>
                <a:cs typeface="Courier New" panose="02070309020205020404" pitchFamily="49" charset="0"/>
              </a:rPr>
              <a:t>consumer.Consume</a:t>
            </a:r>
            <a:r>
              <a:rPr lang="fr-FR" sz="1600" dirty="0">
                <a:latin typeface="Courier New" panose="02070309020205020404" pitchFamily="49" charset="0"/>
                <a:cs typeface="Courier New" panose="02070309020205020404" pitchFamily="49" charset="0"/>
              </a:rPr>
              <a:t>(</a:t>
            </a:r>
            <a:r>
              <a:rPr lang="fr-FR" sz="1600" dirty="0" err="1">
                <a:latin typeface="Courier New" panose="02070309020205020404" pitchFamily="49" charset="0"/>
                <a:cs typeface="Courier New" panose="02070309020205020404" pitchFamily="49" charset="0"/>
              </a:rPr>
              <a:t>cancellationToken</a:t>
            </a:r>
            <a:r>
              <a:rPr lang="fr-FR" sz="1600" dirty="0">
                <a:latin typeface="Courier New" panose="02070309020205020404" pitchFamily="49" charset="0"/>
                <a:cs typeface="Courier New" panose="02070309020205020404" pitchFamily="49" charset="0"/>
              </a:rPr>
              <a:t>);</a:t>
            </a:r>
          </a:p>
          <a:p>
            <a:pPr lvl="0">
              <a:spcAft>
                <a:spcPts val="0"/>
              </a:spcAft>
            </a:pPr>
            <a:r>
              <a:rPr lang="fr-FR" sz="1600" dirty="0" err="1">
                <a:latin typeface="Courier New" panose="02070309020205020404" pitchFamily="49" charset="0"/>
                <a:cs typeface="Courier New" panose="02070309020205020404" pitchFamily="49" charset="0"/>
              </a:rPr>
              <a:t>GenericRecord</a:t>
            </a:r>
            <a:r>
              <a:rPr lang="fr-FR" sz="1600" dirty="0">
                <a:latin typeface="Courier New" panose="02070309020205020404" pitchFamily="49" charset="0"/>
                <a:cs typeface="Courier New" panose="02070309020205020404" pitchFamily="49" charset="0"/>
              </a:rPr>
              <a:t> record = </a:t>
            </a:r>
            <a:r>
              <a:rPr lang="fr-FR" sz="1600" dirty="0" err="1">
                <a:latin typeface="Courier New" panose="02070309020205020404" pitchFamily="49" charset="0"/>
                <a:cs typeface="Courier New" panose="02070309020205020404" pitchFamily="49" charset="0"/>
              </a:rPr>
              <a:t>consumeResult.Message.Value</a:t>
            </a:r>
            <a:r>
              <a:rPr lang="fr-FR" sz="1600" dirty="0">
                <a:latin typeface="Courier New" panose="02070309020205020404" pitchFamily="49" charset="0"/>
                <a:cs typeface="Courier New" panose="02070309020205020404" pitchFamily="49" charset="0"/>
              </a:rPr>
              <a:t>;</a:t>
            </a:r>
          </a:p>
          <a:p>
            <a:pPr lvl="0">
              <a:spcAft>
                <a:spcPts val="0"/>
              </a:spcAft>
            </a:pPr>
            <a:endParaRPr lang="fr-FR" sz="1600" dirty="0">
              <a:latin typeface="Courier New" panose="02070309020205020404" pitchFamily="49" charset="0"/>
              <a:cs typeface="Courier New" panose="02070309020205020404" pitchFamily="49" charset="0"/>
            </a:endParaRPr>
          </a:p>
          <a:p>
            <a:pPr lvl="0">
              <a:spcAft>
                <a:spcPts val="0"/>
              </a:spcAft>
            </a:pPr>
            <a:r>
              <a:rPr lang="fr-FR" sz="1600" dirty="0" err="1">
                <a:latin typeface="Courier New" panose="02070309020205020404" pitchFamily="49" charset="0"/>
                <a:cs typeface="Courier New" panose="02070309020205020404" pitchFamily="49" charset="0"/>
              </a:rPr>
              <a:t>Console.WriteLine</a:t>
            </a:r>
            <a:r>
              <a:rPr lang="fr-FR" sz="1600" dirty="0">
                <a:latin typeface="Courier New" panose="02070309020205020404" pitchFamily="49" charset="0"/>
                <a:cs typeface="Courier New" panose="02070309020205020404" pitchFamily="49" charset="0"/>
              </a:rPr>
              <a:t>($"Position :  {record["position"]}");</a:t>
            </a:r>
            <a:endParaRPr lang="fr-FR" sz="1600" dirty="0">
              <a:latin typeface="Courier New" panose="02070309020205020404" pitchFamily="49" charset="0"/>
              <a:cs typeface="Courier New" panose="02070309020205020404" pitchFamily="49" charset="0"/>
            </a:endParaRPr>
          </a:p>
        </p:txBody>
      </p:sp>
      <p:sp>
        <p:nvSpPr>
          <p:cNvPr id="4" name="ZoneTexte 3"/>
          <p:cNvSpPr txBox="1"/>
          <p:nvPr/>
        </p:nvSpPr>
        <p:spPr>
          <a:xfrm>
            <a:off x="577080" y="6983999"/>
            <a:ext cx="3794040" cy="437760"/>
          </a:xfrm>
          <a:prstGeom prst="rect">
            <a:avLst/>
          </a:prstGeom>
          <a:noFill/>
          <a:ln>
            <a:noFill/>
          </a:ln>
        </p:spPr>
        <p:txBody>
          <a:bodyPr vert="horz" wrap="none" lIns="90000" tIns="45000" rIns="90000" bIns="45000" anchorCtr="0" compatLnSpc="1">
            <a:sp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2400" b="1" i="1" u="none" strike="noStrike" baseline="0">
                <a:ln>
                  <a:noFill/>
                </a:ln>
                <a:solidFill>
                  <a:srgbClr val="CE181E"/>
                </a:solidFill>
                <a:latin typeface="Times New Roman" pitchFamily="18"/>
                <a:ea typeface="Lucida Sans Unicode" pitchFamily="34"/>
                <a:cs typeface="Lucida Sans Unicode" pitchFamily="34"/>
              </a:rPr>
              <a:t>Atelier 4 : Sérialisation Avro</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24.xml><?xml version="1.0" encoding="utf-8"?>
<p:sld xmlns:a="http://schemas.openxmlformats.org/drawingml/2006/main" xmlns:r="http://schemas.openxmlformats.org/officeDocument/2006/relationships" xmlns:p="http://schemas.openxmlformats.org/presentationml/2006/main">
  <p:cSld name="page141">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wrap="square">
            <a:spAutoFit/>
          </a:bodyPr>
          <a:lstStyle/>
          <a:p>
            <a:pPr lvl="0"/>
            <a:r>
              <a:rPr lang="fr-FR" sz="4800"/>
              <a:t>APIs</a:t>
            </a:r>
          </a:p>
        </p:txBody>
      </p:sp>
      <p:sp>
        <p:nvSpPr>
          <p:cNvPr id="3" name="Sous-titre 2"/>
          <p:cNvSpPr txBox="1">
            <a:spLocks noGrp="1"/>
          </p:cNvSpPr>
          <p:nvPr>
            <p:ph type="subTitle" idx="4294967295"/>
          </p:nvPr>
        </p:nvSpPr>
        <p:spPr>
          <a:xfrm>
            <a:off x="1091880" y="2261880"/>
            <a:ext cx="8459640" cy="3274743"/>
          </a:xfrm>
        </p:spPr>
        <p:txBody>
          <a:bodyPr vert="horz" wrap="square">
            <a:spAutoFit/>
          </a:bodyPr>
          <a:lstStyle/>
          <a:p>
            <a:pPr lvl="0" indent="-311040" algn="ctr">
              <a:lnSpc>
                <a:spcPct val="95000"/>
              </a:lnSpc>
              <a:spcAft>
                <a:spcPts val="0"/>
              </a:spcAft>
            </a:pPr>
            <a:endParaRPr lang="fr-FR" dirty="0"/>
          </a:p>
          <a:p>
            <a:pPr lvl="0" indent="-311040" algn="ctr">
              <a:lnSpc>
                <a:spcPct val="95000"/>
              </a:lnSpc>
              <a:spcAft>
                <a:spcPts val="0"/>
              </a:spcAft>
            </a:pPr>
            <a:endParaRPr lang="fr-FR" dirty="0"/>
          </a:p>
          <a:p>
            <a:pPr lvl="0" indent="-311040" algn="ctr">
              <a:lnSpc>
                <a:spcPct val="95000"/>
              </a:lnSpc>
              <a:spcAft>
                <a:spcPts val="0"/>
              </a:spcAft>
            </a:pPr>
            <a:r>
              <a:rPr lang="fr-FR" dirty="0"/>
              <a:t>Producer API</a:t>
            </a:r>
          </a:p>
          <a:p>
            <a:pPr lvl="0" indent="-311040" algn="ctr">
              <a:lnSpc>
                <a:spcPct val="95000"/>
              </a:lnSpc>
              <a:spcAft>
                <a:spcPts val="0"/>
              </a:spcAft>
            </a:pPr>
            <a:r>
              <a:rPr lang="fr-FR" dirty="0"/>
              <a:t>Consumer API</a:t>
            </a:r>
          </a:p>
          <a:p>
            <a:pPr lvl="0" indent="-311040" algn="ctr">
              <a:lnSpc>
                <a:spcPct val="95000"/>
              </a:lnSpc>
              <a:spcAft>
                <a:spcPts val="0"/>
              </a:spcAft>
            </a:pPr>
            <a:r>
              <a:rPr lang="fr-FR" dirty="0" err="1" smtClean="0"/>
              <a:t>Schema</a:t>
            </a:r>
            <a:r>
              <a:rPr lang="fr-FR" dirty="0" smtClean="0"/>
              <a:t> </a:t>
            </a:r>
            <a:r>
              <a:rPr lang="fr-FR" dirty="0" err="1" smtClean="0"/>
              <a:t>Registry</a:t>
            </a:r>
            <a:endParaRPr lang="fr-FR" dirty="0"/>
          </a:p>
          <a:p>
            <a:pPr lvl="0" indent="-311040" algn="ctr">
              <a:lnSpc>
                <a:spcPct val="95000"/>
              </a:lnSpc>
              <a:spcAft>
                <a:spcPts val="0"/>
              </a:spcAft>
            </a:pPr>
            <a:r>
              <a:rPr lang="fr-FR" b="1" dirty="0" err="1">
                <a:solidFill>
                  <a:srgbClr val="0D1F63"/>
                </a:solidFill>
              </a:rPr>
              <a:t>Connect</a:t>
            </a:r>
            <a:r>
              <a:rPr lang="fr-FR" b="1" dirty="0">
                <a:solidFill>
                  <a:srgbClr val="0D1F63"/>
                </a:solidFill>
              </a:rPr>
              <a:t> API</a:t>
            </a:r>
          </a:p>
          <a:p>
            <a:pPr lvl="0" indent="-311040" algn="ctr">
              <a:lnSpc>
                <a:spcPct val="95000"/>
              </a:lnSpc>
              <a:spcAft>
                <a:spcPts val="0"/>
              </a:spcAft>
            </a:pPr>
            <a:r>
              <a:rPr lang="fr-FR" dirty="0"/>
              <a:t>Admin </a:t>
            </a:r>
            <a:r>
              <a:rPr lang="fr-FR" dirty="0" smtClean="0"/>
              <a:t>API</a:t>
            </a:r>
            <a:endParaRPr lang="fr-FR"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25.xml><?xml version="1.0" encoding="utf-8"?>
<p:sld xmlns:a="http://schemas.openxmlformats.org/drawingml/2006/main" xmlns:r="http://schemas.openxmlformats.org/officeDocument/2006/relationships" xmlns:p="http://schemas.openxmlformats.org/presentationml/2006/main">
  <p:cSld name="page142">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Introduction</a:t>
            </a:r>
          </a:p>
        </p:txBody>
      </p:sp>
      <p:sp>
        <p:nvSpPr>
          <p:cNvPr id="3" name="Espace réservé du texte 2"/>
          <p:cNvSpPr txBox="1">
            <a:spLocks noGrp="1"/>
          </p:cNvSpPr>
          <p:nvPr>
            <p:ph type="body" idx="4294967295"/>
          </p:nvPr>
        </p:nvSpPr>
        <p:spPr/>
        <p:txBody>
          <a:bodyPr vert="horz"/>
          <a:lstStyle/>
          <a:p>
            <a:pPr lvl="0"/>
            <a:r>
              <a:rPr lang="fr-FR" b="1" i="1">
                <a:solidFill>
                  <a:srgbClr val="0D1F63"/>
                </a:solidFill>
              </a:rPr>
              <a:t>Kafka Connect</a:t>
            </a:r>
            <a:r>
              <a:rPr lang="fr-FR"/>
              <a:t> permet d’intégrer Apache Kafka avec d’autres systèmes en utilisant des connecteurs.</a:t>
            </a:r>
          </a:p>
          <a:p>
            <a:pPr marL="342720" lvl="1" indent="-342720" hangingPunct="0">
              <a:lnSpc>
                <a:spcPct val="96000"/>
              </a:lnSpc>
              <a:spcBef>
                <a:spcPts val="0"/>
              </a:spcBef>
              <a:spcAft>
                <a:spcPts val="1423"/>
              </a:spcAft>
              <a:buNone/>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=&gt; Ingérer des bases de données volumineuses, des données de monitoring dans des topics avec des latences minimales</a:t>
            </a:r>
          </a:p>
          <a:p>
            <a:pPr marL="342720" lvl="1" indent="-342720" hangingPunct="0">
              <a:lnSpc>
                <a:spcPct val="96000"/>
              </a:lnSpc>
              <a:spcBef>
                <a:spcPts val="0"/>
              </a:spcBef>
              <a:spcAft>
                <a:spcPts val="1423"/>
              </a:spcAft>
              <a:buNone/>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=&gt; Exporter des topics vers des supports persistants</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26.xml><?xml version="1.0" encoding="utf-8"?>
<p:sld xmlns:a="http://schemas.openxmlformats.org/drawingml/2006/main" xmlns:r="http://schemas.openxmlformats.org/officeDocument/2006/relationships" xmlns:p="http://schemas.openxmlformats.org/presentationml/2006/main">
  <p:cSld name="page143">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Fonctionnalités</a:t>
            </a:r>
          </a:p>
        </p:txBody>
      </p:sp>
      <p:sp>
        <p:nvSpPr>
          <p:cNvPr id="3" name="Espace réservé du texte 2"/>
          <p:cNvSpPr txBox="1">
            <a:spLocks noGrp="1"/>
          </p:cNvSpPr>
          <p:nvPr>
            <p:ph type="body" idx="4294967295"/>
          </p:nvPr>
        </p:nvSpPr>
        <p:spPr/>
        <p:txBody>
          <a:bodyPr vert="horz">
            <a:normAutofit fontScale="92500" lnSpcReduction="20000"/>
          </a:bodyPr>
          <a:lstStyle/>
          <a:p>
            <a:pPr lvl="0">
              <a:buSzPct val="45000"/>
              <a:buFont typeface="StarSymbol"/>
              <a:buChar char="●"/>
            </a:pPr>
            <a:r>
              <a:rPr lang="fr-FR"/>
              <a:t>Un cadre commun pour les connecteurs qui standardisent l’intégration</a:t>
            </a:r>
          </a:p>
          <a:p>
            <a:pPr lvl="0">
              <a:buSzPct val="45000"/>
              <a:buFont typeface="StarSymbol"/>
              <a:buChar char="●"/>
            </a:pPr>
            <a:r>
              <a:rPr lang="fr-FR"/>
              <a:t>Mode distribué ou standalone</a:t>
            </a:r>
          </a:p>
          <a:p>
            <a:pPr lvl="0">
              <a:buSzPct val="45000"/>
              <a:buFont typeface="StarSymbol"/>
              <a:buChar char="●"/>
            </a:pPr>
            <a:r>
              <a:rPr lang="fr-FR"/>
              <a:t>Une interface REST permettant de gérer facilement les connecteurs</a:t>
            </a:r>
          </a:p>
          <a:p>
            <a:pPr lvl="0">
              <a:buSzPct val="45000"/>
              <a:buFont typeface="StarSymbol"/>
              <a:buChar char="●"/>
            </a:pPr>
            <a:r>
              <a:rPr lang="fr-FR"/>
              <a:t>Gestion automatique des offsets</a:t>
            </a:r>
          </a:p>
          <a:p>
            <a:pPr lvl="0">
              <a:buSzPct val="45000"/>
              <a:buFont typeface="StarSymbol"/>
              <a:buChar char="●"/>
            </a:pPr>
            <a:r>
              <a:rPr lang="fr-FR"/>
              <a:t>Distribué et scalable : Possibilité de scaler les workers, basé sur la gestion de groupe  </a:t>
            </a:r>
          </a:p>
          <a:p>
            <a:pPr lvl="0">
              <a:buSzPct val="45000"/>
              <a:buFont typeface="StarSymbol"/>
              <a:buChar char="●"/>
            </a:pPr>
            <a:r>
              <a:rPr lang="fr-FR"/>
              <a:t>Intégration vers les systèmes de streaming ou batch</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27.xml><?xml version="1.0" encoding="utf-8"?>
<p:sld xmlns:a="http://schemas.openxmlformats.org/drawingml/2006/main" xmlns:r="http://schemas.openxmlformats.org/officeDocument/2006/relationships" xmlns:p="http://schemas.openxmlformats.org/presentationml/2006/main">
  <p:cSld name="page144">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Mode standalone</a:t>
            </a:r>
          </a:p>
        </p:txBody>
      </p:sp>
      <p:sp>
        <p:nvSpPr>
          <p:cNvPr id="3" name="Espace réservé du texte 2"/>
          <p:cNvSpPr txBox="1">
            <a:spLocks noGrp="1"/>
          </p:cNvSpPr>
          <p:nvPr>
            <p:ph type="body" idx="4294967295"/>
          </p:nvPr>
        </p:nvSpPr>
        <p:spPr/>
        <p:txBody>
          <a:bodyPr vert="horz">
            <a:normAutofit fontScale="55000" lnSpcReduction="20000"/>
          </a:bodyPr>
          <a:lstStyle/>
          <a:p>
            <a:pPr lvl="0"/>
            <a:r>
              <a:rPr lang="fr-FR"/>
              <a:t>Pour démarrer </a:t>
            </a:r>
            <a:r>
              <a:rPr lang="fr-FR" i="1"/>
              <a:t>Kafka Connect</a:t>
            </a:r>
            <a:r>
              <a:rPr lang="fr-FR"/>
              <a:t> en mode standalone</a:t>
            </a:r>
          </a:p>
          <a:p>
            <a:pPr lvl="0"/>
            <a:r>
              <a:rPr lang="fr-FR" sz="2200">
                <a:latin typeface="Courier new" pitchFamily="49"/>
              </a:rPr>
              <a:t>&gt; bin/connect-standalone.sh config/connect-standalone.properties connector1.properties [connector2.properties …]</a:t>
            </a:r>
          </a:p>
          <a:p>
            <a:pPr lvl="0"/>
            <a:endParaRPr lang="fr-FR"/>
          </a:p>
          <a:p>
            <a:pPr lvl="0"/>
            <a:r>
              <a:rPr lang="fr-FR"/>
              <a:t>Le premier paramètre contient la configuration pour le worker. Il inclut entre autres :</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a:solidFill>
                  <a:srgbClr val="0D1F63"/>
                </a:solidFill>
                <a:latin typeface="Tahoma" pitchFamily="34"/>
                <a:cs typeface="Lucida Sans Unicode" pitchFamily="34"/>
              </a:rPr>
              <a:t>bootstrap.servers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a:solidFill>
                  <a:srgbClr val="0D1F63"/>
                </a:solidFill>
                <a:latin typeface="Tahoma" pitchFamily="34"/>
                <a:cs typeface="Lucida Sans Unicode" pitchFamily="34"/>
              </a:rPr>
              <a:t>key.converter, value.converter</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a:solidFill>
                  <a:srgbClr val="0D1F63"/>
                </a:solidFill>
                <a:latin typeface="Tahoma" pitchFamily="34"/>
                <a:cs typeface="Lucida Sans Unicode" pitchFamily="34"/>
              </a:rPr>
              <a:t>offset.storage.file.filename</a:t>
            </a:r>
            <a:r>
              <a:rPr lang="fr-FR" sz="3200">
                <a:solidFill>
                  <a:srgbClr val="000000"/>
                </a:solidFill>
                <a:latin typeface="Tahoma" pitchFamily="34"/>
                <a:cs typeface="Lucida Sans Unicode" pitchFamily="34"/>
              </a:rPr>
              <a:t> : Fichier pour stocker les offsets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a:solidFill>
                  <a:srgbClr val="0D1F63"/>
                </a:solidFill>
                <a:latin typeface="Tahoma" pitchFamily="34"/>
                <a:cs typeface="Lucida Sans Unicode" pitchFamily="34"/>
              </a:rPr>
              <a:t>plugin.path : </a:t>
            </a:r>
            <a:r>
              <a:rPr lang="fr-FR" sz="3200">
                <a:solidFill>
                  <a:srgbClr val="000000"/>
                </a:solidFill>
                <a:latin typeface="Tahoma" pitchFamily="34"/>
                <a:cs typeface="Lucida Sans Unicode" pitchFamily="34"/>
              </a:rPr>
              <a:t>Une liste de chemins qui contiennent les plugins KafkaConnect (connecteurs, convertisseurs, transformations).</a:t>
            </a:r>
          </a:p>
          <a:p>
            <a:pPr lvl="0"/>
            <a:r>
              <a:rPr lang="fr-FR"/>
              <a:t>Les autres paramètres définissent les configurations des différents connecteurs</a:t>
            </a:r>
          </a:p>
          <a:p>
            <a:pPr lvl="0"/>
            <a:endParaRPr lang="fr-FR"/>
          </a:p>
          <a:p>
            <a:pPr lvl="0"/>
            <a:endParaRPr lang="fr-F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28.xml><?xml version="1.0" encoding="utf-8"?>
<p:sld xmlns:a="http://schemas.openxmlformats.org/drawingml/2006/main" xmlns:r="http://schemas.openxmlformats.org/officeDocument/2006/relationships" xmlns:p="http://schemas.openxmlformats.org/presentationml/2006/main">
  <p:cSld name="page145">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Mode distribué</a:t>
            </a:r>
          </a:p>
        </p:txBody>
      </p:sp>
      <p:sp>
        <p:nvSpPr>
          <p:cNvPr id="3" name="Espace réservé du texte 2"/>
          <p:cNvSpPr txBox="1">
            <a:spLocks noGrp="1"/>
          </p:cNvSpPr>
          <p:nvPr>
            <p:ph type="body" idx="4294967295"/>
          </p:nvPr>
        </p:nvSpPr>
        <p:spPr/>
        <p:txBody>
          <a:bodyPr vert="horz">
            <a:normAutofit fontScale="92500" lnSpcReduction="20000"/>
          </a:bodyPr>
          <a:lstStyle/>
          <a:p>
            <a:pPr lvl="0"/>
            <a:r>
              <a:rPr lang="fr-FR"/>
              <a:t>Le mode distribué gère le scaling dynamique et offre la tolérance aux pannes</a:t>
            </a:r>
          </a:p>
          <a:p>
            <a:pPr lvl="0"/>
            <a:r>
              <a:rPr lang="fr-FR"/>
              <a:t>Pour démarrer en mode distribué :</a:t>
            </a:r>
          </a:p>
          <a:p>
            <a:pPr lvl="0"/>
            <a:r>
              <a:rPr lang="fr-FR" sz="2400">
                <a:latin typeface="Courier new" pitchFamily="49"/>
              </a:rPr>
              <a:t>&gt; bin/connect-distributed.sh </a:t>
            </a:r>
            <a:br>
              <a:rPr lang="fr-FR" sz="2400">
                <a:latin typeface="Courier new" pitchFamily="49"/>
              </a:rPr>
            </a:br>
            <a:r>
              <a:rPr lang="fr-FR" sz="2400">
                <a:latin typeface="Courier new" pitchFamily="49"/>
              </a:rPr>
              <a:t>  config/connect-distributed.properties</a:t>
            </a:r>
          </a:p>
          <a:p>
            <a:pPr lvl="0"/>
            <a:r>
              <a:rPr lang="fr-FR"/>
              <a:t>En mode distribué, </a:t>
            </a:r>
            <a:r>
              <a:rPr lang="fr-FR" i="1"/>
              <a:t>Kafka Connect</a:t>
            </a:r>
            <a:r>
              <a:rPr lang="fr-FR"/>
              <a:t> stocke les offsets, les configuration et les statuts des taches dans des topics.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Pour contrôler, le nombre de partitions et le facteur de réplication utilisés, il est recommandé de créer manuellement ces topics</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29.xml><?xml version="1.0" encoding="utf-8"?>
<p:sld xmlns:a="http://schemas.openxmlformats.org/drawingml/2006/main" xmlns:r="http://schemas.openxmlformats.org/officeDocument/2006/relationships" xmlns:p="http://schemas.openxmlformats.org/presentationml/2006/main">
  <p:cSld name="page146">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sz="4000"/>
              <a:t>Configurations supplémentaires en mode distribué</a:t>
            </a:r>
          </a:p>
        </p:txBody>
      </p:sp>
      <p:sp>
        <p:nvSpPr>
          <p:cNvPr id="3" name="Espace réservé du texte 2"/>
          <p:cNvSpPr txBox="1">
            <a:spLocks noGrp="1"/>
          </p:cNvSpPr>
          <p:nvPr>
            <p:ph type="body" idx="4294967295"/>
          </p:nvPr>
        </p:nvSpPr>
        <p:spPr/>
        <p:txBody>
          <a:bodyPr vert="horz">
            <a:normAutofit fontScale="70000" lnSpcReduction="20000"/>
          </a:bodyPr>
          <a:lstStyle/>
          <a:p>
            <a:pPr lvl="0"/>
            <a:r>
              <a:rPr lang="fr-FR" b="1" i="1">
                <a:solidFill>
                  <a:srgbClr val="0D1F63"/>
                </a:solidFill>
              </a:rPr>
              <a:t>group.id</a:t>
            </a:r>
            <a:r>
              <a:rPr lang="fr-FR"/>
              <a:t> (</a:t>
            </a:r>
            <a:r>
              <a:rPr lang="fr-FR" i="1"/>
              <a:t>connect-cluster</a:t>
            </a:r>
            <a:r>
              <a:rPr lang="fr-FR"/>
              <a:t> par défaut) : nom unique pour former le groupe</a:t>
            </a:r>
          </a:p>
          <a:p>
            <a:pPr lvl="0"/>
            <a:r>
              <a:rPr lang="fr-FR" b="1" i="1">
                <a:solidFill>
                  <a:srgbClr val="0D1F63"/>
                </a:solidFill>
              </a:rPr>
              <a:t>config.storage.topic</a:t>
            </a:r>
            <a:r>
              <a:rPr lang="fr-FR"/>
              <a:t> (</a:t>
            </a:r>
            <a:r>
              <a:rPr lang="fr-FR" i="1"/>
              <a:t>connect-configs</a:t>
            </a:r>
            <a:r>
              <a:rPr lang="fr-FR"/>
              <a:t> par défaut) : </a:t>
            </a:r>
            <a:r>
              <a:rPr lang="fr-FR" i="1"/>
              <a:t>topic</a:t>
            </a:r>
            <a:r>
              <a:rPr lang="fr-FR"/>
              <a:t> utilisé pour stocker la configuration. </a:t>
            </a:r>
            <a:br>
              <a:rPr lang="fr-FR"/>
            </a:br>
            <a:r>
              <a:rPr lang="fr-FR" sz="2400"/>
              <a:t>Doit s'agir d'une rubrique à partition unique, hautement répliquée et compactée</a:t>
            </a:r>
            <a:r>
              <a:rPr lang="fr-FR" sz="2600"/>
              <a:t>.</a:t>
            </a:r>
            <a:br>
              <a:rPr lang="fr-FR" sz="2600"/>
            </a:br>
            <a:endParaRPr lang="fr-FR" sz="2600"/>
          </a:p>
          <a:p>
            <a:pPr lvl="0"/>
            <a:r>
              <a:rPr lang="fr-FR" b="1" i="1">
                <a:solidFill>
                  <a:srgbClr val="0D1F63"/>
                </a:solidFill>
              </a:rPr>
              <a:t>offset.storage.topic</a:t>
            </a:r>
            <a:r>
              <a:rPr lang="fr-FR"/>
              <a:t> (</a:t>
            </a:r>
            <a:r>
              <a:rPr lang="fr-FR" i="1"/>
              <a:t>connect-offsets</a:t>
            </a:r>
            <a:r>
              <a:rPr lang="fr-FR"/>
              <a:t> par défaut) : </a:t>
            </a:r>
            <a:r>
              <a:rPr lang="fr-FR" i="1"/>
              <a:t>topic</a:t>
            </a:r>
            <a:r>
              <a:rPr lang="fr-FR"/>
              <a:t> utilisé pour stocker les offsets; </a:t>
            </a:r>
            <a:br>
              <a:rPr lang="fr-FR"/>
            </a:br>
            <a:r>
              <a:rPr lang="fr-FR" sz="2400"/>
              <a:t>Doit avoir de nombreuses partitions, être répliquée et être configurée pour le compactage</a:t>
            </a:r>
            <a:br>
              <a:rPr lang="fr-FR" sz="2400"/>
            </a:br>
            <a:endParaRPr lang="fr-FR" sz="2400"/>
          </a:p>
          <a:p>
            <a:pPr lvl="0"/>
            <a:r>
              <a:rPr lang="fr-FR" b="1" i="1">
                <a:solidFill>
                  <a:srgbClr val="0D1F63"/>
                </a:solidFill>
              </a:rPr>
              <a:t>status.storage.topic</a:t>
            </a:r>
            <a:r>
              <a:rPr lang="fr-FR"/>
              <a:t> (</a:t>
            </a:r>
            <a:r>
              <a:rPr lang="fr-FR" i="1"/>
              <a:t>connect-status</a:t>
            </a:r>
            <a:r>
              <a:rPr lang="fr-FR"/>
              <a:t> par défaut) : topic utilisé pour stocker les états; </a:t>
            </a:r>
            <a:br>
              <a:rPr lang="fr-FR"/>
            </a:br>
            <a:r>
              <a:rPr lang="fr-FR" sz="2400"/>
              <a:t>Peut</a:t>
            </a:r>
            <a:r>
              <a:rPr lang="fr-FR" sz="2800"/>
              <a:t> </a:t>
            </a:r>
            <a:r>
              <a:rPr lang="fr-FR" sz="2400"/>
              <a:t>avoir plusieurs partitions et doit être répliquée et configurée pour le compactage</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name="page13">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sz="4000"/>
              <a:t>Exemple ESB (New York Times)</a:t>
            </a:r>
            <a:r>
              <a:rPr lang="fr-FR"/>
              <a:t/>
            </a:r>
            <a:br>
              <a:rPr lang="fr-FR"/>
            </a:br>
            <a:r>
              <a:rPr lang="fr-FR" sz="3600" i="1"/>
              <a:t>Après</a:t>
            </a:r>
          </a:p>
        </p:txBody>
      </p:sp>
      <p:sp>
        <p:nvSpPr>
          <p:cNvPr id="3" name="Espace réservé du texte 2"/>
          <p:cNvSpPr txBox="1">
            <a:spLocks noGrp="1"/>
          </p:cNvSpPr>
          <p:nvPr>
            <p:ph type="body" idx="4294967295"/>
          </p:nvPr>
        </p:nvSpPr>
        <p:spPr/>
        <p:txBody>
          <a:bodyPr vert="horz"/>
          <a:lstStyle/>
          <a:p>
            <a:endParaRPr lang="fr-FR"/>
          </a:p>
        </p:txBody>
      </p:sp>
      <p:pic>
        <p:nvPicPr>
          <p:cNvPr id="4" name="Image 3">
            <a:extLst>
              <a:ext uri="{FF2B5EF4-FFF2-40B4-BE49-F238E27FC236}">
                <a16:creationId xmlns:a16="http://schemas.microsoft.com/office/drawing/2014/main" id="{00000000-0000-0000-0000-000000000000}"/>
              </a:ext>
            </a:extLst>
          </p:cNvPr>
          <p:cNvPicPr>
            <a:picLocks noChangeAspect="1"/>
          </p:cNvPicPr>
          <p:nvPr/>
        </p:nvPicPr>
        <p:blipFill>
          <a:blip r:embed="rId3">
            <a:lum/>
            <a:alphaModFix/>
          </a:blip>
          <a:srcRect/>
          <a:stretch>
            <a:fillRect/>
          </a:stretch>
        </p:blipFill>
        <p:spPr>
          <a:xfrm>
            <a:off x="2381399" y="2636280"/>
            <a:ext cx="6171840" cy="428328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30.xml><?xml version="1.0" encoding="utf-8"?>
<p:sld xmlns:a="http://schemas.openxmlformats.org/drawingml/2006/main" xmlns:r="http://schemas.openxmlformats.org/officeDocument/2006/relationships" xmlns:p="http://schemas.openxmlformats.org/presentationml/2006/main">
  <p:cSld name="page147">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Configuration des connecteurs</a:t>
            </a:r>
          </a:p>
        </p:txBody>
      </p:sp>
      <p:sp>
        <p:nvSpPr>
          <p:cNvPr id="3" name="Espace réservé du texte 2"/>
          <p:cNvSpPr txBox="1">
            <a:spLocks noGrp="1"/>
          </p:cNvSpPr>
          <p:nvPr>
            <p:ph type="body" idx="4294967295"/>
          </p:nvPr>
        </p:nvSpPr>
        <p:spPr/>
        <p:txBody>
          <a:bodyPr vert="horz">
            <a:normAutofit fontScale="62500" lnSpcReduction="20000"/>
          </a:bodyPr>
          <a:lstStyle/>
          <a:p>
            <a:pPr lvl="0"/>
            <a:r>
              <a:rPr lang="fr-FR"/>
              <a:t>Configuration :</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En mode standalone, via un fichier </a:t>
            </a:r>
            <a:r>
              <a:rPr lang="fr-FR" sz="3200" i="1">
                <a:solidFill>
                  <a:srgbClr val="000000"/>
                </a:solidFill>
                <a:latin typeface="Tahoma" pitchFamily="34"/>
                <a:cs typeface="Lucida Sans Unicode" pitchFamily="34"/>
              </a:rPr>
              <a:t>.properties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En mode distribué, via une API Rest .</a:t>
            </a:r>
          </a:p>
          <a:p>
            <a:pPr lvl="0"/>
            <a:r>
              <a:rPr lang="fr-FR"/>
              <a:t>Les valeurs sont très dépendantes du type de connecteur.</a:t>
            </a:r>
          </a:p>
          <a:p>
            <a:pPr lvl="0"/>
            <a:r>
              <a:rPr lang="fr-FR"/>
              <a:t>Comme valeur communes, on peut citer :</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a:solidFill>
                  <a:srgbClr val="0D1F63"/>
                </a:solidFill>
                <a:latin typeface="Tahoma" pitchFamily="34"/>
                <a:cs typeface="Lucida Sans Unicode" pitchFamily="34"/>
              </a:rPr>
              <a:t>name </a:t>
            </a:r>
            <a:r>
              <a:rPr lang="fr-FR" sz="3200">
                <a:solidFill>
                  <a:srgbClr val="000000"/>
                </a:solidFill>
                <a:latin typeface="Tahoma" pitchFamily="34"/>
                <a:cs typeface="Lucida Sans Unicode" pitchFamily="34"/>
              </a:rPr>
              <a:t>: Nom unique.</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a:solidFill>
                  <a:srgbClr val="0D1F63"/>
                </a:solidFill>
                <a:latin typeface="Tahoma" pitchFamily="34"/>
                <a:cs typeface="Lucida Sans Unicode" pitchFamily="34"/>
              </a:rPr>
              <a:t>connector.class</a:t>
            </a:r>
            <a:r>
              <a:rPr lang="fr-FR" sz="3200">
                <a:solidFill>
                  <a:srgbClr val="000000"/>
                </a:solidFill>
                <a:latin typeface="Tahoma" pitchFamily="34"/>
                <a:cs typeface="Lucida Sans Unicode" pitchFamily="34"/>
              </a:rPr>
              <a:t> : Classe Java du connecteur</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a:solidFill>
                  <a:srgbClr val="0D1F63"/>
                </a:solidFill>
                <a:latin typeface="Tahoma" pitchFamily="34"/>
                <a:cs typeface="Lucida Sans Unicode" pitchFamily="34"/>
              </a:rPr>
              <a:t>tasks.max</a:t>
            </a:r>
            <a:r>
              <a:rPr lang="fr-FR" sz="3200">
                <a:solidFill>
                  <a:srgbClr val="000000"/>
                </a:solidFill>
                <a:latin typeface="Tahoma" pitchFamily="34"/>
                <a:cs typeface="Lucida Sans Unicode" pitchFamily="34"/>
              </a:rPr>
              <a:t> : Maximum de tâches créés pour le connecteur. (degré de parallélisme)</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a:solidFill>
                  <a:srgbClr val="0D1F63"/>
                </a:solidFill>
                <a:latin typeface="Tahoma" pitchFamily="34"/>
                <a:cs typeface="Lucida Sans Unicode" pitchFamily="34"/>
              </a:rPr>
              <a:t>key.converter</a:t>
            </a:r>
            <a:r>
              <a:rPr lang="fr-FR" sz="3200">
                <a:solidFill>
                  <a:srgbClr val="000000"/>
                </a:solidFill>
                <a:latin typeface="Tahoma" pitchFamily="34"/>
                <a:cs typeface="Lucida Sans Unicode" pitchFamily="34"/>
              </a:rPr>
              <a:t>, </a:t>
            </a:r>
            <a:r>
              <a:rPr lang="fr-FR" sz="3200" b="1" i="1">
                <a:solidFill>
                  <a:srgbClr val="0D1F63"/>
                </a:solidFill>
                <a:latin typeface="Tahoma" pitchFamily="34"/>
                <a:cs typeface="Lucida Sans Unicode" pitchFamily="34"/>
              </a:rPr>
              <a:t>value.converter</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2800" b="1" i="1">
                <a:solidFill>
                  <a:srgbClr val="0D1F63"/>
                </a:solidFill>
                <a:latin typeface="Tahoma" pitchFamily="34"/>
                <a:cs typeface="Lucida Sans Unicode" pitchFamily="34"/>
              </a:rPr>
              <a:t>topics, </a:t>
            </a:r>
            <a:r>
              <a:rPr lang="fr-FR" sz="3200" b="1" i="1">
                <a:solidFill>
                  <a:srgbClr val="0D1F63"/>
                </a:solidFill>
                <a:latin typeface="Tahoma" pitchFamily="34"/>
                <a:cs typeface="Lucida Sans Unicode" pitchFamily="34"/>
              </a:rPr>
              <a:t>topics.regex, topic.prefix : </a:t>
            </a:r>
            <a:r>
              <a:rPr lang="fr-FR" sz="3200">
                <a:solidFill>
                  <a:srgbClr val="000000"/>
                </a:solidFill>
                <a:latin typeface="Tahoma" pitchFamily="34"/>
                <a:cs typeface="Lucida Sans Unicode" pitchFamily="34"/>
              </a:rPr>
              <a:t>Liste, expression régulière ou gabarit spécifiant les topics</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31.xml><?xml version="1.0" encoding="utf-8"?>
<p:sld xmlns:a="http://schemas.openxmlformats.org/drawingml/2006/main" xmlns:r="http://schemas.openxmlformats.org/officeDocument/2006/relationships" xmlns:p="http://schemas.openxmlformats.org/presentationml/2006/main">
  <p:cSld name="page148">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Connecteurs</a:t>
            </a:r>
          </a:p>
        </p:txBody>
      </p:sp>
      <p:sp>
        <p:nvSpPr>
          <p:cNvPr id="3" name="Espace réservé du texte 2"/>
          <p:cNvSpPr txBox="1">
            <a:spLocks noGrp="1"/>
          </p:cNvSpPr>
          <p:nvPr>
            <p:ph type="body" idx="4294967295"/>
          </p:nvPr>
        </p:nvSpPr>
        <p:spPr/>
        <p:txBody>
          <a:bodyPr vert="horz">
            <a:normAutofit fontScale="62500" lnSpcReduction="20000"/>
          </a:bodyPr>
          <a:lstStyle/>
          <a:p>
            <a:pPr lvl="0"/>
            <a:r>
              <a:rPr lang="fr-FR" i="1"/>
              <a:t>Confluent</a:t>
            </a:r>
            <a:r>
              <a:rPr lang="fr-FR"/>
              <a:t> offre de nombreux connecteurs</a:t>
            </a:r>
            <a:r>
              <a:rPr lang="fr-FR" baseline="30000"/>
              <a:t>1</a:t>
            </a:r>
            <a:r>
              <a:rPr lang="fr-FR"/>
              <a:t> :</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Active MQ Source Connector</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Amazon S3 Sink Connector</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Elasticsearch Sink Connector</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FileStream Connector (Development and Testing)</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IBM MQ Source Connector</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JDBC Connector (Source et Sink)</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JMS Source Connector</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a:t>
            </a:r>
          </a:p>
          <a:p>
            <a:pPr lvl="0"/>
            <a:r>
              <a:rPr lang="fr-FR"/>
              <a:t>De nombreux éditeurs fournissent également leur connecteurs Kafka (Amazon, Azure, Google, Salesforce, TIBCO, MongoDB, ...)</a:t>
            </a:r>
          </a:p>
        </p:txBody>
      </p:sp>
      <p:sp>
        <p:nvSpPr>
          <p:cNvPr id="4" name="ZoneTexte 3"/>
          <p:cNvSpPr txBox="1"/>
          <p:nvPr/>
        </p:nvSpPr>
        <p:spPr>
          <a:xfrm>
            <a:off x="523799" y="7000559"/>
            <a:ext cx="5555880" cy="379800"/>
          </a:xfrm>
          <a:prstGeom prst="rect">
            <a:avLst/>
          </a:prstGeom>
          <a:noFill/>
          <a:ln>
            <a:noFill/>
          </a:ln>
        </p:spPr>
        <p:txBody>
          <a:bodyPr vert="horz" wrap="none" lIns="90000" tIns="45000" rIns="90000" bIns="45000" anchorCtr="0" compatLnSpc="1">
            <a:sp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2000" b="0" i="1" u="none" strike="noStrike" baseline="0">
                <a:ln>
                  <a:noFill/>
                </a:ln>
                <a:solidFill>
                  <a:srgbClr val="000000"/>
                </a:solidFill>
                <a:latin typeface="Times New Roman" pitchFamily="18"/>
                <a:ea typeface="Lucida Sans Unicode" pitchFamily="34"/>
                <a:cs typeface="Lucida Sans Unicode" pitchFamily="34"/>
              </a:rPr>
              <a:t>1. https://www.confluent.io/fr-fr/product/connectors/</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32.xml><?xml version="1.0" encoding="utf-8"?>
<p:sld xmlns:a="http://schemas.openxmlformats.org/drawingml/2006/main" xmlns:r="http://schemas.openxmlformats.org/officeDocument/2006/relationships" xmlns:p="http://schemas.openxmlformats.org/presentationml/2006/main">
  <p:cSld name="page149">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Exemple Connecteur JDBC</a:t>
            </a:r>
          </a:p>
        </p:txBody>
      </p:sp>
      <p:sp>
        <p:nvSpPr>
          <p:cNvPr id="3" name="Espace réservé du texte 2"/>
          <p:cNvSpPr txBox="1">
            <a:spLocks noGrp="1"/>
          </p:cNvSpPr>
          <p:nvPr>
            <p:ph type="body" idx="4294967295"/>
          </p:nvPr>
        </p:nvSpPr>
        <p:spPr/>
        <p:txBody>
          <a:bodyPr vert="horz">
            <a:normAutofit lnSpcReduction="10000"/>
          </a:bodyPr>
          <a:lstStyle/>
          <a:p>
            <a:pPr lvl="0">
              <a:lnSpc>
                <a:spcPct val="100000"/>
              </a:lnSpc>
              <a:spcAft>
                <a:spcPts val="283"/>
              </a:spcAft>
            </a:pPr>
            <a:r>
              <a:rPr lang="fr-FR" sz="1800">
                <a:latin typeface="Courier new" pitchFamily="49"/>
              </a:rPr>
              <a:t>name=mysql-whitelist-timestamp-source</a:t>
            </a:r>
          </a:p>
          <a:p>
            <a:pPr lvl="0">
              <a:lnSpc>
                <a:spcPct val="100000"/>
              </a:lnSpc>
              <a:spcAft>
                <a:spcPts val="283"/>
              </a:spcAft>
            </a:pPr>
            <a:r>
              <a:rPr lang="fr-FR" sz="1800">
                <a:latin typeface="Courier new" pitchFamily="49"/>
              </a:rPr>
              <a:t>connector.class=io.confluent.connect.jdbc.JdbcSourceConnector</a:t>
            </a:r>
          </a:p>
          <a:p>
            <a:pPr lvl="0">
              <a:lnSpc>
                <a:spcPct val="100000"/>
              </a:lnSpc>
              <a:spcAft>
                <a:spcPts val="283"/>
              </a:spcAft>
            </a:pPr>
            <a:r>
              <a:rPr lang="fr-FR" sz="1800">
                <a:latin typeface="Courier new" pitchFamily="49"/>
              </a:rPr>
              <a:t>tasks.max=10</a:t>
            </a:r>
          </a:p>
          <a:p>
            <a:pPr lvl="0">
              <a:lnSpc>
                <a:spcPct val="100000"/>
              </a:lnSpc>
              <a:spcAft>
                <a:spcPts val="283"/>
              </a:spcAft>
            </a:pPr>
            <a:endParaRPr lang="fr-FR" sz="1800">
              <a:latin typeface="Courier new" pitchFamily="49"/>
            </a:endParaRPr>
          </a:p>
          <a:p>
            <a:pPr lvl="0">
              <a:lnSpc>
                <a:spcPct val="100000"/>
              </a:lnSpc>
              <a:spcAft>
                <a:spcPts val="283"/>
              </a:spcAft>
            </a:pPr>
            <a:r>
              <a:rPr lang="fr-FR" sz="1800">
                <a:latin typeface="Courier new" pitchFamily="49"/>
              </a:rPr>
              <a:t>connection.url=jdbc:mysql://mysql.example.com:3306/my_database?user=alice&amp;password=secret</a:t>
            </a:r>
          </a:p>
          <a:p>
            <a:pPr lvl="0">
              <a:lnSpc>
                <a:spcPct val="100000"/>
              </a:lnSpc>
              <a:spcAft>
                <a:spcPts val="283"/>
              </a:spcAft>
            </a:pPr>
            <a:r>
              <a:rPr lang="fr-FR" sz="1800">
                <a:latin typeface="Courier new" pitchFamily="49"/>
              </a:rPr>
              <a:t>table.whitelist=users,products,transactions</a:t>
            </a:r>
          </a:p>
          <a:p>
            <a:pPr lvl="0">
              <a:lnSpc>
                <a:spcPct val="100000"/>
              </a:lnSpc>
              <a:spcAft>
                <a:spcPts val="283"/>
              </a:spcAft>
            </a:pPr>
            <a:endParaRPr lang="fr-FR" sz="1800" b="1">
              <a:solidFill>
                <a:srgbClr val="006D6F"/>
              </a:solidFill>
              <a:latin typeface="Courier new" pitchFamily="49"/>
            </a:endParaRPr>
          </a:p>
          <a:p>
            <a:pPr lvl="0">
              <a:lnSpc>
                <a:spcPct val="100000"/>
              </a:lnSpc>
              <a:spcAft>
                <a:spcPts val="283"/>
              </a:spcAft>
            </a:pPr>
            <a:r>
              <a:rPr lang="fr-FR" sz="1800" b="1">
                <a:solidFill>
                  <a:srgbClr val="006D6F"/>
                </a:solidFill>
                <a:latin typeface="Courier new" pitchFamily="49"/>
              </a:rPr>
              <a:t># Pour détecter les nouveaux enregistrements</a:t>
            </a:r>
          </a:p>
          <a:p>
            <a:pPr lvl="0">
              <a:lnSpc>
                <a:spcPct val="100000"/>
              </a:lnSpc>
              <a:spcAft>
                <a:spcPts val="283"/>
              </a:spcAft>
            </a:pPr>
            <a:r>
              <a:rPr lang="fr-FR" sz="1800">
                <a:latin typeface="Courier new" pitchFamily="49"/>
              </a:rPr>
              <a:t>mode=timestamp+incrementing</a:t>
            </a:r>
          </a:p>
          <a:p>
            <a:pPr lvl="0">
              <a:lnSpc>
                <a:spcPct val="100000"/>
              </a:lnSpc>
              <a:spcAft>
                <a:spcPts val="283"/>
              </a:spcAft>
            </a:pPr>
            <a:r>
              <a:rPr lang="fr-FR" sz="1800">
                <a:latin typeface="Courier new" pitchFamily="49"/>
              </a:rPr>
              <a:t>timestamp.column.name=modified</a:t>
            </a:r>
          </a:p>
          <a:p>
            <a:pPr lvl="0">
              <a:lnSpc>
                <a:spcPct val="100000"/>
              </a:lnSpc>
              <a:spcAft>
                <a:spcPts val="283"/>
              </a:spcAft>
            </a:pPr>
            <a:r>
              <a:rPr lang="fr-FR" sz="1800">
                <a:latin typeface="Courier new" pitchFamily="49"/>
              </a:rPr>
              <a:t>incrementing.column.name=id</a:t>
            </a:r>
          </a:p>
          <a:p>
            <a:pPr lvl="0">
              <a:lnSpc>
                <a:spcPct val="100000"/>
              </a:lnSpc>
              <a:spcAft>
                <a:spcPts val="283"/>
              </a:spcAft>
            </a:pPr>
            <a:endParaRPr lang="fr-FR">
              <a:latin typeface="Courier new" pitchFamily="49"/>
            </a:endParaRPr>
          </a:p>
          <a:p>
            <a:pPr lvl="0">
              <a:lnSpc>
                <a:spcPct val="100000"/>
              </a:lnSpc>
              <a:spcAft>
                <a:spcPts val="283"/>
              </a:spcAft>
            </a:pPr>
            <a:r>
              <a:rPr lang="fr-FR" sz="1800">
                <a:latin typeface="Courier new" pitchFamily="49"/>
              </a:rPr>
              <a:t>topic.prefix=mysql-</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33.xml><?xml version="1.0" encoding="utf-8"?>
<p:sld xmlns:a="http://schemas.openxmlformats.org/drawingml/2006/main" xmlns:r="http://schemas.openxmlformats.org/officeDocument/2006/relationships" xmlns:p="http://schemas.openxmlformats.org/presentationml/2006/main">
  <p:cSld name="page150">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Transformations</a:t>
            </a:r>
          </a:p>
        </p:txBody>
      </p:sp>
      <p:sp>
        <p:nvSpPr>
          <p:cNvPr id="3" name="Espace réservé du texte 2"/>
          <p:cNvSpPr txBox="1">
            <a:spLocks noGrp="1"/>
          </p:cNvSpPr>
          <p:nvPr>
            <p:ph type="body" idx="4294967295"/>
          </p:nvPr>
        </p:nvSpPr>
        <p:spPr/>
        <p:txBody>
          <a:bodyPr vert="horz">
            <a:normAutofit fontScale="92500" lnSpcReduction="10000"/>
          </a:bodyPr>
          <a:lstStyle/>
          <a:p>
            <a:pPr marL="742680" lvl="0" indent="-285480">
              <a:spcAft>
                <a:spcPts val="1137"/>
              </a:spcAft>
              <a:tabLst>
                <a:tab pos="742680" algn="l"/>
                <a:tab pos="898200" algn="l"/>
                <a:tab pos="1347480" algn="l"/>
                <a:tab pos="1796760" algn="l"/>
                <a:tab pos="2246040" algn="l"/>
                <a:tab pos="2694960" algn="l"/>
                <a:tab pos="3144240" algn="l"/>
                <a:tab pos="3593520" algn="l"/>
                <a:tab pos="4042800" algn="l"/>
                <a:tab pos="4492080" algn="l"/>
                <a:tab pos="4941360" algn="l"/>
                <a:tab pos="5390640" algn="l"/>
                <a:tab pos="5839920" algn="l"/>
                <a:tab pos="6289200" algn="l"/>
                <a:tab pos="6738480" algn="l"/>
                <a:tab pos="7187759" algn="l"/>
                <a:tab pos="7637040" algn="l"/>
                <a:tab pos="8086320" algn="l"/>
                <a:tab pos="8535600" algn="l"/>
                <a:tab pos="8984880" algn="l"/>
                <a:tab pos="9434160" algn="l"/>
              </a:tabLst>
            </a:pPr>
            <a:r>
              <a:rPr lang="fr-FR"/>
              <a:t>Une chaîne de transformation, s’appuyant sur des </a:t>
            </a:r>
            <a:r>
              <a:rPr lang="fr-FR" b="1" i="1">
                <a:solidFill>
                  <a:srgbClr val="0D1F63"/>
                </a:solidFill>
              </a:rPr>
              <a:t>transformers</a:t>
            </a:r>
            <a:r>
              <a:rPr lang="fr-FR"/>
              <a:t> prédéfinis, est spécifiée dans la configuration d’un connecteur.</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a:solidFill>
                  <a:srgbClr val="0D1F63"/>
                </a:solidFill>
                <a:latin typeface="Tahoma" pitchFamily="34"/>
                <a:cs typeface="Lucida Sans Unicode" pitchFamily="34"/>
              </a:rPr>
              <a:t>transforms </a:t>
            </a:r>
            <a:r>
              <a:rPr lang="fr-FR" sz="3200">
                <a:solidFill>
                  <a:srgbClr val="000000"/>
                </a:solidFill>
                <a:latin typeface="Tahoma" pitchFamily="34"/>
                <a:cs typeface="Lucida Sans Unicode" pitchFamily="34"/>
              </a:rPr>
              <a:t>: Liste d’aliases spécifiant la séquence des transformations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a:solidFill>
                  <a:srgbClr val="0D1F63"/>
                </a:solidFill>
                <a:latin typeface="Tahoma" pitchFamily="34"/>
                <a:cs typeface="Lucida Sans Unicode" pitchFamily="34"/>
              </a:rPr>
              <a:t>transforms.$alias.type</a:t>
            </a:r>
            <a:r>
              <a:rPr lang="fr-FR" sz="3200">
                <a:solidFill>
                  <a:srgbClr val="000000"/>
                </a:solidFill>
                <a:latin typeface="Tahoma" pitchFamily="34"/>
                <a:cs typeface="Lucida Sans Unicode" pitchFamily="34"/>
              </a:rPr>
              <a:t> : La classe utilisée pour la transformation.</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a:solidFill>
                  <a:srgbClr val="0D1F63"/>
                </a:solidFill>
                <a:latin typeface="Tahoma" pitchFamily="34"/>
                <a:cs typeface="Lucida Sans Unicode" pitchFamily="34"/>
              </a:rPr>
              <a:t>transforms.$alias.$transformationSpecificConfig</a:t>
            </a:r>
            <a:r>
              <a:rPr lang="fr-FR" sz="3200">
                <a:solidFill>
                  <a:srgbClr val="000000"/>
                </a:solidFill>
                <a:latin typeface="Tahoma" pitchFamily="34"/>
                <a:cs typeface="Lucida Sans Unicode" pitchFamily="34"/>
              </a:rPr>
              <a:t> : Propriété spécifique d’un </a:t>
            </a:r>
            <a:r>
              <a:rPr lang="fr-FR" sz="3200" i="1">
                <a:solidFill>
                  <a:srgbClr val="000000"/>
                </a:solidFill>
                <a:latin typeface="Tahoma" pitchFamily="34"/>
                <a:cs typeface="Lucida Sans Unicode" pitchFamily="34"/>
              </a:rPr>
              <a:t>Transformer</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34.xml><?xml version="1.0" encoding="utf-8"?>
<p:sld xmlns:a="http://schemas.openxmlformats.org/drawingml/2006/main" xmlns:r="http://schemas.openxmlformats.org/officeDocument/2006/relationships" xmlns:p="http://schemas.openxmlformats.org/presentationml/2006/main">
  <p:cSld name="page151">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Exemple de configuration</a:t>
            </a:r>
          </a:p>
        </p:txBody>
      </p:sp>
      <p:sp>
        <p:nvSpPr>
          <p:cNvPr id="3" name="Espace réservé du texte 2"/>
          <p:cNvSpPr txBox="1">
            <a:spLocks noGrp="1"/>
          </p:cNvSpPr>
          <p:nvPr>
            <p:ph type="body" idx="4294967295"/>
          </p:nvPr>
        </p:nvSpPr>
        <p:spPr/>
        <p:txBody>
          <a:bodyPr vert="horz"/>
          <a:lstStyle/>
          <a:p>
            <a:pPr lvl="0">
              <a:lnSpc>
                <a:spcPct val="100000"/>
              </a:lnSpc>
              <a:spcAft>
                <a:spcPts val="283"/>
              </a:spcAft>
            </a:pPr>
            <a:r>
              <a:rPr lang="fr-FR" sz="1300">
                <a:latin typeface="Courier new" pitchFamily="49"/>
              </a:rPr>
              <a:t>name=local-file-source</a:t>
            </a:r>
          </a:p>
          <a:p>
            <a:pPr lvl="0">
              <a:lnSpc>
                <a:spcPct val="100000"/>
              </a:lnSpc>
              <a:spcAft>
                <a:spcPts val="283"/>
              </a:spcAft>
            </a:pPr>
            <a:r>
              <a:rPr lang="fr-FR" sz="1300">
                <a:latin typeface="Courier new" pitchFamily="49"/>
              </a:rPr>
              <a:t>connector.class=FileStreamSource</a:t>
            </a:r>
          </a:p>
          <a:p>
            <a:pPr lvl="0">
              <a:lnSpc>
                <a:spcPct val="100000"/>
              </a:lnSpc>
              <a:spcAft>
                <a:spcPts val="283"/>
              </a:spcAft>
            </a:pPr>
            <a:r>
              <a:rPr lang="fr-FR" sz="1300">
                <a:latin typeface="Courier new" pitchFamily="49"/>
              </a:rPr>
              <a:t>tasks.max=1</a:t>
            </a:r>
          </a:p>
          <a:p>
            <a:pPr lvl="0">
              <a:lnSpc>
                <a:spcPct val="100000"/>
              </a:lnSpc>
              <a:spcAft>
                <a:spcPts val="283"/>
              </a:spcAft>
            </a:pPr>
            <a:r>
              <a:rPr lang="fr-FR" sz="1300">
                <a:latin typeface="Courier new" pitchFamily="49"/>
              </a:rPr>
              <a:t>file=test.txt</a:t>
            </a:r>
          </a:p>
          <a:p>
            <a:pPr lvl="0">
              <a:lnSpc>
                <a:spcPct val="100000"/>
              </a:lnSpc>
              <a:spcAft>
                <a:spcPts val="283"/>
              </a:spcAft>
            </a:pPr>
            <a:r>
              <a:rPr lang="fr-FR" sz="1300" b="1">
                <a:solidFill>
                  <a:srgbClr val="00A933"/>
                </a:solidFill>
                <a:latin typeface="Courier new" pitchFamily="49"/>
              </a:rPr>
              <a:t># Un sink défini un topic de destination</a:t>
            </a:r>
          </a:p>
          <a:p>
            <a:pPr lvl="0">
              <a:lnSpc>
                <a:spcPct val="100000"/>
              </a:lnSpc>
              <a:spcAft>
                <a:spcPts val="283"/>
              </a:spcAft>
            </a:pPr>
            <a:r>
              <a:rPr lang="fr-FR" sz="1300">
                <a:latin typeface="Courier new" pitchFamily="49"/>
              </a:rPr>
              <a:t>topic=connect-test</a:t>
            </a:r>
          </a:p>
          <a:p>
            <a:pPr lvl="0">
              <a:lnSpc>
                <a:spcPct val="100000"/>
              </a:lnSpc>
              <a:spcAft>
                <a:spcPts val="283"/>
              </a:spcAft>
            </a:pPr>
            <a:r>
              <a:rPr lang="fr-FR" sz="1300" b="1">
                <a:solidFill>
                  <a:srgbClr val="00A933"/>
                </a:solidFill>
                <a:latin typeface="Courier new" pitchFamily="49"/>
              </a:rPr>
              <a:t># 2 transformers nommés MakeMap et InsertSource</a:t>
            </a:r>
          </a:p>
          <a:p>
            <a:pPr lvl="0">
              <a:lnSpc>
                <a:spcPct val="100000"/>
              </a:lnSpc>
              <a:spcAft>
                <a:spcPts val="283"/>
              </a:spcAft>
            </a:pPr>
            <a:r>
              <a:rPr lang="fr-FR" sz="1300">
                <a:latin typeface="Courier new" pitchFamily="49"/>
              </a:rPr>
              <a:t>transforms=MakeMap, InsertSource</a:t>
            </a:r>
          </a:p>
          <a:p>
            <a:pPr lvl="0">
              <a:lnSpc>
                <a:spcPct val="100000"/>
              </a:lnSpc>
              <a:spcAft>
                <a:spcPts val="283"/>
              </a:spcAft>
            </a:pPr>
            <a:r>
              <a:rPr lang="fr-FR" sz="1300" b="1">
                <a:solidFill>
                  <a:srgbClr val="00A933"/>
                </a:solidFill>
                <a:latin typeface="Courier new" pitchFamily="49"/>
              </a:rPr>
              <a:t># La ligne du fichier devient le champ line</a:t>
            </a:r>
          </a:p>
          <a:p>
            <a:pPr lvl="0">
              <a:lnSpc>
                <a:spcPct val="100000"/>
              </a:lnSpc>
              <a:spcAft>
                <a:spcPts val="283"/>
              </a:spcAft>
            </a:pPr>
            <a:r>
              <a:rPr lang="fr-FR" sz="1300">
                <a:latin typeface="Courier new" pitchFamily="49"/>
              </a:rPr>
              <a:t>transforms.MakeMap.type=org.apache.kafka.connect.transforms.HoistField$Value</a:t>
            </a:r>
          </a:p>
          <a:p>
            <a:pPr lvl="0">
              <a:lnSpc>
                <a:spcPct val="100000"/>
              </a:lnSpc>
              <a:spcAft>
                <a:spcPts val="283"/>
              </a:spcAft>
            </a:pPr>
            <a:r>
              <a:rPr lang="fr-FR" sz="1300">
                <a:latin typeface="Courier new" pitchFamily="49"/>
              </a:rPr>
              <a:t>transforms.MakeMap.field=line</a:t>
            </a:r>
          </a:p>
          <a:p>
            <a:pPr lvl="0">
              <a:lnSpc>
                <a:spcPct val="100000"/>
              </a:lnSpc>
              <a:spcAft>
                <a:spcPts val="283"/>
              </a:spcAft>
            </a:pPr>
            <a:r>
              <a:rPr lang="fr-FR" sz="1300" b="1">
                <a:solidFill>
                  <a:srgbClr val="00A933"/>
                </a:solidFill>
                <a:latin typeface="Courier new" pitchFamily="49"/>
              </a:rPr>
              <a:t># Le champ data-source est ajouté avec une valeur statique</a:t>
            </a:r>
          </a:p>
          <a:p>
            <a:pPr lvl="0">
              <a:lnSpc>
                <a:spcPct val="100000"/>
              </a:lnSpc>
              <a:spcAft>
                <a:spcPts val="283"/>
              </a:spcAft>
            </a:pPr>
            <a:r>
              <a:rPr lang="fr-FR" sz="1300">
                <a:latin typeface="Courier new" pitchFamily="49"/>
              </a:rPr>
              <a:t>transforms.InsertSource.type=org.apache.kafka.connect.transforms.InsertField$Value</a:t>
            </a:r>
          </a:p>
          <a:p>
            <a:pPr lvl="0">
              <a:lnSpc>
                <a:spcPct val="100000"/>
              </a:lnSpc>
              <a:spcAft>
                <a:spcPts val="283"/>
              </a:spcAft>
            </a:pPr>
            <a:r>
              <a:rPr lang="fr-FR" sz="1300">
                <a:latin typeface="Courier new" pitchFamily="49"/>
              </a:rPr>
              <a:t>transforms.InsertSource.static.field=data_source</a:t>
            </a:r>
          </a:p>
          <a:p>
            <a:pPr lvl="0">
              <a:lnSpc>
                <a:spcPct val="100000"/>
              </a:lnSpc>
              <a:spcAft>
                <a:spcPts val="283"/>
              </a:spcAft>
            </a:pPr>
            <a:r>
              <a:rPr lang="fr-FR" sz="1300">
                <a:latin typeface="Courier new" pitchFamily="49"/>
              </a:rPr>
              <a:t>transforms.InsertSource.static.value=test-file-source</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35.xml><?xml version="1.0" encoding="utf-8"?>
<p:sld xmlns:a="http://schemas.openxmlformats.org/drawingml/2006/main" xmlns:r="http://schemas.openxmlformats.org/officeDocument/2006/relationships" xmlns:p="http://schemas.openxmlformats.org/presentationml/2006/main">
  <p:cSld name="page152">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i="1"/>
              <a:t>Transformers</a:t>
            </a:r>
            <a:r>
              <a:rPr lang="fr-FR"/>
              <a:t> disponibles</a:t>
            </a:r>
          </a:p>
        </p:txBody>
      </p:sp>
      <p:sp>
        <p:nvSpPr>
          <p:cNvPr id="3" name="Espace réservé du texte 2"/>
          <p:cNvSpPr txBox="1">
            <a:spLocks noGrp="1"/>
          </p:cNvSpPr>
          <p:nvPr>
            <p:ph type="body" idx="4294967295"/>
          </p:nvPr>
        </p:nvSpPr>
        <p:spPr/>
        <p:txBody>
          <a:bodyPr vert="horz">
            <a:normAutofit fontScale="62500" lnSpcReduction="20000"/>
          </a:bodyPr>
          <a:lstStyle/>
          <a:p>
            <a:pPr lvl="0"/>
            <a:r>
              <a:rPr lang="fr-FR" b="1" i="1">
                <a:solidFill>
                  <a:srgbClr val="0D1F63"/>
                </a:solidFill>
              </a:rPr>
              <a:t>HoistField : </a:t>
            </a:r>
            <a:r>
              <a:rPr lang="fr-FR"/>
              <a:t>Encapsule l’événement entier dans un champ unique de type Struct ou Map</a:t>
            </a:r>
          </a:p>
          <a:p>
            <a:pPr lvl="0"/>
            <a:r>
              <a:rPr lang="fr-FR" b="1" i="1">
                <a:solidFill>
                  <a:srgbClr val="0D1F63"/>
                </a:solidFill>
              </a:rPr>
              <a:t>InsertField </a:t>
            </a:r>
            <a:r>
              <a:rPr lang="fr-FR"/>
              <a:t>: Ajout d’un champ avec des données statiques ou des méta-données de l’enregistrement</a:t>
            </a:r>
          </a:p>
          <a:p>
            <a:pPr lvl="0"/>
            <a:r>
              <a:rPr lang="fr-FR" b="1" i="1">
                <a:solidFill>
                  <a:srgbClr val="0D1F63"/>
                </a:solidFill>
              </a:rPr>
              <a:t>ReplaceField</a:t>
            </a:r>
            <a:r>
              <a:rPr lang="fr-FR"/>
              <a:t> : Filtrer ou renommer des champs</a:t>
            </a:r>
          </a:p>
          <a:p>
            <a:pPr lvl="0"/>
            <a:r>
              <a:rPr lang="fr-FR" b="1" i="1">
                <a:solidFill>
                  <a:srgbClr val="0D1F63"/>
                </a:solidFill>
              </a:rPr>
              <a:t>MaskField</a:t>
            </a:r>
            <a:r>
              <a:rPr lang="fr-FR"/>
              <a:t> : Remplace le champ avec une valeur nulle</a:t>
            </a:r>
          </a:p>
          <a:p>
            <a:pPr lvl="0"/>
            <a:r>
              <a:rPr lang="fr-FR" b="1" i="1">
                <a:solidFill>
                  <a:srgbClr val="0D1F63"/>
                </a:solidFill>
              </a:rPr>
              <a:t>ValueToKey</a:t>
            </a:r>
            <a:r>
              <a:rPr lang="fr-FR"/>
              <a:t> : Échange clé/valeur</a:t>
            </a:r>
          </a:p>
          <a:p>
            <a:pPr lvl="0"/>
            <a:r>
              <a:rPr lang="fr-FR" b="1" i="1">
                <a:solidFill>
                  <a:srgbClr val="0D1F63"/>
                </a:solidFill>
              </a:rPr>
              <a:t>ExtractField</a:t>
            </a:r>
            <a:r>
              <a:rPr lang="fr-FR"/>
              <a:t> : Construit le résultat à partir de l’extraction d’un champ spécifique</a:t>
            </a:r>
          </a:p>
          <a:p>
            <a:pPr lvl="0"/>
            <a:r>
              <a:rPr lang="fr-FR" b="1" i="1">
                <a:solidFill>
                  <a:srgbClr val="0D1F63"/>
                </a:solidFill>
              </a:rPr>
              <a:t>SetSchemaMetadata</a:t>
            </a:r>
            <a:r>
              <a:rPr lang="fr-FR"/>
              <a:t> : Modifie le nom du schéma ou la version</a:t>
            </a:r>
          </a:p>
          <a:p>
            <a:pPr lvl="0"/>
            <a:r>
              <a:rPr lang="fr-FR" b="1" i="1">
                <a:solidFill>
                  <a:srgbClr val="0D1F63"/>
                </a:solidFill>
              </a:rPr>
              <a:t>TimestampRouter</a:t>
            </a:r>
            <a:r>
              <a:rPr lang="fr-FR"/>
              <a:t> : Route le message en fonction du timestamp</a:t>
            </a:r>
          </a:p>
          <a:p>
            <a:pPr lvl="0"/>
            <a:r>
              <a:rPr lang="fr-FR" b="1" i="1">
                <a:solidFill>
                  <a:srgbClr val="0D1F63"/>
                </a:solidFill>
              </a:rPr>
              <a:t>RegexRouter</a:t>
            </a:r>
            <a:r>
              <a:rPr lang="fr-FR"/>
              <a:t> : Modifie le nom du topic le destination via une </a:t>
            </a:r>
            <a:r>
              <a:rPr lang="fr-FR" i="1"/>
              <a:t>regexp</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36.xml><?xml version="1.0" encoding="utf-8"?>
<p:sld xmlns:a="http://schemas.openxmlformats.org/drawingml/2006/main" xmlns:r="http://schemas.openxmlformats.org/officeDocument/2006/relationships" xmlns:p="http://schemas.openxmlformats.org/presentationml/2006/main">
  <p:cSld name="page153">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API Rest</a:t>
            </a:r>
          </a:p>
        </p:txBody>
      </p:sp>
      <p:sp>
        <p:nvSpPr>
          <p:cNvPr id="3" name="Espace réservé du texte 2"/>
          <p:cNvSpPr txBox="1">
            <a:spLocks noGrp="1"/>
          </p:cNvSpPr>
          <p:nvPr>
            <p:ph type="body" idx="4294967295"/>
          </p:nvPr>
        </p:nvSpPr>
        <p:spPr/>
        <p:txBody>
          <a:bodyPr vert="horz">
            <a:normAutofit lnSpcReduction="10000"/>
          </a:bodyPr>
          <a:lstStyle/>
          <a:p>
            <a:pPr lvl="0"/>
            <a:r>
              <a:rPr lang="fr-FR"/>
              <a:t>L’adresse d’écoute de l’API REST peut être configuré via la propriété listeners</a:t>
            </a:r>
            <a:br>
              <a:rPr lang="fr-FR"/>
            </a:br>
            <a:r>
              <a:rPr lang="fr-FR" sz="1800">
                <a:latin typeface="Courier new" pitchFamily="49"/>
              </a:rPr>
              <a:t>listeners=http://localhost:8080,</a:t>
            </a:r>
            <a:r>
              <a:rPr lang="fr-FR" sz="1800">
                <a:latin typeface="Courier new" pitchFamily="49"/>
                <a:hlinkClick r:id="rId3"/>
              </a:rPr>
              <a:t>https://localhost:8443</a:t>
            </a:r>
          </a:p>
          <a:p>
            <a:pPr lvl="0"/>
            <a:endParaRPr lang="fr-FR"/>
          </a:p>
          <a:p>
            <a:pPr lvl="0"/>
            <a:r>
              <a:rPr lang="fr-FR"/>
              <a:t>Ces listeners sont également utilisés par la communication intra-cluster</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Pour utiliser d’autres Ips pour le cluster, positionner :</a:t>
            </a:r>
            <a:br>
              <a:rPr lang="fr-FR" sz="3200">
                <a:solidFill>
                  <a:srgbClr val="000000"/>
                </a:solidFill>
                <a:latin typeface="Tahoma" pitchFamily="34"/>
                <a:cs typeface="Lucida Sans Unicode" pitchFamily="34"/>
              </a:rPr>
            </a:br>
            <a:r>
              <a:rPr lang="fr-FR" sz="1800">
                <a:solidFill>
                  <a:srgbClr val="000000"/>
                </a:solidFill>
                <a:latin typeface="Courier new" pitchFamily="49"/>
                <a:cs typeface="Lucida Sans Unicode" pitchFamily="34"/>
              </a:rPr>
              <a:t>rest.advertised.listener</a:t>
            </a:r>
          </a:p>
          <a:p>
            <a:pPr lvl="0"/>
            <a:endParaRPr lang="fr-F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37.xml><?xml version="1.0" encoding="utf-8"?>
<p:sld xmlns:a="http://schemas.openxmlformats.org/drawingml/2006/main" xmlns:r="http://schemas.openxmlformats.org/officeDocument/2006/relationships" xmlns:p="http://schemas.openxmlformats.org/presentationml/2006/main">
  <p:cSld name="page154">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API</a:t>
            </a:r>
          </a:p>
        </p:txBody>
      </p:sp>
      <p:sp>
        <p:nvSpPr>
          <p:cNvPr id="3" name="Espace réservé du texte 2"/>
          <p:cNvSpPr txBox="1">
            <a:spLocks noGrp="1"/>
          </p:cNvSpPr>
          <p:nvPr>
            <p:ph type="body" idx="4294967295"/>
          </p:nvPr>
        </p:nvSpPr>
        <p:spPr/>
        <p:txBody>
          <a:bodyPr vert="horz">
            <a:normAutofit fontScale="62500" lnSpcReduction="20000"/>
          </a:bodyPr>
          <a:lstStyle/>
          <a:p>
            <a:pPr lvl="0"/>
            <a:r>
              <a:rPr lang="fr-FR" b="1" i="1">
                <a:solidFill>
                  <a:srgbClr val="0D1F63"/>
                </a:solidFill>
              </a:rPr>
              <a:t>GET /connectors</a:t>
            </a:r>
            <a:r>
              <a:rPr lang="fr-FR"/>
              <a:t> : Liste des connecteurs actifs</a:t>
            </a:r>
          </a:p>
          <a:p>
            <a:pPr lvl="0"/>
            <a:r>
              <a:rPr lang="fr-FR" b="1" i="1">
                <a:solidFill>
                  <a:srgbClr val="0D1F63"/>
                </a:solidFill>
              </a:rPr>
              <a:t>POST</a:t>
            </a:r>
            <a:r>
              <a:rPr lang="fr-FR"/>
              <a:t> </a:t>
            </a:r>
            <a:r>
              <a:rPr lang="fr-FR" b="1" i="1">
                <a:solidFill>
                  <a:srgbClr val="0D1F63"/>
                </a:solidFill>
              </a:rPr>
              <a:t>/connectors</a:t>
            </a:r>
            <a:r>
              <a:rPr lang="fr-FR"/>
              <a:t> : Création d’un nouveau connecteur</a:t>
            </a:r>
          </a:p>
          <a:p>
            <a:pPr lvl="0"/>
            <a:r>
              <a:rPr lang="fr-FR" b="1" i="1">
                <a:solidFill>
                  <a:srgbClr val="0D1F63"/>
                </a:solidFill>
              </a:rPr>
              <a:t>GET</a:t>
            </a:r>
            <a:r>
              <a:rPr lang="fr-FR"/>
              <a:t> </a:t>
            </a:r>
            <a:r>
              <a:rPr lang="fr-FR" b="1" i="1">
                <a:solidFill>
                  <a:srgbClr val="0D1F63"/>
                </a:solidFill>
              </a:rPr>
              <a:t>/connectors/{name}</a:t>
            </a:r>
            <a:r>
              <a:rPr lang="fr-FR"/>
              <a:t> : Information sur un connecteur (config et statuts et tasks)</a:t>
            </a:r>
          </a:p>
          <a:p>
            <a:pPr lvl="0"/>
            <a:r>
              <a:rPr lang="fr-FR" b="1" i="1">
                <a:solidFill>
                  <a:srgbClr val="0D1F63"/>
                </a:solidFill>
              </a:rPr>
              <a:t>PUT</a:t>
            </a:r>
            <a:r>
              <a:rPr lang="fr-FR"/>
              <a:t> </a:t>
            </a:r>
            <a:r>
              <a:rPr lang="fr-FR" b="1" i="1">
                <a:solidFill>
                  <a:srgbClr val="0D1F63"/>
                </a:solidFill>
              </a:rPr>
              <a:t>/connectors/{name}/config </a:t>
            </a:r>
            <a:r>
              <a:rPr lang="fr-FR"/>
              <a:t>: Mise à jour de la configuration</a:t>
            </a:r>
          </a:p>
          <a:p>
            <a:pPr lvl="0"/>
            <a:r>
              <a:rPr lang="fr-FR" b="1" i="1">
                <a:solidFill>
                  <a:srgbClr val="0D1F63"/>
                </a:solidFill>
              </a:rPr>
              <a:t>GET /connectors/{name}/tasks/{taskid}/status</a:t>
            </a:r>
            <a:r>
              <a:rPr lang="fr-FR"/>
              <a:t> : Statut d’une tâche</a:t>
            </a:r>
          </a:p>
          <a:p>
            <a:pPr lvl="0"/>
            <a:r>
              <a:rPr lang="fr-FR" b="1" i="1">
                <a:solidFill>
                  <a:srgbClr val="0D1F63"/>
                </a:solidFill>
              </a:rPr>
              <a:t>PUT</a:t>
            </a:r>
            <a:r>
              <a:rPr lang="fr-FR"/>
              <a:t> </a:t>
            </a:r>
            <a:r>
              <a:rPr lang="fr-FR" b="1" i="1">
                <a:solidFill>
                  <a:srgbClr val="0D1F63"/>
                </a:solidFill>
              </a:rPr>
              <a:t>/connectors/{name}/pause</a:t>
            </a:r>
            <a:r>
              <a:rPr lang="fr-FR"/>
              <a:t> : Mettre en pause le connecteur</a:t>
            </a:r>
          </a:p>
          <a:p>
            <a:pPr lvl="0"/>
            <a:r>
              <a:rPr lang="fr-FR" b="1" i="1">
                <a:solidFill>
                  <a:srgbClr val="0D1F63"/>
                </a:solidFill>
              </a:rPr>
              <a:t>PUT</a:t>
            </a:r>
            <a:r>
              <a:rPr lang="fr-FR"/>
              <a:t> </a:t>
            </a:r>
            <a:r>
              <a:rPr lang="fr-FR" b="1" i="1">
                <a:solidFill>
                  <a:srgbClr val="0D1F63"/>
                </a:solidFill>
              </a:rPr>
              <a:t>/connectors/{name}/resume</a:t>
            </a:r>
            <a:r>
              <a:rPr lang="fr-FR"/>
              <a:t> : Réactiver un connecteur</a:t>
            </a:r>
          </a:p>
          <a:p>
            <a:pPr lvl="0"/>
            <a:r>
              <a:rPr lang="fr-FR" b="1" i="1">
                <a:solidFill>
                  <a:srgbClr val="0D1F63"/>
                </a:solidFill>
              </a:rPr>
              <a:t>POST</a:t>
            </a:r>
            <a:r>
              <a:rPr lang="fr-FR"/>
              <a:t> </a:t>
            </a:r>
            <a:r>
              <a:rPr lang="fr-FR" b="1" i="1">
                <a:solidFill>
                  <a:srgbClr val="0D1F63"/>
                </a:solidFill>
              </a:rPr>
              <a:t>/connectors/{name}/restart</a:t>
            </a:r>
            <a:r>
              <a:rPr lang="fr-FR"/>
              <a:t> : Redémarrage après un plantage</a:t>
            </a:r>
          </a:p>
          <a:p>
            <a:pPr lvl="0"/>
            <a:r>
              <a:rPr lang="fr-FR" b="1" i="1">
                <a:solidFill>
                  <a:srgbClr val="0D1F63"/>
                </a:solidFill>
              </a:rPr>
              <a:t>DELETE</a:t>
            </a:r>
            <a:r>
              <a:rPr lang="fr-FR"/>
              <a:t> </a:t>
            </a:r>
            <a:r>
              <a:rPr lang="fr-FR" b="1" i="1">
                <a:solidFill>
                  <a:srgbClr val="0D1F63"/>
                </a:solidFill>
              </a:rPr>
              <a:t>/connectors/{name} </a:t>
            </a:r>
            <a:r>
              <a:rPr lang="fr-FR"/>
              <a:t>: Supprimer un connecteur</a:t>
            </a:r>
          </a:p>
        </p:txBody>
      </p:sp>
      <p:sp>
        <p:nvSpPr>
          <p:cNvPr id="4" name="ZoneTexte 3"/>
          <p:cNvSpPr txBox="1"/>
          <p:nvPr/>
        </p:nvSpPr>
        <p:spPr>
          <a:xfrm>
            <a:off x="576720" y="6983999"/>
            <a:ext cx="3146399" cy="437760"/>
          </a:xfrm>
          <a:prstGeom prst="rect">
            <a:avLst/>
          </a:prstGeom>
          <a:noFill/>
          <a:ln>
            <a:noFill/>
          </a:ln>
        </p:spPr>
        <p:txBody>
          <a:bodyPr vert="horz" wrap="none" lIns="90000" tIns="45000" rIns="90000" bIns="45000" anchorCtr="0" compatLnSpc="1">
            <a:sp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2400" b="1" i="1" u="none" strike="noStrike" baseline="0">
                <a:ln>
                  <a:noFill/>
                </a:ln>
                <a:solidFill>
                  <a:srgbClr val="CE181E"/>
                </a:solidFill>
                <a:latin typeface="Times New Roman" pitchFamily="18"/>
                <a:ea typeface="Lucida Sans Unicode" pitchFamily="34"/>
                <a:cs typeface="Lucida Sans Unicode" pitchFamily="34"/>
              </a:rPr>
              <a:t>Atelier 6 : Connect API</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38.xml><?xml version="1.0" encoding="utf-8"?>
<p:sld xmlns:a="http://schemas.openxmlformats.org/drawingml/2006/main" xmlns:r="http://schemas.openxmlformats.org/officeDocument/2006/relationships" xmlns:p="http://schemas.openxmlformats.org/presentationml/2006/main">
  <p:cSld name="page155">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wrap="square">
            <a:spAutoFit/>
          </a:bodyPr>
          <a:lstStyle/>
          <a:p>
            <a:pPr lvl="0"/>
            <a:r>
              <a:rPr lang="fr-FR" sz="4800"/>
              <a:t>APIs</a:t>
            </a:r>
          </a:p>
        </p:txBody>
      </p:sp>
      <p:sp>
        <p:nvSpPr>
          <p:cNvPr id="3" name="Sous-titre 2"/>
          <p:cNvSpPr txBox="1">
            <a:spLocks noGrp="1"/>
          </p:cNvSpPr>
          <p:nvPr>
            <p:ph type="subTitle" idx="4294967295"/>
          </p:nvPr>
        </p:nvSpPr>
        <p:spPr>
          <a:xfrm>
            <a:off x="1091880" y="2261880"/>
            <a:ext cx="8459640" cy="3274743"/>
          </a:xfrm>
        </p:spPr>
        <p:txBody>
          <a:bodyPr vert="horz" wrap="square">
            <a:spAutoFit/>
          </a:bodyPr>
          <a:lstStyle/>
          <a:p>
            <a:pPr lvl="0" indent="-311040" algn="ctr">
              <a:lnSpc>
                <a:spcPct val="95000"/>
              </a:lnSpc>
              <a:spcAft>
                <a:spcPts val="0"/>
              </a:spcAft>
            </a:pPr>
            <a:endParaRPr lang="fr-FR" dirty="0"/>
          </a:p>
          <a:p>
            <a:pPr lvl="0" indent="-311040" algn="ctr">
              <a:lnSpc>
                <a:spcPct val="95000"/>
              </a:lnSpc>
              <a:spcAft>
                <a:spcPts val="0"/>
              </a:spcAft>
            </a:pPr>
            <a:endParaRPr lang="fr-FR" dirty="0"/>
          </a:p>
          <a:p>
            <a:pPr lvl="0" indent="-311040" algn="ctr">
              <a:lnSpc>
                <a:spcPct val="95000"/>
              </a:lnSpc>
              <a:spcAft>
                <a:spcPts val="0"/>
              </a:spcAft>
            </a:pPr>
            <a:r>
              <a:rPr lang="fr-FR" dirty="0"/>
              <a:t>Producer API</a:t>
            </a:r>
          </a:p>
          <a:p>
            <a:pPr lvl="0" indent="-311040" algn="ctr">
              <a:lnSpc>
                <a:spcPct val="95000"/>
              </a:lnSpc>
              <a:spcAft>
                <a:spcPts val="0"/>
              </a:spcAft>
            </a:pPr>
            <a:r>
              <a:rPr lang="fr-FR" dirty="0"/>
              <a:t>Consumer API</a:t>
            </a:r>
          </a:p>
          <a:p>
            <a:pPr indent="-311040" algn="ctr">
              <a:lnSpc>
                <a:spcPct val="95000"/>
              </a:lnSpc>
              <a:spcAft>
                <a:spcPts val="0"/>
              </a:spcAft>
            </a:pPr>
            <a:r>
              <a:rPr lang="fr-FR" dirty="0" err="1"/>
              <a:t>Schema</a:t>
            </a:r>
            <a:r>
              <a:rPr lang="fr-FR" dirty="0"/>
              <a:t> </a:t>
            </a:r>
            <a:r>
              <a:rPr lang="fr-FR" dirty="0" err="1" smtClean="0"/>
              <a:t>Registry</a:t>
            </a:r>
            <a:endParaRPr lang="fr-FR" dirty="0"/>
          </a:p>
          <a:p>
            <a:pPr lvl="0" indent="-311040" algn="ctr">
              <a:lnSpc>
                <a:spcPct val="95000"/>
              </a:lnSpc>
              <a:spcAft>
                <a:spcPts val="0"/>
              </a:spcAft>
            </a:pPr>
            <a:r>
              <a:rPr lang="fr-FR" dirty="0" err="1"/>
              <a:t>Connect</a:t>
            </a:r>
            <a:r>
              <a:rPr lang="fr-FR" dirty="0"/>
              <a:t> API</a:t>
            </a:r>
          </a:p>
          <a:p>
            <a:pPr lvl="0" indent="-311040" algn="ctr">
              <a:lnSpc>
                <a:spcPct val="95000"/>
              </a:lnSpc>
              <a:spcAft>
                <a:spcPts val="0"/>
              </a:spcAft>
            </a:pPr>
            <a:r>
              <a:rPr lang="fr-FR" b="1" dirty="0">
                <a:solidFill>
                  <a:srgbClr val="0D1F63"/>
                </a:solidFill>
              </a:rPr>
              <a:t>Admin </a:t>
            </a:r>
            <a:r>
              <a:rPr lang="fr-FR" b="1" dirty="0" smtClean="0">
                <a:solidFill>
                  <a:srgbClr val="0D1F63"/>
                </a:solidFill>
              </a:rPr>
              <a:t>API</a:t>
            </a:r>
            <a:endParaRPr lang="fr-FR" b="1" dirty="0">
              <a:solidFill>
                <a:srgbClr val="0D1F63"/>
              </a:solidFil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39.xml><?xml version="1.0" encoding="utf-8"?>
<p:sld xmlns:a="http://schemas.openxmlformats.org/drawingml/2006/main" xmlns:r="http://schemas.openxmlformats.org/officeDocument/2006/relationships" xmlns:p="http://schemas.openxmlformats.org/presentationml/2006/main">
  <p:cSld name="page156">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Introduction</a:t>
            </a:r>
          </a:p>
        </p:txBody>
      </p:sp>
      <p:sp>
        <p:nvSpPr>
          <p:cNvPr id="3" name="Espace réservé du texte 2"/>
          <p:cNvSpPr txBox="1">
            <a:spLocks noGrp="1"/>
          </p:cNvSpPr>
          <p:nvPr>
            <p:ph type="body" idx="4294967295"/>
          </p:nvPr>
        </p:nvSpPr>
        <p:spPr/>
        <p:txBody>
          <a:bodyPr vert="horz"/>
          <a:lstStyle/>
          <a:p>
            <a:pPr lvl="0"/>
            <a:r>
              <a:rPr lang="fr-FR" i="1"/>
              <a:t>Kafka</a:t>
            </a:r>
            <a:r>
              <a:rPr lang="fr-FR"/>
              <a:t> propose 2 autres APIs :</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a:solidFill>
                  <a:srgbClr val="0D1F63"/>
                </a:solidFill>
                <a:latin typeface="Tahoma" pitchFamily="34"/>
                <a:cs typeface="Lucida Sans Unicode" pitchFamily="34"/>
              </a:rPr>
              <a:t>Admin API</a:t>
            </a:r>
            <a:r>
              <a:rPr lang="fr-FR" sz="2800" b="1" i="1" baseline="30000">
                <a:solidFill>
                  <a:srgbClr val="0D1F63"/>
                </a:solidFill>
                <a:latin typeface="Tahoma" pitchFamily="34"/>
                <a:cs typeface="Lucida Sans Unicode" pitchFamily="34"/>
              </a:rPr>
              <a:t>1</a:t>
            </a:r>
            <a:r>
              <a:rPr lang="fr-FR" sz="3200">
                <a:solidFill>
                  <a:srgbClr val="000000"/>
                </a:solidFill>
                <a:latin typeface="Tahoma" pitchFamily="34"/>
                <a:cs typeface="Lucida Sans Unicode" pitchFamily="34"/>
              </a:rPr>
              <a:t> : Client d’administration permettant de gérer et inspecter les topics, brokers, configurations et ACLs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a:solidFill>
                  <a:srgbClr val="0D1F63"/>
                </a:solidFill>
                <a:latin typeface="Tahoma" pitchFamily="34"/>
                <a:cs typeface="Lucida Sans Unicode" pitchFamily="34"/>
              </a:rPr>
              <a:t>Streams API</a:t>
            </a:r>
            <a:r>
              <a:rPr lang="fr-FR" sz="2800" b="1" i="1" baseline="30000">
                <a:solidFill>
                  <a:srgbClr val="0D1F63"/>
                </a:solidFill>
                <a:latin typeface="Tahoma" pitchFamily="34"/>
                <a:cs typeface="Lucida Sans Unicode" pitchFamily="34"/>
              </a:rPr>
              <a:t>2</a:t>
            </a:r>
            <a:r>
              <a:rPr lang="fr-FR" sz="3200">
                <a:solidFill>
                  <a:srgbClr val="000000"/>
                </a:solidFill>
                <a:latin typeface="Tahoma" pitchFamily="34"/>
                <a:cs typeface="Lucida Sans Unicode" pitchFamily="34"/>
              </a:rPr>
              <a:t> : Librairie cliente pour des micro-services dont les entrées/sorties sont des </a:t>
            </a:r>
            <a:r>
              <a:rPr lang="fr-FR" sz="3200" i="1">
                <a:solidFill>
                  <a:srgbClr val="000000"/>
                </a:solidFill>
                <a:latin typeface="Tahoma" pitchFamily="34"/>
                <a:cs typeface="Lucida Sans Unicode" pitchFamily="34"/>
              </a:rPr>
              <a:t>topics</a:t>
            </a:r>
            <a:r>
              <a:rPr lang="fr-FR" sz="3200">
                <a:solidFill>
                  <a:srgbClr val="000000"/>
                </a:solidFill>
                <a:latin typeface="Tahoma" pitchFamily="34"/>
                <a:cs typeface="Lucida Sans Unicode" pitchFamily="34"/>
              </a:rPr>
              <a:t> Kafka</a:t>
            </a:r>
          </a:p>
        </p:txBody>
      </p:sp>
      <p:sp>
        <p:nvSpPr>
          <p:cNvPr id="4" name="ZoneTexte 3"/>
          <p:cNvSpPr txBox="1"/>
          <p:nvPr/>
        </p:nvSpPr>
        <p:spPr>
          <a:xfrm>
            <a:off x="523440" y="6638760"/>
            <a:ext cx="5965920" cy="669240"/>
          </a:xfrm>
          <a:prstGeom prst="rect">
            <a:avLst/>
          </a:prstGeom>
          <a:noFill/>
          <a:ln>
            <a:noFill/>
          </a:ln>
        </p:spPr>
        <p:txBody>
          <a:bodyPr vert="horz" wrap="none" lIns="90000" tIns="45000" rIns="90000" bIns="45000" anchorCtr="0" compatLnSpc="1">
            <a:sp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2000" b="0" i="1" u="none" strike="noStrike" baseline="0" dirty="0">
                <a:ln>
                  <a:noFill/>
                </a:ln>
                <a:solidFill>
                  <a:srgbClr val="000000"/>
                </a:solidFill>
                <a:latin typeface="Times New Roman" pitchFamily="18"/>
                <a:ea typeface="Lucida Sans Unicode" pitchFamily="34"/>
                <a:cs typeface="Lucida Sans Unicode" pitchFamily="34"/>
              </a:rPr>
              <a:t>1. API existante dans les autres langages chez Confluent</a:t>
            </a:r>
          </a:p>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2000" b="0" i="1" u="none" strike="noStrike" baseline="0" dirty="0">
                <a:ln>
                  <a:noFill/>
                </a:ln>
                <a:solidFill>
                  <a:srgbClr val="000000"/>
                </a:solidFill>
                <a:latin typeface="Times New Roman" pitchFamily="18"/>
                <a:ea typeface="Lucida Sans Unicode" pitchFamily="34"/>
                <a:cs typeface="Lucida Sans Unicode" pitchFamily="34"/>
              </a:rPr>
              <a:t>2. Équivalent </a:t>
            </a:r>
            <a:r>
              <a:rPr lang="fr-FR" sz="2000" b="0" i="1" u="none" strike="noStrike" baseline="0" dirty="0" smtClean="0">
                <a:ln>
                  <a:noFill/>
                </a:ln>
                <a:solidFill>
                  <a:srgbClr val="000000"/>
                </a:solidFill>
                <a:latin typeface="Times New Roman" pitchFamily="18"/>
                <a:ea typeface="Lucida Sans Unicode" pitchFamily="34"/>
                <a:cs typeface="Lucida Sans Unicode" pitchFamily="34"/>
              </a:rPr>
              <a:t>.NET</a:t>
            </a:r>
            <a:r>
              <a:rPr lang="fr-FR" sz="2000" b="0" i="1" u="none" strike="noStrike" baseline="0" dirty="0">
                <a:ln>
                  <a:noFill/>
                </a:ln>
                <a:solidFill>
                  <a:srgbClr val="000000"/>
                </a:solidFill>
                <a:latin typeface="Times New Roman" pitchFamily="18"/>
                <a:ea typeface="Lucida Sans Unicode" pitchFamily="34"/>
                <a:cs typeface="Lucida Sans Unicode" pitchFamily="34"/>
              </a:rPr>
              <a:t> : Faust</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name="page14">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Exemple : micro-services</a:t>
            </a:r>
          </a:p>
        </p:txBody>
      </p:sp>
      <p:sp>
        <p:nvSpPr>
          <p:cNvPr id="3" name="Espace réservé du texte 2"/>
          <p:cNvSpPr txBox="1">
            <a:spLocks noGrp="1"/>
          </p:cNvSpPr>
          <p:nvPr>
            <p:ph type="body" idx="4294967295"/>
          </p:nvPr>
        </p:nvSpPr>
        <p:spPr/>
        <p:txBody>
          <a:bodyPr vert="horz">
            <a:normAutofit fontScale="92500" lnSpcReduction="20000"/>
          </a:bodyPr>
          <a:lstStyle/>
          <a:p>
            <a:pPr lvl="0"/>
            <a:r>
              <a:rPr lang="fr-FR" dirty="0"/>
              <a:t>Kafka est souvent utilisé pour permettre des communications asynchrones entre les services d’une architecture micro-services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dirty="0">
                <a:solidFill>
                  <a:srgbClr val="000000"/>
                </a:solidFill>
                <a:latin typeface="Tahoma" pitchFamily="34"/>
                <a:cs typeface="Lucida Sans Unicode" pitchFamily="34"/>
              </a:rPr>
              <a:t>Permet </a:t>
            </a:r>
            <a:r>
              <a:rPr lang="fr-FR" sz="3200" dirty="0" smtClean="0">
                <a:solidFill>
                  <a:srgbClr val="000000"/>
                </a:solidFill>
                <a:latin typeface="Tahoma" pitchFamily="34"/>
                <a:cs typeface="Lucida Sans Unicode" pitchFamily="34"/>
              </a:rPr>
              <a:t>l’implémentation de tous </a:t>
            </a:r>
            <a:r>
              <a:rPr lang="fr-FR" sz="3200" dirty="0">
                <a:solidFill>
                  <a:srgbClr val="000000"/>
                </a:solidFill>
                <a:latin typeface="Tahoma" pitchFamily="34"/>
                <a:cs typeface="Lucida Sans Unicode" pitchFamily="34"/>
              </a:rPr>
              <a:t>les styles d’interaction : </a:t>
            </a:r>
            <a:r>
              <a:rPr lang="fr-FR" sz="3200" dirty="0" smtClean="0">
                <a:solidFill>
                  <a:srgbClr val="000000"/>
                </a:solidFill>
                <a:latin typeface="Tahoma" pitchFamily="34"/>
                <a:cs typeface="Lucida Sans Unicode" pitchFamily="34"/>
              </a:rPr>
              <a:t/>
            </a:r>
            <a:br>
              <a:rPr lang="fr-FR" sz="3200" dirty="0" smtClean="0">
                <a:solidFill>
                  <a:srgbClr val="000000"/>
                </a:solidFill>
                <a:latin typeface="Tahoma" pitchFamily="34"/>
                <a:cs typeface="Lucida Sans Unicode" pitchFamily="34"/>
              </a:rPr>
            </a:br>
            <a:r>
              <a:rPr lang="fr-FR" dirty="0" smtClean="0">
                <a:solidFill>
                  <a:srgbClr val="000000"/>
                </a:solidFill>
                <a:latin typeface="Tahoma" pitchFamily="34"/>
                <a:cs typeface="Lucida Sans Unicode" pitchFamily="34"/>
              </a:rPr>
              <a:t>Requête/Réponse </a:t>
            </a:r>
            <a:r>
              <a:rPr lang="fr-FR" dirty="0">
                <a:solidFill>
                  <a:srgbClr val="000000"/>
                </a:solidFill>
                <a:latin typeface="Tahoma" pitchFamily="34"/>
                <a:cs typeface="Lucida Sans Unicode" pitchFamily="34"/>
              </a:rPr>
              <a:t>synchrone asynchrone, </a:t>
            </a:r>
            <a:r>
              <a:rPr lang="fr-FR" dirty="0" smtClean="0">
                <a:solidFill>
                  <a:srgbClr val="000000"/>
                </a:solidFill>
                <a:latin typeface="Tahoma" pitchFamily="34"/>
                <a:cs typeface="Lucida Sans Unicode" pitchFamily="34"/>
              </a:rPr>
              <a:t/>
            </a:r>
            <a:br>
              <a:rPr lang="fr-FR" dirty="0" smtClean="0">
                <a:solidFill>
                  <a:srgbClr val="000000"/>
                </a:solidFill>
                <a:latin typeface="Tahoma" pitchFamily="34"/>
                <a:cs typeface="Lucida Sans Unicode" pitchFamily="34"/>
              </a:rPr>
            </a:br>
            <a:r>
              <a:rPr lang="fr-FR" dirty="0" smtClean="0">
                <a:solidFill>
                  <a:srgbClr val="000000"/>
                </a:solidFill>
                <a:latin typeface="Tahoma" pitchFamily="34"/>
                <a:cs typeface="Lucida Sans Unicode" pitchFamily="34"/>
              </a:rPr>
              <a:t>One </a:t>
            </a:r>
            <a:r>
              <a:rPr lang="fr-FR" dirty="0" err="1">
                <a:solidFill>
                  <a:srgbClr val="000000"/>
                </a:solidFill>
                <a:latin typeface="Tahoma" pitchFamily="34"/>
                <a:cs typeface="Lucida Sans Unicode" pitchFamily="34"/>
              </a:rPr>
              <a:t>way</a:t>
            </a:r>
            <a:r>
              <a:rPr lang="fr-FR" dirty="0">
                <a:solidFill>
                  <a:srgbClr val="000000"/>
                </a:solidFill>
                <a:latin typeface="Tahoma" pitchFamily="34"/>
                <a:cs typeface="Lucida Sans Unicode" pitchFamily="34"/>
              </a:rPr>
              <a:t> notification, </a:t>
            </a:r>
            <a:r>
              <a:rPr lang="fr-FR" dirty="0" smtClean="0">
                <a:solidFill>
                  <a:srgbClr val="000000"/>
                </a:solidFill>
                <a:latin typeface="Tahoma" pitchFamily="34"/>
                <a:cs typeface="Lucida Sans Unicode" pitchFamily="34"/>
              </a:rPr>
              <a:t/>
            </a:r>
            <a:br>
              <a:rPr lang="fr-FR" dirty="0" smtClean="0">
                <a:solidFill>
                  <a:srgbClr val="000000"/>
                </a:solidFill>
                <a:latin typeface="Tahoma" pitchFamily="34"/>
                <a:cs typeface="Lucida Sans Unicode" pitchFamily="34"/>
              </a:rPr>
            </a:br>
            <a:r>
              <a:rPr lang="fr-FR" dirty="0" err="1" smtClean="0">
                <a:solidFill>
                  <a:srgbClr val="000000"/>
                </a:solidFill>
                <a:latin typeface="Tahoma" pitchFamily="34"/>
                <a:cs typeface="Lucida Sans Unicode" pitchFamily="34"/>
              </a:rPr>
              <a:t>Publish</a:t>
            </a:r>
            <a:r>
              <a:rPr lang="fr-FR" dirty="0" smtClean="0">
                <a:solidFill>
                  <a:srgbClr val="000000"/>
                </a:solidFill>
                <a:latin typeface="Tahoma" pitchFamily="34"/>
                <a:cs typeface="Lucida Sans Unicode" pitchFamily="34"/>
              </a:rPr>
              <a:t> </a:t>
            </a:r>
            <a:r>
              <a:rPr lang="fr-FR" dirty="0">
                <a:solidFill>
                  <a:srgbClr val="000000"/>
                </a:solidFill>
                <a:latin typeface="Tahoma" pitchFamily="34"/>
                <a:cs typeface="Lucida Sans Unicode" pitchFamily="34"/>
              </a:rPr>
              <a:t>and </a:t>
            </a:r>
            <a:r>
              <a:rPr lang="fr-FR" dirty="0" err="1">
                <a:solidFill>
                  <a:srgbClr val="000000"/>
                </a:solidFill>
                <a:latin typeface="Tahoma" pitchFamily="34"/>
                <a:cs typeface="Lucida Sans Unicode" pitchFamily="34"/>
              </a:rPr>
              <a:t>Subscribe</a:t>
            </a:r>
            <a:r>
              <a:rPr lang="fr-FR" dirty="0">
                <a:solidFill>
                  <a:srgbClr val="000000"/>
                </a:solidFill>
                <a:latin typeface="Tahoma" pitchFamily="34"/>
                <a:cs typeface="Lucida Sans Unicode" pitchFamily="34"/>
              </a:rPr>
              <a:t>, </a:t>
            </a:r>
            <a:r>
              <a:rPr lang="fr-FR" dirty="0" err="1">
                <a:solidFill>
                  <a:srgbClr val="000000"/>
                </a:solidFill>
                <a:latin typeface="Tahoma" pitchFamily="34"/>
                <a:cs typeface="Lucida Sans Unicode" pitchFamily="34"/>
              </a:rPr>
              <a:t>Publish</a:t>
            </a:r>
            <a:r>
              <a:rPr lang="fr-FR" dirty="0">
                <a:solidFill>
                  <a:srgbClr val="000000"/>
                </a:solidFill>
                <a:latin typeface="Tahoma" pitchFamily="34"/>
                <a:cs typeface="Lucida Sans Unicode" pitchFamily="34"/>
              </a:rPr>
              <a:t> et réponse asynchrones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dirty="0">
                <a:solidFill>
                  <a:srgbClr val="000000"/>
                </a:solidFill>
                <a:latin typeface="Tahoma" pitchFamily="34"/>
                <a:cs typeface="Lucida Sans Unicode" pitchFamily="34"/>
              </a:rPr>
              <a:t>Permet l’implémentation de patterns micro-services, par exemple SAGA</a:t>
            </a:r>
            <a:r>
              <a:rPr lang="fr-FR" sz="2800" baseline="30000" dirty="0">
                <a:solidFill>
                  <a:srgbClr val="000000"/>
                </a:solidFill>
                <a:latin typeface="Tahoma" pitchFamily="34"/>
                <a:cs typeface="Lucida Sans Unicode" pitchFamily="34"/>
              </a:rPr>
              <a:t>1</a:t>
            </a:r>
            <a:r>
              <a:rPr lang="fr-FR" sz="3200" dirty="0">
                <a:solidFill>
                  <a:srgbClr val="000000"/>
                </a:solidFill>
                <a:latin typeface="Tahoma" pitchFamily="34"/>
                <a:cs typeface="Lucida Sans Unicode" pitchFamily="34"/>
              </a:rPr>
              <a:t> (~ Transaction distribuée) </a:t>
            </a:r>
            <a:br>
              <a:rPr lang="fr-FR" sz="3200" dirty="0">
                <a:solidFill>
                  <a:srgbClr val="000000"/>
                </a:solidFill>
                <a:latin typeface="Tahoma" pitchFamily="34"/>
                <a:cs typeface="Lucida Sans Unicode" pitchFamily="34"/>
              </a:rPr>
            </a:br>
            <a:endParaRPr lang="fr-FR" sz="3200" dirty="0">
              <a:solidFill>
                <a:srgbClr val="000000"/>
              </a:solidFill>
              <a:latin typeface="Tahoma" pitchFamily="34"/>
              <a:cs typeface="Lucida Sans Unicode" pitchFamily="34"/>
            </a:endParaRPr>
          </a:p>
        </p:txBody>
      </p:sp>
      <p:sp>
        <p:nvSpPr>
          <p:cNvPr id="4" name="ZoneTexte 3"/>
          <p:cNvSpPr txBox="1"/>
          <p:nvPr/>
        </p:nvSpPr>
        <p:spPr>
          <a:xfrm>
            <a:off x="504719" y="6934319"/>
            <a:ext cx="5331960" cy="379800"/>
          </a:xfrm>
          <a:prstGeom prst="rect">
            <a:avLst/>
          </a:prstGeom>
          <a:noFill/>
          <a:ln>
            <a:noFill/>
          </a:ln>
        </p:spPr>
        <p:txBody>
          <a:bodyPr vert="horz" wrap="none" lIns="90000" tIns="45000" rIns="90000" bIns="45000" anchorCtr="0" compatLnSpc="1">
            <a:sp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2000" b="0" i="1" u="none" strike="noStrike" baseline="0">
                <a:ln>
                  <a:noFill/>
                </a:ln>
                <a:solidFill>
                  <a:srgbClr val="000000"/>
                </a:solidFill>
                <a:latin typeface="Times New Roman" pitchFamily="18"/>
                <a:ea typeface="Lucida Sans Unicode" pitchFamily="34"/>
                <a:cs typeface="Lucida Sans Unicode" pitchFamily="34"/>
              </a:rPr>
              <a:t>1. https://microservices.io/patterns/data/saga.html</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40.xml><?xml version="1.0" encoding="utf-8"?>
<p:sld xmlns:a="http://schemas.openxmlformats.org/drawingml/2006/main" xmlns:r="http://schemas.openxmlformats.org/officeDocument/2006/relationships" xmlns:p="http://schemas.openxmlformats.org/presentationml/2006/main">
  <p:cSld name="page157">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Exemple Admin : </a:t>
            </a:r>
            <a:br>
              <a:rPr lang="fr-FR"/>
            </a:br>
            <a:r>
              <a:rPr lang="fr-FR"/>
              <a:t>Lister les configurations</a:t>
            </a:r>
          </a:p>
        </p:txBody>
      </p:sp>
      <p:sp>
        <p:nvSpPr>
          <p:cNvPr id="3" name="Espace réservé du texte 2"/>
          <p:cNvSpPr txBox="1">
            <a:spLocks noGrp="1"/>
          </p:cNvSpPr>
          <p:nvPr>
            <p:ph type="body" idx="4294967295"/>
          </p:nvPr>
        </p:nvSpPr>
        <p:spPr/>
        <p:txBody>
          <a:bodyPr vert="horz">
            <a:normAutofit fontScale="40000" lnSpcReduction="20000"/>
          </a:bodyPr>
          <a:lstStyle/>
          <a:p>
            <a:pPr lvl="0">
              <a:lnSpc>
                <a:spcPct val="100000"/>
              </a:lnSpc>
              <a:spcAft>
                <a:spcPts val="283"/>
              </a:spcAft>
            </a:pPr>
            <a:r>
              <a:rPr lang="fr-FR">
                <a:latin typeface="Courier New" pitchFamily="49"/>
              </a:rPr>
              <a:t>public class ListingConfigs {</a:t>
            </a:r>
          </a:p>
          <a:p>
            <a:pPr lvl="0">
              <a:lnSpc>
                <a:spcPct val="100000"/>
              </a:lnSpc>
              <a:spcAft>
                <a:spcPts val="283"/>
              </a:spcAft>
            </a:pPr>
            <a:endParaRPr lang="fr-FR">
              <a:latin typeface="Courier New" pitchFamily="49"/>
            </a:endParaRPr>
          </a:p>
          <a:p>
            <a:pPr lvl="0">
              <a:lnSpc>
                <a:spcPct val="100000"/>
              </a:lnSpc>
              <a:spcAft>
                <a:spcPts val="283"/>
              </a:spcAft>
            </a:pPr>
            <a:r>
              <a:rPr lang="fr-FR">
                <a:latin typeface="Courier New" pitchFamily="49"/>
              </a:rPr>
              <a:t>  public static void main(String[] args) throws ExecutionException, InterruptedException {</a:t>
            </a:r>
          </a:p>
          <a:p>
            <a:pPr lvl="0">
              <a:lnSpc>
                <a:spcPct val="100000"/>
              </a:lnSpc>
              <a:spcAft>
                <a:spcPts val="283"/>
              </a:spcAft>
            </a:pPr>
            <a:r>
              <a:rPr lang="fr-FR">
                <a:latin typeface="Courier New" pitchFamily="49"/>
              </a:rPr>
              <a:t>      Properties config = new Properties();</a:t>
            </a:r>
          </a:p>
          <a:p>
            <a:pPr lvl="0">
              <a:lnSpc>
                <a:spcPct val="100000"/>
              </a:lnSpc>
              <a:spcAft>
                <a:spcPts val="283"/>
              </a:spcAft>
            </a:pPr>
            <a:r>
              <a:rPr lang="fr-FR">
                <a:latin typeface="Courier New" pitchFamily="49"/>
              </a:rPr>
              <a:t>      config.put(AdminClientConfig.BOOTSTRAP_SERVERS_CONFIG, "localhost:9092");</a:t>
            </a:r>
          </a:p>
          <a:p>
            <a:pPr lvl="0">
              <a:lnSpc>
                <a:spcPct val="100000"/>
              </a:lnSpc>
              <a:spcAft>
                <a:spcPts val="283"/>
              </a:spcAft>
            </a:pPr>
            <a:r>
              <a:rPr lang="fr-FR">
                <a:latin typeface="Courier New" pitchFamily="49"/>
              </a:rPr>
              <a:t>      </a:t>
            </a:r>
            <a:r>
              <a:rPr lang="fr-FR" b="1">
                <a:solidFill>
                  <a:srgbClr val="0D1F63"/>
                </a:solidFill>
                <a:latin typeface="Courier New" pitchFamily="49"/>
              </a:rPr>
              <a:t>AdminClient admin = AdminClient.create(config);</a:t>
            </a:r>
          </a:p>
          <a:p>
            <a:pPr lvl="0">
              <a:lnSpc>
                <a:spcPct val="100000"/>
              </a:lnSpc>
              <a:spcAft>
                <a:spcPts val="283"/>
              </a:spcAft>
            </a:pPr>
            <a:r>
              <a:rPr lang="fr-FR">
                <a:latin typeface="Courier New" pitchFamily="49"/>
              </a:rPr>
              <a:t>      for (Node node : admin.describeCluster().nodes().get()) {</a:t>
            </a:r>
          </a:p>
          <a:p>
            <a:pPr lvl="0">
              <a:lnSpc>
                <a:spcPct val="100000"/>
              </a:lnSpc>
              <a:spcAft>
                <a:spcPts val="283"/>
              </a:spcAft>
            </a:pPr>
            <a:r>
              <a:rPr lang="fr-FR">
                <a:latin typeface="Courier New" pitchFamily="49"/>
              </a:rPr>
              <a:t>        System.out.println("-- node: " + node.id() + " --");</a:t>
            </a:r>
          </a:p>
          <a:p>
            <a:pPr lvl="0">
              <a:lnSpc>
                <a:spcPct val="100000"/>
              </a:lnSpc>
              <a:spcAft>
                <a:spcPts val="283"/>
              </a:spcAft>
            </a:pPr>
            <a:r>
              <a:rPr lang="fr-FR">
                <a:latin typeface="Courier New" pitchFamily="49"/>
              </a:rPr>
              <a:t>        ConfigResource cr = new ConfigResource(ConfigResource.Type.BROKER, "0");</a:t>
            </a:r>
          </a:p>
          <a:p>
            <a:pPr lvl="0">
              <a:lnSpc>
                <a:spcPct val="100000"/>
              </a:lnSpc>
              <a:spcAft>
                <a:spcPts val="283"/>
              </a:spcAft>
            </a:pPr>
            <a:r>
              <a:rPr lang="fr-FR">
                <a:latin typeface="Courier New" pitchFamily="49"/>
              </a:rPr>
              <a:t>        DescribeConfigsResult dcr = admin.describeConfigs(Collections.singleton(cr));</a:t>
            </a:r>
          </a:p>
          <a:p>
            <a:pPr lvl="0">
              <a:lnSpc>
                <a:spcPct val="100000"/>
              </a:lnSpc>
              <a:spcAft>
                <a:spcPts val="283"/>
              </a:spcAft>
            </a:pPr>
            <a:r>
              <a:rPr lang="fr-FR">
                <a:latin typeface="Courier New" pitchFamily="49"/>
              </a:rPr>
              <a:t>        dcr.all().get().forEach((k, c) -&gt; {</a:t>
            </a:r>
          </a:p>
          <a:p>
            <a:pPr lvl="0">
              <a:lnSpc>
                <a:spcPct val="100000"/>
              </a:lnSpc>
              <a:spcAft>
                <a:spcPts val="283"/>
              </a:spcAft>
            </a:pPr>
            <a:r>
              <a:rPr lang="fr-FR">
                <a:latin typeface="Courier New" pitchFamily="49"/>
              </a:rPr>
              <a:t>              c.entries()</a:t>
            </a:r>
          </a:p>
          <a:p>
            <a:pPr lvl="0">
              <a:lnSpc>
                <a:spcPct val="100000"/>
              </a:lnSpc>
              <a:spcAft>
                <a:spcPts val="283"/>
              </a:spcAft>
            </a:pPr>
            <a:r>
              <a:rPr lang="fr-FR">
                <a:latin typeface="Courier New" pitchFamily="49"/>
              </a:rPr>
              <a:t>               .forEach(configEntry -&gt; {</a:t>
            </a:r>
            <a:br>
              <a:rPr lang="fr-FR">
                <a:latin typeface="Courier New" pitchFamily="49"/>
              </a:rPr>
            </a:br>
            <a:r>
              <a:rPr lang="fr-FR">
                <a:latin typeface="Courier New" pitchFamily="49"/>
              </a:rPr>
              <a:t>System.out.println(configEntry.name() + "= " + configEntry.value());</a:t>
            </a:r>
            <a:br>
              <a:rPr lang="fr-FR">
                <a:latin typeface="Courier New" pitchFamily="49"/>
              </a:rPr>
            </a:br>
            <a:r>
              <a:rPr lang="fr-FR">
                <a:latin typeface="Courier New" pitchFamily="49"/>
              </a:rPr>
              <a:t>});</a:t>
            </a:r>
          </a:p>
          <a:p>
            <a:pPr lvl="0">
              <a:lnSpc>
                <a:spcPct val="100000"/>
              </a:lnSpc>
              <a:spcAft>
                <a:spcPts val="283"/>
              </a:spcAft>
            </a:pPr>
            <a:r>
              <a:rPr lang="fr-FR">
                <a:latin typeface="Courier New" pitchFamily="49"/>
              </a:rPr>
              <a:t>          });</a:t>
            </a:r>
          </a:p>
          <a:p>
            <a:pPr lvl="0">
              <a:lnSpc>
                <a:spcPct val="100000"/>
              </a:lnSpc>
              <a:spcAft>
                <a:spcPts val="283"/>
              </a:spcAft>
            </a:pPr>
            <a:r>
              <a:rPr lang="fr-FR">
                <a:latin typeface="Courier New" pitchFamily="49"/>
              </a:rPr>
              <a:t>      }</a:t>
            </a:r>
          </a:p>
          <a:p>
            <a:pPr lvl="0">
              <a:lnSpc>
                <a:spcPct val="100000"/>
              </a:lnSpc>
              <a:spcAft>
                <a:spcPts val="283"/>
              </a:spcAft>
            </a:pPr>
            <a:r>
              <a:rPr lang="fr-FR">
                <a:latin typeface="Courier New" pitchFamily="49"/>
              </a:rPr>
              <a:t>  }</a:t>
            </a:r>
          </a:p>
          <a:p>
            <a:pPr lvl="0">
              <a:lnSpc>
                <a:spcPct val="100000"/>
              </a:lnSpc>
              <a:spcAft>
                <a:spcPts val="283"/>
              </a:spcAft>
            </a:pPr>
            <a:r>
              <a:rPr lang="fr-FR">
                <a:latin typeface="Courier New" pitchFamily="49"/>
              </a:rPr>
              <a:t>}</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41.xml><?xml version="1.0" encoding="utf-8"?>
<p:sld xmlns:a="http://schemas.openxmlformats.org/drawingml/2006/main" xmlns:r="http://schemas.openxmlformats.org/officeDocument/2006/relationships" xmlns:p="http://schemas.openxmlformats.org/presentationml/2006/main">
  <p:cSld name="page158">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Exemple Admin</a:t>
            </a:r>
            <a:br>
              <a:rPr lang="fr-FR"/>
            </a:br>
            <a:r>
              <a:rPr lang="fr-FR"/>
              <a:t>Créer un topic</a:t>
            </a:r>
          </a:p>
        </p:txBody>
      </p:sp>
      <p:sp>
        <p:nvSpPr>
          <p:cNvPr id="3" name="Espace réservé du texte 2"/>
          <p:cNvSpPr txBox="1">
            <a:spLocks noGrp="1"/>
          </p:cNvSpPr>
          <p:nvPr>
            <p:ph type="body" idx="4294967295"/>
          </p:nvPr>
        </p:nvSpPr>
        <p:spPr/>
        <p:txBody>
          <a:bodyPr vert="horz">
            <a:normAutofit lnSpcReduction="10000"/>
          </a:bodyPr>
          <a:lstStyle/>
          <a:p>
            <a:pPr lvl="0">
              <a:lnSpc>
                <a:spcPct val="100000"/>
              </a:lnSpc>
              <a:spcAft>
                <a:spcPts val="283"/>
              </a:spcAft>
            </a:pPr>
            <a:r>
              <a:rPr lang="fr-FR" sz="1500">
                <a:latin typeface="Courier New" pitchFamily="49"/>
              </a:rPr>
              <a:t>public class CreateTopic {</a:t>
            </a:r>
          </a:p>
          <a:p>
            <a:pPr lvl="0">
              <a:lnSpc>
                <a:spcPct val="100000"/>
              </a:lnSpc>
              <a:spcAft>
                <a:spcPts val="283"/>
              </a:spcAft>
            </a:pPr>
            <a:r>
              <a:rPr lang="fr-FR" sz="1500">
                <a:latin typeface="Courier New" pitchFamily="49"/>
              </a:rPr>
              <a:t>  public static void main(String[] args) throws ExecutionException, InterruptedException {</a:t>
            </a:r>
          </a:p>
          <a:p>
            <a:pPr lvl="0">
              <a:lnSpc>
                <a:spcPct val="100000"/>
              </a:lnSpc>
              <a:spcAft>
                <a:spcPts val="283"/>
              </a:spcAft>
            </a:pPr>
            <a:r>
              <a:rPr lang="fr-FR" sz="1500">
                <a:latin typeface="Courier New" pitchFamily="49"/>
              </a:rPr>
              <a:t>      Properties config = new Properties();</a:t>
            </a:r>
          </a:p>
          <a:p>
            <a:pPr lvl="0">
              <a:lnSpc>
                <a:spcPct val="100000"/>
              </a:lnSpc>
              <a:spcAft>
                <a:spcPts val="283"/>
              </a:spcAft>
            </a:pPr>
            <a:r>
              <a:rPr lang="fr-FR" sz="1500">
                <a:latin typeface="Courier New" pitchFamily="49"/>
              </a:rPr>
              <a:t>      config.put(AdminClientConfig.BOOTSTRAP_SERVERS_CONFIG, "localhost:9092");</a:t>
            </a:r>
          </a:p>
          <a:p>
            <a:pPr lvl="0">
              <a:lnSpc>
                <a:spcPct val="100000"/>
              </a:lnSpc>
              <a:spcAft>
                <a:spcPts val="283"/>
              </a:spcAft>
            </a:pPr>
            <a:r>
              <a:rPr lang="fr-FR" sz="1500">
                <a:latin typeface="Courier New" pitchFamily="49"/>
              </a:rPr>
              <a:t>      AdminClient admin = AdminClient.create(config);</a:t>
            </a:r>
          </a:p>
          <a:p>
            <a:pPr lvl="0">
              <a:lnSpc>
                <a:spcPct val="100000"/>
              </a:lnSpc>
              <a:spcAft>
                <a:spcPts val="283"/>
              </a:spcAft>
            </a:pPr>
            <a:r>
              <a:rPr lang="fr-FR" sz="1500" b="1">
                <a:latin typeface="Courier New" pitchFamily="49"/>
              </a:rPr>
              <a:t>      </a:t>
            </a:r>
            <a:r>
              <a:rPr lang="fr-FR" sz="1500" b="1">
                <a:solidFill>
                  <a:srgbClr val="006C3B"/>
                </a:solidFill>
                <a:latin typeface="Courier New" pitchFamily="49"/>
              </a:rPr>
              <a:t>//Créer un nouveau topics</a:t>
            </a:r>
          </a:p>
          <a:p>
            <a:pPr lvl="0">
              <a:lnSpc>
                <a:spcPct val="100000"/>
              </a:lnSpc>
              <a:spcAft>
                <a:spcPts val="283"/>
              </a:spcAft>
            </a:pPr>
            <a:r>
              <a:rPr lang="fr-FR" sz="1500">
                <a:latin typeface="Courier New" pitchFamily="49"/>
              </a:rPr>
              <a:t>      System.out.println("-- creating --");</a:t>
            </a:r>
          </a:p>
          <a:p>
            <a:pPr lvl="0">
              <a:lnSpc>
                <a:spcPct val="100000"/>
              </a:lnSpc>
              <a:spcAft>
                <a:spcPts val="283"/>
              </a:spcAft>
            </a:pPr>
            <a:r>
              <a:rPr lang="fr-FR" sz="1500">
                <a:latin typeface="Courier New" pitchFamily="49"/>
              </a:rPr>
              <a:t>      NewTopic newTopic = new NewTopic("my-new-topic", 1, (short) 1);</a:t>
            </a:r>
          </a:p>
          <a:p>
            <a:pPr lvl="0">
              <a:lnSpc>
                <a:spcPct val="100000"/>
              </a:lnSpc>
              <a:spcAft>
                <a:spcPts val="283"/>
              </a:spcAft>
            </a:pPr>
            <a:r>
              <a:rPr lang="fr-FR" sz="1500" b="1">
                <a:solidFill>
                  <a:srgbClr val="0D1F63"/>
                </a:solidFill>
                <a:latin typeface="Courier New" pitchFamily="49"/>
              </a:rPr>
              <a:t>      admin.createTopics(Collections.singleton(newTopic));</a:t>
            </a:r>
          </a:p>
          <a:p>
            <a:pPr lvl="0">
              <a:lnSpc>
                <a:spcPct val="100000"/>
              </a:lnSpc>
              <a:spcAft>
                <a:spcPts val="283"/>
              </a:spcAft>
            </a:pPr>
            <a:endParaRPr lang="fr-FR">
              <a:latin typeface="Courier New" pitchFamily="49"/>
            </a:endParaRPr>
          </a:p>
          <a:p>
            <a:pPr lvl="0">
              <a:lnSpc>
                <a:spcPct val="100000"/>
              </a:lnSpc>
              <a:spcAft>
                <a:spcPts val="283"/>
              </a:spcAft>
            </a:pPr>
            <a:r>
              <a:rPr lang="fr-FR" sz="1500">
                <a:solidFill>
                  <a:srgbClr val="006C3B"/>
                </a:solidFill>
                <a:latin typeface="Courier New" pitchFamily="49"/>
              </a:rPr>
              <a:t>      </a:t>
            </a:r>
            <a:r>
              <a:rPr lang="fr-FR" sz="1500" b="1">
                <a:solidFill>
                  <a:srgbClr val="006C3B"/>
                </a:solidFill>
                <a:latin typeface="Courier New" pitchFamily="49"/>
              </a:rPr>
              <a:t>//lister</a:t>
            </a:r>
          </a:p>
          <a:p>
            <a:pPr lvl="0">
              <a:lnSpc>
                <a:spcPct val="100000"/>
              </a:lnSpc>
              <a:spcAft>
                <a:spcPts val="283"/>
              </a:spcAft>
            </a:pPr>
            <a:r>
              <a:rPr lang="fr-FR" sz="1500">
                <a:latin typeface="Courier New" pitchFamily="49"/>
              </a:rPr>
              <a:t>      System.out.println("-- listing --");</a:t>
            </a:r>
          </a:p>
          <a:p>
            <a:pPr lvl="0">
              <a:lnSpc>
                <a:spcPct val="100000"/>
              </a:lnSpc>
              <a:spcAft>
                <a:spcPts val="283"/>
              </a:spcAft>
            </a:pPr>
            <a:r>
              <a:rPr lang="fr-FR" sz="1500">
                <a:latin typeface="Courier New" pitchFamily="49"/>
              </a:rPr>
              <a:t>      admin.listTopics().names().get().forEach(System.out::println);</a:t>
            </a:r>
          </a:p>
          <a:p>
            <a:pPr lvl="0">
              <a:lnSpc>
                <a:spcPct val="100000"/>
              </a:lnSpc>
              <a:spcAft>
                <a:spcPts val="283"/>
              </a:spcAft>
            </a:pPr>
            <a:r>
              <a:rPr lang="fr-FR" sz="1500">
                <a:latin typeface="Courier New" pitchFamily="49"/>
              </a:rPr>
              <a:t>  }</a:t>
            </a:r>
          </a:p>
          <a:p>
            <a:pPr lvl="0">
              <a:lnSpc>
                <a:spcPct val="100000"/>
              </a:lnSpc>
              <a:spcAft>
                <a:spcPts val="283"/>
              </a:spcAft>
            </a:pPr>
            <a:r>
              <a:rPr lang="fr-FR" sz="1500">
                <a:latin typeface="Courier New" pitchFamily="49"/>
              </a:rPr>
              <a:t>}</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42.xml><?xml version="1.0" encoding="utf-8"?>
<p:sld xmlns:a="http://schemas.openxmlformats.org/drawingml/2006/main" xmlns:r="http://schemas.openxmlformats.org/officeDocument/2006/relationships" xmlns:p="http://schemas.openxmlformats.org/presentationml/2006/main">
  <p:cSld name="page204">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wrap="square">
            <a:spAutoFit/>
          </a:bodyPr>
          <a:lstStyle/>
          <a:p>
            <a:pPr lvl="0"/>
            <a:r>
              <a:rPr lang="fr-FR" sz="4800"/>
              <a:t>Garanties Kafka</a:t>
            </a:r>
          </a:p>
        </p:txBody>
      </p:sp>
      <p:sp>
        <p:nvSpPr>
          <p:cNvPr id="3" name="Sous-titre 2"/>
          <p:cNvSpPr txBox="1">
            <a:spLocks noGrp="1"/>
          </p:cNvSpPr>
          <p:nvPr>
            <p:ph type="subTitle" idx="4294967295"/>
          </p:nvPr>
        </p:nvSpPr>
        <p:spPr/>
        <p:txBody>
          <a:bodyPr vert="horz" wrap="square">
            <a:spAutoFit/>
          </a:bodyPr>
          <a:lstStyle/>
          <a:p>
            <a:pPr lvl="0" indent="-311040" algn="ctr">
              <a:lnSpc>
                <a:spcPct val="95000"/>
              </a:lnSpc>
              <a:spcAft>
                <a:spcPts val="0"/>
              </a:spcAft>
            </a:pPr>
            <a:endParaRPr lang="fr-FR" b="1"/>
          </a:p>
          <a:p>
            <a:pPr lvl="0" indent="-311040" algn="ctr">
              <a:lnSpc>
                <a:spcPct val="95000"/>
              </a:lnSpc>
              <a:spcAft>
                <a:spcPts val="0"/>
              </a:spcAft>
            </a:pPr>
            <a:endParaRPr lang="fr-FR" b="1"/>
          </a:p>
          <a:p>
            <a:pPr lvl="0" indent="-311040" algn="ctr">
              <a:lnSpc>
                <a:spcPct val="95000"/>
              </a:lnSpc>
              <a:spcAft>
                <a:spcPts val="0"/>
              </a:spcAft>
            </a:pPr>
            <a:r>
              <a:rPr lang="fr-FR" b="1">
                <a:solidFill>
                  <a:srgbClr val="0D1F63"/>
                </a:solidFill>
              </a:rPr>
              <a:t>Mécanismes</a:t>
            </a:r>
            <a:r>
              <a:rPr lang="fr-FR"/>
              <a:t> </a:t>
            </a:r>
            <a:r>
              <a:rPr lang="fr-FR" b="1">
                <a:solidFill>
                  <a:srgbClr val="0D1F63"/>
                </a:solidFill>
              </a:rPr>
              <a:t>de</a:t>
            </a:r>
            <a:r>
              <a:rPr lang="fr-FR"/>
              <a:t> </a:t>
            </a:r>
            <a:r>
              <a:rPr lang="fr-FR" b="1">
                <a:solidFill>
                  <a:srgbClr val="0D1F63"/>
                </a:solidFill>
              </a:rPr>
              <a:t>réplication</a:t>
            </a:r>
          </a:p>
          <a:p>
            <a:pPr lvl="0" indent="-311040" algn="ctr">
              <a:lnSpc>
                <a:spcPct val="95000"/>
              </a:lnSpc>
              <a:spcAft>
                <a:spcPts val="0"/>
              </a:spcAft>
            </a:pPr>
            <a:r>
              <a:rPr lang="fr-FR" i="1"/>
              <a:t>At Most One, At Least One</a:t>
            </a:r>
          </a:p>
          <a:p>
            <a:pPr lvl="0" indent="-311040" algn="ctr">
              <a:lnSpc>
                <a:spcPct val="95000"/>
              </a:lnSpc>
              <a:spcAft>
                <a:spcPts val="0"/>
              </a:spcAft>
            </a:pPr>
            <a:r>
              <a:rPr lang="fr-FR" i="1"/>
              <a:t>Exactly Once</a:t>
            </a:r>
          </a:p>
          <a:p>
            <a:pPr lvl="0" indent="-311040" algn="ctr">
              <a:lnSpc>
                <a:spcPct val="95000"/>
              </a:lnSpc>
              <a:spcAft>
                <a:spcPts val="0"/>
              </a:spcAft>
            </a:pPr>
            <a:r>
              <a:rPr lang="fr-FR"/>
              <a:t>Débit, latence, durabilité</a:t>
            </a:r>
          </a:p>
          <a:p>
            <a:pPr lvl="0" indent="-311040" algn="ctr">
              <a:lnSpc>
                <a:spcPct val="95000"/>
              </a:lnSpc>
              <a:spcAft>
                <a:spcPts val="0"/>
              </a:spcAft>
            </a:pPr>
            <a:endParaRPr lang="fr-F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43.xml><?xml version="1.0" encoding="utf-8"?>
<p:sld xmlns:a="http://schemas.openxmlformats.org/drawingml/2006/main" xmlns:r="http://schemas.openxmlformats.org/officeDocument/2006/relationships" xmlns:p="http://schemas.openxmlformats.org/presentationml/2006/main">
  <p:cSld name="page205">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Garanties Kafka</a:t>
            </a:r>
          </a:p>
        </p:txBody>
      </p:sp>
      <p:sp>
        <p:nvSpPr>
          <p:cNvPr id="3" name="Espace réservé du texte 2"/>
          <p:cNvSpPr txBox="1">
            <a:spLocks noGrp="1"/>
          </p:cNvSpPr>
          <p:nvPr>
            <p:ph type="body" idx="4294967295"/>
          </p:nvPr>
        </p:nvSpPr>
        <p:spPr/>
        <p:txBody>
          <a:bodyPr vert="horz">
            <a:normAutofit fontScale="70000" lnSpcReduction="20000"/>
          </a:bodyPr>
          <a:lstStyle/>
          <a:p>
            <a:pPr lvl="0"/>
            <a:r>
              <a:rPr lang="fr-FR"/>
              <a:t>Garanties offertes par Kafka via les partitions et la réplication :</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a:solidFill>
                  <a:srgbClr val="000099"/>
                </a:solidFill>
                <a:latin typeface="Tahoma" pitchFamily="34"/>
                <a:cs typeface="Lucida Sans Unicode" pitchFamily="34"/>
              </a:rPr>
              <a:t>Garantie de l’ordre à l’intérieur d’une partition</a:t>
            </a:r>
            <a:r>
              <a:rPr lang="fr-FR" sz="3200">
                <a:solidFill>
                  <a:srgbClr val="000000"/>
                </a:solidFill>
                <a:latin typeface="Tahoma" pitchFamily="34"/>
                <a:cs typeface="Lucida Sans Unicode" pitchFamily="34"/>
              </a:rPr>
              <a:t>. </a:t>
            </a:r>
            <a:br>
              <a:rPr lang="fr-FR" sz="3200">
                <a:solidFill>
                  <a:srgbClr val="000000"/>
                </a:solidFill>
                <a:latin typeface="Tahoma" pitchFamily="34"/>
                <a:cs typeface="Lucida Sans Unicode" pitchFamily="34"/>
              </a:rPr>
            </a:br>
            <a:r>
              <a:rPr lang="fr-FR" sz="3200">
                <a:solidFill>
                  <a:srgbClr val="000000"/>
                </a:solidFill>
                <a:latin typeface="Tahoma" pitchFamily="34"/>
                <a:cs typeface="Lucida Sans Unicode" pitchFamily="34"/>
              </a:rPr>
              <a:t>=&gt; Le consommateur d’une partition lit dans l’ordre d’écriture des messages</a:t>
            </a:r>
            <a:br>
              <a:rPr lang="fr-FR" sz="3200">
                <a:solidFill>
                  <a:srgbClr val="000000"/>
                </a:solidFill>
                <a:latin typeface="Tahoma" pitchFamily="34"/>
                <a:cs typeface="Lucida Sans Unicode" pitchFamily="34"/>
              </a:rPr>
            </a:br>
            <a:r>
              <a:rPr lang="fr-FR" sz="3200">
                <a:solidFill>
                  <a:srgbClr val="000000"/>
                </a:solidFill>
                <a:latin typeface="Tahoma" pitchFamily="34"/>
                <a:cs typeface="Lucida Sans Unicode" pitchFamily="34"/>
              </a:rPr>
              <a:t>=&gt; Par contre l’ordre de la production n’est pas garantie si </a:t>
            </a:r>
            <a:r>
              <a:rPr lang="fr-FR" sz="3200" i="1">
                <a:solidFill>
                  <a:srgbClr val="000000"/>
                </a:solidFill>
                <a:latin typeface="Tahoma" pitchFamily="34"/>
                <a:cs typeface="Lucida Sans Unicode" pitchFamily="34"/>
              </a:rPr>
              <a:t>max_in_flight_request &gt; 1</a:t>
            </a:r>
            <a:r>
              <a:rPr lang="fr-FR" sz="3200">
                <a:solidFill>
                  <a:srgbClr val="000000"/>
                </a:solidFill>
                <a:latin typeface="Tahoma" pitchFamily="34"/>
                <a:cs typeface="Lucida Sans Unicode" pitchFamily="34"/>
              </a:rPr>
              <a:t> et </a:t>
            </a:r>
            <a:r>
              <a:rPr lang="fr-FR" sz="3200" i="1">
                <a:solidFill>
                  <a:srgbClr val="000000"/>
                </a:solidFill>
                <a:latin typeface="Tahoma" pitchFamily="34"/>
                <a:cs typeface="Lucida Sans Unicode" pitchFamily="34"/>
              </a:rPr>
              <a:t>retries &gt; 0</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a:solidFill>
                  <a:srgbClr val="000099"/>
                </a:solidFill>
                <a:latin typeface="Tahoma" pitchFamily="34"/>
                <a:cs typeface="Lucida Sans Unicode" pitchFamily="34"/>
              </a:rPr>
              <a:t>Durabilité</a:t>
            </a:r>
            <a:r>
              <a:rPr lang="fr-FR" sz="3200">
                <a:solidFill>
                  <a:srgbClr val="000000"/>
                </a:solidFill>
                <a:latin typeface="Tahoma" pitchFamily="34"/>
                <a:cs typeface="Lucida Sans Unicode" pitchFamily="34"/>
              </a:rPr>
              <a:t> : Les messages produits et répliquées sont disponibles tant qu’au moins une réplique reste en vie.</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a:solidFill>
                  <a:srgbClr val="000099"/>
                </a:solidFill>
                <a:latin typeface="Tahoma" pitchFamily="34"/>
                <a:cs typeface="Lucida Sans Unicode" pitchFamily="34"/>
              </a:rPr>
              <a:t>Garantie de livraison</a:t>
            </a:r>
            <a:r>
              <a:rPr lang="fr-FR" sz="3200">
                <a:solidFill>
                  <a:srgbClr val="000000"/>
                </a:solidFill>
                <a:latin typeface="Tahoma" pitchFamily="34"/>
                <a:cs typeface="Lucida Sans Unicode" pitchFamily="34"/>
              </a:rPr>
              <a:t>. Selon les configurations, Kafka garantit At Most Once, At Least Once, Exactly Once malgré un certain de défaillance des brokers ou consommateurs .</a:t>
            </a:r>
          </a:p>
          <a:p>
            <a:pPr lvl="0"/>
            <a:endParaRPr lang="fr-F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44.xml><?xml version="1.0" encoding="utf-8"?>
<p:sld xmlns:a="http://schemas.openxmlformats.org/drawingml/2006/main" xmlns:r="http://schemas.openxmlformats.org/officeDocument/2006/relationships" xmlns:p="http://schemas.openxmlformats.org/presentationml/2006/main">
  <p:cSld name="page206">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Rôles des brokers</a:t>
            </a:r>
          </a:p>
        </p:txBody>
      </p:sp>
      <p:sp>
        <p:nvSpPr>
          <p:cNvPr id="3" name="Espace réservé du texte 2"/>
          <p:cNvSpPr txBox="1">
            <a:spLocks noGrp="1"/>
          </p:cNvSpPr>
          <p:nvPr>
            <p:ph type="body" idx="4294967295"/>
          </p:nvPr>
        </p:nvSpPr>
        <p:spPr/>
        <p:txBody>
          <a:bodyPr vert="horz">
            <a:normAutofit fontScale="85000" lnSpcReduction="20000"/>
          </a:bodyPr>
          <a:lstStyle/>
          <a:p>
            <a:pPr lvl="0"/>
            <a:r>
              <a:rPr lang="fr-FR"/>
              <a:t>Différents brokers participent à la gestion distribuée et répliquée d’un topic.</a:t>
            </a:r>
          </a:p>
          <a:p>
            <a:pPr lvl="0"/>
            <a:r>
              <a:rPr lang="fr-FR"/>
              <a:t>Pour chaque partition répliquée :</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a:solidFill>
                  <a:srgbClr val="3465A4"/>
                </a:solidFill>
                <a:latin typeface="Tahoma" pitchFamily="34"/>
                <a:cs typeface="Lucida Sans Unicode" pitchFamily="34"/>
              </a:rPr>
              <a:t>1 broker leader</a:t>
            </a:r>
            <a:r>
              <a:rPr lang="fr-FR" sz="3200">
                <a:solidFill>
                  <a:srgbClr val="000000"/>
                </a:solidFill>
                <a:latin typeface="Tahoma" pitchFamily="34"/>
                <a:cs typeface="Lucida Sans Unicode" pitchFamily="34"/>
              </a:rPr>
              <a:t> : Détient la partition leader responsable de la validation des écritures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a:solidFill>
                  <a:srgbClr val="3465A4"/>
                </a:solidFill>
                <a:latin typeface="Tahoma" pitchFamily="34"/>
                <a:cs typeface="Lucida Sans Unicode" pitchFamily="34"/>
              </a:rPr>
              <a:t>N followers</a:t>
            </a:r>
            <a:r>
              <a:rPr lang="fr-FR" sz="3200">
                <a:solidFill>
                  <a:srgbClr val="000000"/>
                </a:solidFill>
                <a:latin typeface="Tahoma" pitchFamily="34"/>
                <a:cs typeface="Lucida Sans Unicode" pitchFamily="34"/>
              </a:rPr>
              <a:t> : Suivent les écritures effectuées par le leader. Un décalage est permis mais si il n’arrive plus à suivre la cadence d’écriture, ils sont éliminés</a:t>
            </a:r>
          </a:p>
          <a:p>
            <a:pPr lvl="0"/>
            <a:r>
              <a:rPr lang="fr-FR"/>
              <a:t>Au niveau du cluster :</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Un </a:t>
            </a:r>
            <a:r>
              <a:rPr lang="fr-FR" sz="3200" b="1">
                <a:solidFill>
                  <a:srgbClr val="3465A4"/>
                </a:solidFill>
                <a:latin typeface="Tahoma" pitchFamily="34"/>
                <a:cs typeface="Lucida Sans Unicode" pitchFamily="34"/>
              </a:rPr>
              <a:t>contrôleur</a:t>
            </a:r>
            <a:r>
              <a:rPr lang="fr-FR" sz="3200">
                <a:solidFill>
                  <a:srgbClr val="000000"/>
                </a:solidFill>
                <a:latin typeface="Tahoma" pitchFamily="34"/>
                <a:cs typeface="Lucida Sans Unicode" pitchFamily="34"/>
              </a:rPr>
              <a:t> est responsable des élections de leader</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45.xml><?xml version="1.0" encoding="utf-8"?>
<p:sld xmlns:a="http://schemas.openxmlformats.org/drawingml/2006/main" xmlns:r="http://schemas.openxmlformats.org/officeDocument/2006/relationships" xmlns:p="http://schemas.openxmlformats.org/presentationml/2006/main">
  <p:cSld name="page207">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Rôle des brokers gérant un topic</a:t>
            </a:r>
          </a:p>
        </p:txBody>
      </p:sp>
      <p:sp>
        <p:nvSpPr>
          <p:cNvPr id="3" name="Espace réservé du texte 2"/>
          <p:cNvSpPr txBox="1">
            <a:spLocks noGrp="1"/>
          </p:cNvSpPr>
          <p:nvPr>
            <p:ph type="body" idx="4294967295"/>
          </p:nvPr>
        </p:nvSpPr>
        <p:spPr/>
        <p:txBody>
          <a:bodyPr vert="horz"/>
          <a:lstStyle/>
          <a:p>
            <a:endParaRPr lang="fr-FR"/>
          </a:p>
        </p:txBody>
      </p:sp>
      <p:pic>
        <p:nvPicPr>
          <p:cNvPr id="4" name="Image 3">
            <a:extLst>
              <a:ext uri="{FF2B5EF4-FFF2-40B4-BE49-F238E27FC236}">
                <a16:creationId xmlns:a16="http://schemas.microsoft.com/office/drawing/2014/main" id="{00000000-0000-0000-0000-000000000000}"/>
              </a:ext>
            </a:extLst>
          </p:cNvPr>
          <p:cNvPicPr>
            <a:picLocks noChangeAspect="1"/>
          </p:cNvPicPr>
          <p:nvPr/>
        </p:nvPicPr>
        <p:blipFill>
          <a:blip r:embed="rId3">
            <a:lum/>
            <a:alphaModFix/>
          </a:blip>
          <a:srcRect/>
          <a:stretch>
            <a:fillRect/>
          </a:stretch>
        </p:blipFill>
        <p:spPr>
          <a:xfrm>
            <a:off x="728280" y="2841480"/>
            <a:ext cx="9080640" cy="4308120"/>
          </a:xfrm>
          <a:prstGeom prst="rect">
            <a:avLst/>
          </a:prstGeom>
          <a:noFill/>
          <a:ln>
            <a:noFill/>
          </a:ln>
        </p:spPr>
      </p:pic>
      <p:sp>
        <p:nvSpPr>
          <p:cNvPr id="5" name="ZoneTexte 4"/>
          <p:cNvSpPr txBox="1"/>
          <p:nvPr/>
        </p:nvSpPr>
        <p:spPr>
          <a:xfrm>
            <a:off x="308160" y="6280920"/>
            <a:ext cx="2786760" cy="610920"/>
          </a:xfrm>
          <a:prstGeom prst="rect">
            <a:avLst/>
          </a:prstGeom>
          <a:noFill/>
          <a:ln>
            <a:noFill/>
          </a:ln>
        </p:spPr>
        <p:txBody>
          <a:bodyPr vert="horz" wrap="none" lIns="90000" tIns="45000" rIns="90000" bIns="45000" anchorCtr="0" compatLnSpc="1">
            <a:sp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1800" b="1" i="0" u="none" strike="noStrike" baseline="0">
                <a:ln>
                  <a:noFill/>
                </a:ln>
                <a:solidFill>
                  <a:srgbClr val="000000"/>
                </a:solidFill>
                <a:latin typeface="Times New Roman" pitchFamily="18"/>
                <a:ea typeface="Lucida Sans Unicode" pitchFamily="34"/>
                <a:cs typeface="Lucida Sans Unicode" pitchFamily="34"/>
              </a:rPr>
              <a:t>Les followers essaient de</a:t>
            </a:r>
          </a:p>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1800" b="1" i="0" u="none" strike="noStrike" baseline="0">
                <a:ln>
                  <a:noFill/>
                </a:ln>
                <a:solidFill>
                  <a:srgbClr val="000000"/>
                </a:solidFill>
                <a:latin typeface="Times New Roman" pitchFamily="18"/>
                <a:ea typeface="Lucida Sans Unicode" pitchFamily="34"/>
                <a:cs typeface="Lucida Sans Unicode" pitchFamily="34"/>
              </a:rPr>
              <a:t>rester à jour avec le leader</a:t>
            </a:r>
          </a:p>
        </p:txBody>
      </p:sp>
      <p:sp>
        <p:nvSpPr>
          <p:cNvPr id="6" name="ZoneTexte 5"/>
          <p:cNvSpPr txBox="1"/>
          <p:nvPr/>
        </p:nvSpPr>
        <p:spPr>
          <a:xfrm>
            <a:off x="1363320" y="3415320"/>
            <a:ext cx="2093399" cy="610920"/>
          </a:xfrm>
          <a:prstGeom prst="rect">
            <a:avLst/>
          </a:prstGeom>
          <a:noFill/>
          <a:ln>
            <a:noFill/>
          </a:ln>
        </p:spPr>
        <p:txBody>
          <a:bodyPr vert="horz" wrap="none" lIns="90000" tIns="45000" rIns="90000" bIns="45000" anchorCtr="0" compatLnSpc="1">
            <a:sp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1800" b="1" i="0" u="none" strike="noStrike" baseline="0">
                <a:ln>
                  <a:noFill/>
                </a:ln>
                <a:solidFill>
                  <a:srgbClr val="000000"/>
                </a:solidFill>
                <a:latin typeface="Times New Roman" pitchFamily="18"/>
                <a:ea typeface="Lucida Sans Unicode" pitchFamily="34"/>
                <a:cs typeface="Lucida Sans Unicode" pitchFamily="34"/>
              </a:rPr>
              <a:t>Le leader reçoit les</a:t>
            </a:r>
          </a:p>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1800" b="1" i="0" u="none" strike="noStrike" baseline="0">
                <a:ln>
                  <a:noFill/>
                </a:ln>
                <a:solidFill>
                  <a:srgbClr val="000000"/>
                </a:solidFill>
                <a:latin typeface="Times New Roman" pitchFamily="18"/>
                <a:ea typeface="Lucida Sans Unicode" pitchFamily="34"/>
                <a:cs typeface="Lucida Sans Unicode" pitchFamily="34"/>
              </a:rPr>
              <a:t>requêtes clientes</a:t>
            </a:r>
          </a:p>
        </p:txBody>
      </p:sp>
      <p:sp>
        <p:nvSpPr>
          <p:cNvPr id="7" name="ZoneTexte 6"/>
          <p:cNvSpPr txBox="1"/>
          <p:nvPr/>
        </p:nvSpPr>
        <p:spPr>
          <a:xfrm>
            <a:off x="6176520" y="6281279"/>
            <a:ext cx="2405880" cy="610920"/>
          </a:xfrm>
          <a:prstGeom prst="rect">
            <a:avLst/>
          </a:prstGeom>
          <a:noFill/>
          <a:ln>
            <a:noFill/>
          </a:ln>
        </p:spPr>
        <p:txBody>
          <a:bodyPr vert="horz" wrap="none" lIns="90000" tIns="45000" rIns="90000" bIns="45000" anchorCtr="0" compatLnSpc="1">
            <a:sp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1800" b="1" i="0" u="none" strike="noStrike" baseline="0">
                <a:ln>
                  <a:noFill/>
                </a:ln>
                <a:solidFill>
                  <a:srgbClr val="000000"/>
                </a:solidFill>
                <a:latin typeface="Times New Roman" pitchFamily="18"/>
                <a:ea typeface="Lucida Sans Unicode" pitchFamily="34"/>
                <a:cs typeface="Lucida Sans Unicode" pitchFamily="34"/>
              </a:rPr>
              <a:t>Le contrôleur gère les</a:t>
            </a:r>
          </a:p>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1800" b="1" i="0" u="none" strike="noStrike" baseline="0">
                <a:ln>
                  <a:noFill/>
                </a:ln>
                <a:solidFill>
                  <a:srgbClr val="000000"/>
                </a:solidFill>
                <a:latin typeface="Times New Roman" pitchFamily="18"/>
                <a:ea typeface="Lucida Sans Unicode" pitchFamily="34"/>
                <a:cs typeface="Lucida Sans Unicode" pitchFamily="34"/>
              </a:rPr>
              <a:t>changements de leader</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46.xml><?xml version="1.0" encoding="utf-8"?>
<p:sld xmlns:a="http://schemas.openxmlformats.org/drawingml/2006/main" xmlns:r="http://schemas.openxmlformats.org/officeDocument/2006/relationships" xmlns:p="http://schemas.openxmlformats.org/presentationml/2006/main">
  <p:cSld name="page208">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Synchronisation des répliques</a:t>
            </a:r>
          </a:p>
        </p:txBody>
      </p:sp>
      <p:sp>
        <p:nvSpPr>
          <p:cNvPr id="3" name="Espace réservé du texte 2"/>
          <p:cNvSpPr txBox="1">
            <a:spLocks noGrp="1"/>
          </p:cNvSpPr>
          <p:nvPr>
            <p:ph type="body" idx="4294967295"/>
          </p:nvPr>
        </p:nvSpPr>
        <p:spPr/>
        <p:txBody>
          <a:bodyPr vert="horz">
            <a:normAutofit fontScale="85000" lnSpcReduction="20000"/>
          </a:bodyPr>
          <a:lstStyle/>
          <a:p>
            <a:pPr lvl="0"/>
            <a:r>
              <a:rPr lang="fr-FR"/>
              <a:t>Contrôlé par la propriété :</a:t>
            </a:r>
            <a:br>
              <a:rPr lang="fr-FR"/>
            </a:br>
            <a:r>
              <a:rPr lang="fr-FR" b="1" i="1">
                <a:solidFill>
                  <a:srgbClr val="0D1F63"/>
                </a:solidFill>
              </a:rPr>
              <a:t>replica.lag.time.max.ms</a:t>
            </a:r>
            <a:r>
              <a:rPr lang="fr-FR"/>
              <a:t> (défaut 30 000)</a:t>
            </a:r>
          </a:p>
          <a:p>
            <a:pPr lvl="0"/>
            <a:r>
              <a:rPr lang="fr-FR"/>
              <a:t>Si pendant ce délai, le follower</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N’envoie pas de requêtes fetch</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N’atteint pas l’offset de fin du leader</a:t>
            </a:r>
          </a:p>
          <a:p>
            <a:pPr lvl="0"/>
            <a:r>
              <a:rPr lang="fr-FR"/>
              <a:t>Alors, le follower est considéré comme désynchronisé</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Il est supprimé de la liste des </a:t>
            </a:r>
            <a:r>
              <a:rPr lang="fr-FR" sz="3200" b="1">
                <a:solidFill>
                  <a:srgbClr val="0D1F63"/>
                </a:solidFill>
                <a:latin typeface="Tahoma" pitchFamily="34"/>
                <a:cs typeface="Lucida Sans Unicode" pitchFamily="34"/>
              </a:rPr>
              <a:t>ISR</a:t>
            </a:r>
            <a:r>
              <a:rPr lang="fr-FR" sz="3200">
                <a:solidFill>
                  <a:srgbClr val="0D1F63"/>
                </a:solidFill>
                <a:latin typeface="Tahoma" pitchFamily="34"/>
                <a:cs typeface="Lucida Sans Unicode" pitchFamily="34"/>
              </a:rPr>
              <a:t> </a:t>
            </a:r>
            <a:r>
              <a:rPr lang="fr-FR" sz="3200" b="1">
                <a:solidFill>
                  <a:srgbClr val="0D1F63"/>
                </a:solidFill>
                <a:latin typeface="Tahoma" pitchFamily="34"/>
                <a:cs typeface="Lucida Sans Unicode" pitchFamily="34"/>
              </a:rPr>
              <a:t>(In Sync Replica)</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Il peut ensuite rattraper son retard et être réintégré aux ISRs</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47.xml><?xml version="1.0" encoding="utf-8"?>
<p:sld xmlns:a="http://schemas.openxmlformats.org/drawingml/2006/main" xmlns:r="http://schemas.openxmlformats.org/officeDocument/2006/relationships" xmlns:p="http://schemas.openxmlformats.org/presentationml/2006/main">
  <p:cSld name="page209">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Validation de la production</a:t>
            </a:r>
          </a:p>
        </p:txBody>
      </p:sp>
      <p:sp>
        <p:nvSpPr>
          <p:cNvPr id="3" name="Espace réservé du texte 2"/>
          <p:cNvSpPr txBox="1">
            <a:spLocks noGrp="1"/>
          </p:cNvSpPr>
          <p:nvPr>
            <p:ph type="body" idx="4294967295"/>
          </p:nvPr>
        </p:nvSpPr>
        <p:spPr/>
        <p:txBody>
          <a:bodyPr vert="horz">
            <a:normAutofit fontScale="92500" lnSpcReduction="20000"/>
          </a:bodyPr>
          <a:lstStyle/>
          <a:p>
            <a:pPr lvl="0"/>
            <a:r>
              <a:rPr lang="fr-FR"/>
              <a:t>Le producteur peut considérer que le message produit est « committé » :</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Dés que le message est envoyé (acks=0 et prise maximale de risque)</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Lorsque le leader a écrit le message et rencoyé un acquittement (acks=1 et prise de risque de la défaillance du leader)</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Lorsque le message a été répliqué sur un minimum de réplique (acks=all, réduction du risque)</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48.xml><?xml version="1.0" encoding="utf-8"?>
<p:sld xmlns:a="http://schemas.openxmlformats.org/drawingml/2006/main" xmlns:r="http://schemas.openxmlformats.org/officeDocument/2006/relationships" xmlns:p="http://schemas.openxmlformats.org/presentationml/2006/main">
  <p:cSld name="page210">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i="1"/>
              <a:t>min.insync.replica</a:t>
            </a:r>
          </a:p>
        </p:txBody>
      </p:sp>
      <p:sp>
        <p:nvSpPr>
          <p:cNvPr id="3" name="Espace réservé du texte 2"/>
          <p:cNvSpPr txBox="1">
            <a:spLocks noGrp="1"/>
          </p:cNvSpPr>
          <p:nvPr>
            <p:ph type="body" idx="4294967295"/>
          </p:nvPr>
        </p:nvSpPr>
        <p:spPr>
          <a:xfrm>
            <a:off x="1091880" y="2296605"/>
            <a:ext cx="8459640" cy="4384800"/>
          </a:xfrm>
        </p:spPr>
        <p:txBody>
          <a:bodyPr vert="horz">
            <a:normAutofit fontScale="85000" lnSpcReduction="10000"/>
          </a:bodyPr>
          <a:lstStyle/>
          <a:p>
            <a:pPr lvl="0"/>
            <a:r>
              <a:rPr lang="fr-FR" dirty="0"/>
              <a:t>La propriété </a:t>
            </a:r>
            <a:r>
              <a:rPr lang="fr-FR" b="1" i="1" dirty="0" err="1">
                <a:solidFill>
                  <a:srgbClr val="0D1F63"/>
                </a:solidFill>
              </a:rPr>
              <a:t>min.insync.replica</a:t>
            </a:r>
            <a:r>
              <a:rPr lang="fr-FR" b="1" i="1" dirty="0">
                <a:solidFill>
                  <a:srgbClr val="0D1F63"/>
                </a:solidFill>
              </a:rPr>
              <a:t>,</a:t>
            </a:r>
            <a:r>
              <a:rPr lang="fr-FR" dirty="0"/>
              <a:t> spécifiée au niveau cluster ou topic, indique le minimum de répliques de l’ISR qui doivent avoir écrit un message afin que celui-ci soit considéré comme </a:t>
            </a:r>
            <a:r>
              <a:rPr lang="fr-FR" i="1" dirty="0" err="1"/>
              <a:t>committed</a:t>
            </a:r>
            <a:r>
              <a:rPr lang="fr-FR" i="1" dirty="0"/>
              <a:t>/</a:t>
            </a:r>
            <a:r>
              <a:rPr lang="fr-FR" dirty="0"/>
              <a:t>validé</a:t>
            </a:r>
          </a:p>
          <a:p>
            <a:pPr lvl="0"/>
            <a:r>
              <a:rPr lang="fr-FR" dirty="0"/>
              <a:t>Tout cela pour un producteur configuré avec </a:t>
            </a:r>
            <a:r>
              <a:rPr lang="fr-FR" i="1" dirty="0" err="1"/>
              <a:t>acks</a:t>
            </a:r>
            <a:r>
              <a:rPr lang="fr-FR" i="1" dirty="0"/>
              <a:t>=all</a:t>
            </a:r>
          </a:p>
          <a:p>
            <a:pPr marL="457200" lvl="2" indent="0" hangingPunct="0">
              <a:lnSpc>
                <a:spcPct val="96000"/>
              </a:lnSpc>
              <a:spcBef>
                <a:spcPts val="0"/>
              </a:spcBef>
              <a:spcAft>
                <a:spcPts val="1423"/>
              </a:spcAft>
              <a:buClr>
                <a:srgbClr val="000000"/>
              </a:buClr>
              <a:buSzPct val="100000"/>
              <a:buNone/>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2800" dirty="0">
                <a:solidFill>
                  <a:srgbClr val="000000"/>
                </a:solidFill>
                <a:latin typeface="Tahoma" pitchFamily="34"/>
                <a:cs typeface="Lucida Sans Unicode" pitchFamily="34"/>
              </a:rPr>
              <a:t>A la réception d’un message, le leader vérifie si il y a assez d’ISR pour écrire le message, sinon il envoie une </a:t>
            </a:r>
            <a:r>
              <a:rPr lang="fr-FR" sz="2800" i="1" dirty="0" err="1" smtClean="0">
                <a:solidFill>
                  <a:srgbClr val="000000"/>
                </a:solidFill>
                <a:latin typeface="Tahoma" pitchFamily="34"/>
                <a:cs typeface="Lucida Sans Unicode" pitchFamily="34"/>
              </a:rPr>
              <a:t>NotEnoughReplicasException</a:t>
            </a:r>
            <a:endParaRPr lang="fr-FR" sz="2800" i="1" dirty="0">
              <a:solidFill>
                <a:srgbClr val="000000"/>
              </a:solidFill>
              <a:latin typeface="Tahoma" pitchFamily="34"/>
              <a:cs typeface="Lucida Sans Unicode" pitchFamily="34"/>
            </a:endParaRPr>
          </a:p>
          <a:p>
            <a:pPr marL="457200" lvl="2" indent="0" hangingPunct="0">
              <a:lnSpc>
                <a:spcPct val="96000"/>
              </a:lnSpc>
              <a:spcBef>
                <a:spcPts val="0"/>
              </a:spcBef>
              <a:spcAft>
                <a:spcPts val="1423"/>
              </a:spcAft>
              <a:buClr>
                <a:srgbClr val="000000"/>
              </a:buClr>
              <a:buSzPct val="100000"/>
              <a:buNone/>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2800" dirty="0">
                <a:solidFill>
                  <a:srgbClr val="000000"/>
                </a:solidFill>
                <a:latin typeface="Tahoma" pitchFamily="34"/>
                <a:cs typeface="Lucida Sans Unicode" pitchFamily="34"/>
              </a:rPr>
              <a:t>Lorsque </a:t>
            </a:r>
            <a:r>
              <a:rPr lang="fr-FR" sz="2800" dirty="0">
                <a:solidFill>
                  <a:srgbClr val="000000"/>
                </a:solidFill>
                <a:latin typeface="Tahoma" pitchFamily="34"/>
                <a:cs typeface="Lucida Sans Unicode" pitchFamily="34"/>
              </a:rPr>
              <a:t>le message est répliqué par </a:t>
            </a:r>
            <a:r>
              <a:rPr lang="fr-FR" sz="3200" i="1" dirty="0" err="1">
                <a:solidFill>
                  <a:srgbClr val="000000"/>
                </a:solidFill>
                <a:latin typeface="Tahoma" pitchFamily="34"/>
                <a:cs typeface="Lucida Sans Unicode" pitchFamily="34"/>
              </a:rPr>
              <a:t>min.insync.replica</a:t>
            </a:r>
            <a:r>
              <a:rPr lang="fr-FR" sz="3200" dirty="0">
                <a:solidFill>
                  <a:srgbClr val="000000"/>
                </a:solidFill>
                <a:latin typeface="Tahoma" pitchFamily="34"/>
                <a:cs typeface="Lucida Sans Unicode" pitchFamily="34"/>
              </a:rPr>
              <a:t> </a:t>
            </a:r>
            <a:r>
              <a:rPr lang="fr-FR" sz="2800" dirty="0">
                <a:solidFill>
                  <a:srgbClr val="000000"/>
                </a:solidFill>
                <a:latin typeface="Tahoma" pitchFamily="34"/>
                <a:cs typeface="Lucida Sans Unicode" pitchFamily="34"/>
              </a:rPr>
              <a:t>répliques, le leader envoie un acquittement au client.</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49.xml><?xml version="1.0" encoding="utf-8"?>
<p:sld xmlns:a="http://schemas.openxmlformats.org/drawingml/2006/main" xmlns:r="http://schemas.openxmlformats.org/officeDocument/2006/relationships" xmlns:p="http://schemas.openxmlformats.org/presentationml/2006/main">
  <p:cSld name="page211">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Conséquences</a:t>
            </a:r>
          </a:p>
        </p:txBody>
      </p:sp>
      <p:sp>
        <p:nvSpPr>
          <p:cNvPr id="3" name="Espace réservé du texte 2"/>
          <p:cNvSpPr txBox="1">
            <a:spLocks noGrp="1"/>
          </p:cNvSpPr>
          <p:nvPr>
            <p:ph type="body" idx="4294967295"/>
          </p:nvPr>
        </p:nvSpPr>
        <p:spPr/>
        <p:txBody>
          <a:bodyPr vert="horz"/>
          <a:lstStyle/>
          <a:p>
            <a:pPr lvl="0"/>
            <a:r>
              <a:rPr lang="fr-FR"/>
              <a:t>Un réplique synchronisée légèrement en retard peut ralentir l’acquittement du message ; ce qui peut ralentir le débit.</a:t>
            </a:r>
          </a:p>
          <a:p>
            <a:pPr lvl="0"/>
            <a:endParaRPr lang="fr-FR"/>
          </a:p>
          <a:p>
            <a:pPr lvl="0"/>
            <a:r>
              <a:rPr lang="fr-FR"/>
              <a:t>Une réplique désynchronisée n'a plus d'impact sur les performances mais augmente le risque d’un temps d'arrêt ou d’une perte de données.</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name="page15">
    <p:spTree>
      <p:nvGrpSpPr>
        <p:cNvPr id="1" name=""/>
        <p:cNvGrpSpPr/>
        <p:nvPr/>
      </p:nvGrpSpPr>
      <p:grpSpPr>
        <a:xfrm>
          <a:off x="0" y="0"/>
          <a:ext cx="0" cy="0"/>
          <a:chOff x="0" y="0"/>
          <a:chExt cx="0" cy="0"/>
        </a:xfrm>
      </p:grpSpPr>
      <p:sp>
        <p:nvSpPr>
          <p:cNvPr id="2" name="Titre 1"/>
          <p:cNvSpPr txBox="1">
            <a:spLocks noGrp="1"/>
          </p:cNvSpPr>
          <p:nvPr>
            <p:ph type="title" idx="4294967295"/>
          </p:nvPr>
        </p:nvSpPr>
        <p:spPr>
          <a:xfrm>
            <a:off x="1205999" y="26640"/>
            <a:ext cx="8459640" cy="2183039"/>
          </a:xfrm>
        </p:spPr>
        <p:txBody>
          <a:bodyPr vert="horz"/>
          <a:lstStyle/>
          <a:p>
            <a:pPr lvl="0"/>
            <a:r>
              <a:rPr lang="fr-FR" sz="3600"/>
              <a:t>Exemple Micro-services</a:t>
            </a:r>
            <a:br>
              <a:rPr lang="fr-FR" sz="3600"/>
            </a:br>
            <a:r>
              <a:rPr lang="fr-FR" sz="3600"/>
              <a:t>Message Broker et Design pattern SAGA</a:t>
            </a:r>
          </a:p>
        </p:txBody>
      </p:sp>
      <p:sp>
        <p:nvSpPr>
          <p:cNvPr id="3" name="Espace réservé du texte 2"/>
          <p:cNvSpPr txBox="1">
            <a:spLocks noGrp="1"/>
          </p:cNvSpPr>
          <p:nvPr>
            <p:ph type="body" idx="4294967295"/>
          </p:nvPr>
        </p:nvSpPr>
        <p:spPr/>
        <p:txBody>
          <a:bodyPr vert="horz"/>
          <a:lstStyle/>
          <a:p>
            <a:endParaRPr lang="fr-FR"/>
          </a:p>
        </p:txBody>
      </p:sp>
      <p:pic>
        <p:nvPicPr>
          <p:cNvPr id="4" name="Image 3">
            <a:extLst>
              <a:ext uri="{FF2B5EF4-FFF2-40B4-BE49-F238E27FC236}">
                <a16:creationId xmlns:a16="http://schemas.microsoft.com/office/drawing/2014/main" id="{00000000-0000-0000-0000-000000000000}"/>
              </a:ext>
            </a:extLst>
          </p:cNvPr>
          <p:cNvPicPr>
            <a:picLocks noChangeAspect="1"/>
          </p:cNvPicPr>
          <p:nvPr/>
        </p:nvPicPr>
        <p:blipFill>
          <a:blip r:embed="rId3">
            <a:lum/>
            <a:alphaModFix/>
          </a:blip>
          <a:srcRect/>
          <a:stretch>
            <a:fillRect/>
          </a:stretch>
        </p:blipFill>
        <p:spPr>
          <a:xfrm>
            <a:off x="1512000" y="2304000"/>
            <a:ext cx="7125840" cy="461628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50.xml><?xml version="1.0" encoding="utf-8"?>
<p:sld xmlns:a="http://schemas.openxmlformats.org/drawingml/2006/main" xmlns:r="http://schemas.openxmlformats.org/officeDocument/2006/relationships" xmlns:p="http://schemas.openxmlformats.org/presentationml/2006/main">
  <p:cSld name="page212">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Rejet de demande d’émission</a:t>
            </a:r>
          </a:p>
        </p:txBody>
      </p:sp>
      <p:sp>
        <p:nvSpPr>
          <p:cNvPr id="3" name="Espace réservé du texte 2"/>
          <p:cNvSpPr txBox="1">
            <a:spLocks noGrp="1"/>
          </p:cNvSpPr>
          <p:nvPr>
            <p:ph type="body" idx="4294967295"/>
          </p:nvPr>
        </p:nvSpPr>
        <p:spPr/>
        <p:txBody>
          <a:bodyPr vert="horz">
            <a:normAutofit fontScale="70000" lnSpcReduction="20000"/>
          </a:bodyPr>
          <a:lstStyle/>
          <a:p>
            <a:pPr lvl="0"/>
            <a:r>
              <a:rPr lang="fr-FR" sz="2600"/>
              <a:t>Si le </a:t>
            </a:r>
            <a:r>
              <a:rPr lang="fr-FR" sz="2600" b="1">
                <a:solidFill>
                  <a:srgbClr val="0D1F63"/>
                </a:solidFill>
              </a:rPr>
              <a:t>nombre de ISR &lt; </a:t>
            </a:r>
            <a:r>
              <a:rPr lang="fr-FR" sz="2600" b="1" i="1">
                <a:solidFill>
                  <a:srgbClr val="0D1F63"/>
                </a:solidFill>
              </a:rPr>
              <a:t>min.insync.replicas</a:t>
            </a:r>
            <a:r>
              <a:rPr lang="fr-FR" sz="2600"/>
              <a:t> :</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a:solidFill>
                  <a:srgbClr val="000000"/>
                </a:solidFill>
                <a:latin typeface="Tahoma" pitchFamily="34"/>
                <a:cs typeface="Lucida Sans Unicode" pitchFamily="34"/>
              </a:rPr>
              <a:t>Kafka empêche l’acquittement du message. </a:t>
            </a:r>
            <a:br>
              <a:rPr lang="fr-FR">
                <a:solidFill>
                  <a:srgbClr val="000000"/>
                </a:solidFill>
                <a:latin typeface="Tahoma" pitchFamily="34"/>
                <a:cs typeface="Lucida Sans Unicode" pitchFamily="34"/>
              </a:rPr>
            </a:br>
            <a:r>
              <a:rPr lang="fr-FR">
                <a:solidFill>
                  <a:srgbClr val="000000"/>
                </a:solidFill>
                <a:latin typeface="Tahoma" pitchFamily="34"/>
                <a:cs typeface="Lucida Sans Unicode" pitchFamily="34"/>
              </a:rPr>
              <a:t>En fonction de la configuration du producteur, celui-ci peut être bloqué.</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endParaRPr lang="fr-FR" sz="1800">
              <a:solidFill>
                <a:srgbClr val="000000"/>
              </a:solidFill>
              <a:latin typeface="Tahoma" pitchFamily="34"/>
              <a:cs typeface="Lucida Sans Unicode" pitchFamily="34"/>
            </a:endParaRPr>
          </a:p>
          <a:p>
            <a:pPr lvl="0"/>
            <a:r>
              <a:rPr lang="fr-FR" sz="2600"/>
              <a:t>Si le</a:t>
            </a:r>
            <a:r>
              <a:rPr lang="fr-FR" sz="2600" b="1">
                <a:solidFill>
                  <a:srgbClr val="0D1F63"/>
                </a:solidFill>
              </a:rPr>
              <a:t> nombre de répliques disponible &lt; </a:t>
            </a:r>
            <a:r>
              <a:rPr lang="fr-FR" sz="2600" b="1" i="1">
                <a:solidFill>
                  <a:srgbClr val="0D1F63"/>
                </a:solidFill>
              </a:rPr>
              <a:t>min.insync.replicas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a:solidFill>
                  <a:srgbClr val="000000"/>
                </a:solidFill>
                <a:latin typeface="Tahoma" pitchFamily="34"/>
                <a:cs typeface="Lucida Sans Unicode" pitchFamily="34"/>
              </a:rPr>
              <a:t>Mauvaise configuration, Kafka bloque les émissions de message</a:t>
            </a:r>
          </a:p>
          <a:p>
            <a:pPr lvl="0"/>
            <a:endParaRPr lang="fr-FR"/>
          </a:p>
          <a:p>
            <a:pPr lvl="0"/>
            <a:r>
              <a:rPr lang="fr-FR"/>
              <a:t>En conséquences :</a:t>
            </a:r>
          </a:p>
          <a:p>
            <a:pPr lvl="0"/>
            <a:r>
              <a:rPr lang="fr-FR" sz="2600"/>
              <a:t>n répliques </a:t>
            </a:r>
            <a:br>
              <a:rPr lang="fr-FR" sz="2600"/>
            </a:br>
            <a:r>
              <a:rPr lang="fr-FR" sz="2600"/>
              <a:t>=&gt; tolère </a:t>
            </a:r>
            <a:r>
              <a:rPr lang="fr-FR" sz="2600" i="1"/>
              <a:t>n-1</a:t>
            </a:r>
            <a:r>
              <a:rPr lang="fr-FR" sz="2600"/>
              <a:t> failures pour que la partition soit disponible</a:t>
            </a:r>
          </a:p>
          <a:p>
            <a:pPr lvl="0"/>
            <a:endParaRPr lang="fr-FR" sz="2600"/>
          </a:p>
          <a:p>
            <a:pPr lvl="0"/>
            <a:r>
              <a:rPr lang="fr-FR" sz="2600"/>
              <a:t>n répliques,</a:t>
            </a:r>
            <a:r>
              <a:rPr lang="fr-FR" sz="2600" i="1"/>
              <a:t> min.insync.replicas =m </a:t>
            </a:r>
            <a:r>
              <a:rPr lang="fr-FR" sz="2600"/>
              <a:t/>
            </a:r>
            <a:br>
              <a:rPr lang="fr-FR" sz="2600"/>
            </a:br>
            <a:r>
              <a:rPr lang="fr-FR" sz="2600"/>
              <a:t>=&gt; Tolère </a:t>
            </a:r>
            <a:r>
              <a:rPr lang="fr-FR" sz="2600" i="1"/>
              <a:t>n-m</a:t>
            </a:r>
            <a:r>
              <a:rPr lang="fr-FR" sz="2600"/>
              <a:t>  failures pour accepter les envois</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51.xml><?xml version="1.0" encoding="utf-8"?>
<p:sld xmlns:a="http://schemas.openxmlformats.org/drawingml/2006/main" xmlns:r="http://schemas.openxmlformats.org/officeDocument/2006/relationships" xmlns:p="http://schemas.openxmlformats.org/presentationml/2006/main">
  <p:cSld name="page213">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wrap="square">
            <a:spAutoFit/>
          </a:bodyPr>
          <a:lstStyle/>
          <a:p>
            <a:pPr lvl="0"/>
            <a:r>
              <a:rPr lang="fr-FR" sz="4800"/>
              <a:t>Garanties Kafka</a:t>
            </a:r>
          </a:p>
        </p:txBody>
      </p:sp>
      <p:sp>
        <p:nvSpPr>
          <p:cNvPr id="3" name="Sous-titre 2"/>
          <p:cNvSpPr txBox="1">
            <a:spLocks noGrp="1"/>
          </p:cNvSpPr>
          <p:nvPr>
            <p:ph type="subTitle" idx="4294967295"/>
          </p:nvPr>
        </p:nvSpPr>
        <p:spPr/>
        <p:txBody>
          <a:bodyPr vert="horz" wrap="square">
            <a:spAutoFit/>
          </a:bodyPr>
          <a:lstStyle/>
          <a:p>
            <a:pPr lvl="0" indent="-311040" algn="ctr">
              <a:lnSpc>
                <a:spcPct val="95000"/>
              </a:lnSpc>
              <a:spcAft>
                <a:spcPts val="0"/>
              </a:spcAft>
            </a:pPr>
            <a:endParaRPr lang="fr-FR" b="1"/>
          </a:p>
          <a:p>
            <a:pPr lvl="0" indent="-311040" algn="ctr">
              <a:lnSpc>
                <a:spcPct val="95000"/>
              </a:lnSpc>
              <a:spcAft>
                <a:spcPts val="0"/>
              </a:spcAft>
            </a:pPr>
            <a:endParaRPr lang="fr-FR" b="1"/>
          </a:p>
          <a:p>
            <a:pPr lvl="0" indent="-311040" algn="ctr">
              <a:lnSpc>
                <a:spcPct val="95000"/>
              </a:lnSpc>
              <a:spcAft>
                <a:spcPts val="0"/>
              </a:spcAft>
            </a:pPr>
            <a:r>
              <a:rPr lang="fr-FR"/>
              <a:t>Mécanismes de réplication</a:t>
            </a:r>
          </a:p>
          <a:p>
            <a:pPr lvl="0" indent="-311040" algn="ctr">
              <a:lnSpc>
                <a:spcPct val="95000"/>
              </a:lnSpc>
              <a:spcAft>
                <a:spcPts val="0"/>
              </a:spcAft>
            </a:pPr>
            <a:r>
              <a:rPr lang="fr-FR" b="1" i="1">
                <a:solidFill>
                  <a:srgbClr val="0D1F63"/>
                </a:solidFill>
              </a:rPr>
              <a:t>At Most Once, At Least Once</a:t>
            </a:r>
          </a:p>
          <a:p>
            <a:pPr lvl="0" indent="-311040" algn="ctr">
              <a:lnSpc>
                <a:spcPct val="95000"/>
              </a:lnSpc>
              <a:spcAft>
                <a:spcPts val="0"/>
              </a:spcAft>
            </a:pPr>
            <a:r>
              <a:rPr lang="fr-FR" i="1"/>
              <a:t>Exactly Once</a:t>
            </a:r>
          </a:p>
          <a:p>
            <a:pPr lvl="0" indent="-311040" algn="ctr">
              <a:lnSpc>
                <a:spcPct val="95000"/>
              </a:lnSpc>
              <a:spcAft>
                <a:spcPts val="0"/>
              </a:spcAft>
            </a:pPr>
            <a:r>
              <a:rPr lang="fr-FR"/>
              <a:t>Débit, latence, durabilité</a:t>
            </a:r>
          </a:p>
          <a:p>
            <a:pPr lvl="0" indent="-311040" algn="ctr">
              <a:lnSpc>
                <a:spcPct val="95000"/>
              </a:lnSpc>
              <a:spcAft>
                <a:spcPts val="0"/>
              </a:spcAft>
            </a:pPr>
            <a:endParaRPr lang="fr-F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52.xml><?xml version="1.0" encoding="utf-8"?>
<p:sld xmlns:a="http://schemas.openxmlformats.org/drawingml/2006/main" xmlns:r="http://schemas.openxmlformats.org/officeDocument/2006/relationships" xmlns:p="http://schemas.openxmlformats.org/presentationml/2006/main">
  <p:cSld name="page214">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Côté producteur</a:t>
            </a:r>
          </a:p>
        </p:txBody>
      </p:sp>
      <p:sp>
        <p:nvSpPr>
          <p:cNvPr id="3" name="Espace réservé du texte 2"/>
          <p:cNvSpPr txBox="1">
            <a:spLocks noGrp="1"/>
          </p:cNvSpPr>
          <p:nvPr>
            <p:ph type="body" idx="4294967295"/>
          </p:nvPr>
        </p:nvSpPr>
        <p:spPr/>
        <p:txBody>
          <a:bodyPr vert="horz">
            <a:normAutofit lnSpcReduction="10000"/>
          </a:bodyPr>
          <a:lstStyle/>
          <a:p>
            <a:pPr lvl="0"/>
            <a:r>
              <a:rPr lang="fr-FR" dirty="0"/>
              <a:t>Du côté producteur, 2 premiers facteurs influencent la fiabilité de l’émission</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dirty="0">
                <a:solidFill>
                  <a:srgbClr val="000000"/>
                </a:solidFill>
                <a:latin typeface="Tahoma" pitchFamily="34"/>
                <a:cs typeface="Lucida Sans Unicode" pitchFamily="34"/>
              </a:rPr>
              <a:t>La configuration des </a:t>
            </a:r>
            <a:r>
              <a:rPr lang="fr-FR" sz="3200" b="1" i="1" dirty="0" err="1" smtClean="0">
                <a:solidFill>
                  <a:srgbClr val="0D1F63"/>
                </a:solidFill>
                <a:latin typeface="Tahoma" pitchFamily="34"/>
                <a:cs typeface="Lucida Sans Unicode" pitchFamily="34"/>
              </a:rPr>
              <a:t>Acks</a:t>
            </a:r>
            <a:r>
              <a:rPr lang="fr-FR" sz="3200" b="1" i="1" dirty="0" smtClean="0">
                <a:solidFill>
                  <a:srgbClr val="0D1F63"/>
                </a:solidFill>
                <a:latin typeface="Tahoma" pitchFamily="34"/>
                <a:cs typeface="Lucida Sans Unicode" pitchFamily="34"/>
              </a:rPr>
              <a:t> </a:t>
            </a:r>
            <a:r>
              <a:rPr lang="fr-FR" sz="3200" dirty="0">
                <a:solidFill>
                  <a:srgbClr val="000000"/>
                </a:solidFill>
                <a:latin typeface="Tahoma" pitchFamily="34"/>
                <a:cs typeface="Lucida Sans Unicode" pitchFamily="34"/>
              </a:rPr>
              <a:t>en fonction du </a:t>
            </a:r>
            <a:r>
              <a:rPr lang="fr-FR" sz="3200" i="1" dirty="0" err="1">
                <a:solidFill>
                  <a:srgbClr val="000000"/>
                </a:solidFill>
                <a:latin typeface="Tahoma" pitchFamily="34"/>
                <a:cs typeface="Lucida Sans Unicode" pitchFamily="34"/>
              </a:rPr>
              <a:t>min.insync.replica</a:t>
            </a:r>
            <a:r>
              <a:rPr lang="fr-FR" sz="3200" dirty="0">
                <a:solidFill>
                  <a:srgbClr val="000000"/>
                </a:solidFill>
                <a:latin typeface="Tahoma" pitchFamily="34"/>
                <a:cs typeface="Lucida Sans Unicode" pitchFamily="34"/>
              </a:rPr>
              <a:t> du topic</a:t>
            </a:r>
            <a:r>
              <a:rPr lang="fr-FR" sz="3200" b="1" i="1" dirty="0">
                <a:solidFill>
                  <a:srgbClr val="0D1F63"/>
                </a:solidFill>
                <a:latin typeface="Tahoma" pitchFamily="34"/>
                <a:cs typeface="Lucida Sans Unicode" pitchFamily="34"/>
              </a:rPr>
              <a:t/>
            </a:r>
            <a:br>
              <a:rPr lang="fr-FR" sz="3200" b="1" i="1" dirty="0">
                <a:solidFill>
                  <a:srgbClr val="0D1F63"/>
                </a:solidFill>
                <a:latin typeface="Tahoma" pitchFamily="34"/>
                <a:cs typeface="Lucida Sans Unicode" pitchFamily="34"/>
              </a:rPr>
            </a:br>
            <a:r>
              <a:rPr lang="fr-FR" sz="2600" dirty="0">
                <a:solidFill>
                  <a:srgbClr val="000000"/>
                </a:solidFill>
                <a:latin typeface="Tahoma" pitchFamily="34"/>
                <a:cs typeface="Lucida Sans Unicode" pitchFamily="34"/>
              </a:rPr>
              <a:t>3 valeurs possibles : </a:t>
            </a:r>
            <a:r>
              <a:rPr lang="fr-FR" sz="2600" i="1" dirty="0">
                <a:solidFill>
                  <a:srgbClr val="000000"/>
                </a:solidFill>
                <a:latin typeface="Tahoma" pitchFamily="34"/>
                <a:cs typeface="Lucida Sans Unicode" pitchFamily="34"/>
              </a:rPr>
              <a:t>0,1,all</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dirty="0" smtClean="0">
                <a:solidFill>
                  <a:srgbClr val="000000"/>
                </a:solidFill>
                <a:latin typeface="Tahoma" pitchFamily="34"/>
                <a:cs typeface="Lucida Sans Unicode" pitchFamily="34"/>
              </a:rPr>
              <a:t>Le paramètre </a:t>
            </a:r>
            <a:r>
              <a:rPr lang="fr-FR" sz="3200" b="1" i="1" dirty="0" err="1">
                <a:solidFill>
                  <a:srgbClr val="0D1F63"/>
                </a:solidFill>
                <a:latin typeface="Tahoma" pitchFamily="34"/>
                <a:cs typeface="Lucida Sans Unicode" pitchFamily="34"/>
              </a:rPr>
              <a:t>MessageSendMaxRetries</a:t>
            </a:r>
            <a:r>
              <a:rPr lang="fr-FR" sz="3200" dirty="0" smtClean="0">
                <a:solidFill>
                  <a:srgbClr val="000000"/>
                </a:solidFill>
                <a:latin typeface="Tahoma" pitchFamily="34"/>
                <a:cs typeface="Lucida Sans Unicode" pitchFamily="34"/>
              </a:rPr>
              <a:t> qui permet de tolérer les défaillances temporaires (un broker qui redémarre par exemple)</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endParaRPr lang="fr-FR" sz="3200" dirty="0">
              <a:solidFill>
                <a:srgbClr val="000000"/>
              </a:solidFill>
              <a:latin typeface="Tahoma" pitchFamily="34"/>
              <a:cs typeface="Lucida Sans Unicode" pitchFamily="34"/>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53.xml><?xml version="1.0" encoding="utf-8"?>
<p:sld xmlns:a="http://schemas.openxmlformats.org/drawingml/2006/main" xmlns:r="http://schemas.openxmlformats.org/officeDocument/2006/relationships" xmlns:p="http://schemas.openxmlformats.org/presentationml/2006/main">
  <p:cSld name="page215">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dirty="0" err="1"/>
              <a:t>A</a:t>
            </a:r>
            <a:r>
              <a:rPr lang="fr-FR" dirty="0" err="1" smtClean="0"/>
              <a:t>cks</a:t>
            </a:r>
            <a:r>
              <a:rPr lang="fr-FR" dirty="0" smtClean="0"/>
              <a:t>=0</a:t>
            </a:r>
            <a:endParaRPr lang="fr-FR" dirty="0"/>
          </a:p>
        </p:txBody>
      </p:sp>
      <p:sp>
        <p:nvSpPr>
          <p:cNvPr id="3" name="Espace réservé du texte 2"/>
          <p:cNvSpPr txBox="1">
            <a:spLocks noGrp="1"/>
          </p:cNvSpPr>
          <p:nvPr>
            <p:ph type="body" idx="4294967295"/>
          </p:nvPr>
        </p:nvSpPr>
        <p:spPr/>
        <p:txBody>
          <a:bodyPr vert="horz"/>
          <a:lstStyle/>
          <a:p>
            <a:pPr lvl="0"/>
            <a:r>
              <a:rPr lang="fr-FR" b="1" i="1" dirty="0" err="1">
                <a:solidFill>
                  <a:srgbClr val="0D1F63"/>
                </a:solidFill>
              </a:rPr>
              <a:t>A</a:t>
            </a:r>
            <a:r>
              <a:rPr lang="fr-FR" b="1" i="1" dirty="0" err="1" smtClean="0">
                <a:solidFill>
                  <a:srgbClr val="0D1F63"/>
                </a:solidFill>
              </a:rPr>
              <a:t>cks</a:t>
            </a:r>
            <a:r>
              <a:rPr lang="fr-FR" b="1" i="1" dirty="0" smtClean="0">
                <a:solidFill>
                  <a:srgbClr val="0D1F63"/>
                </a:solidFill>
              </a:rPr>
              <a:t>=0</a:t>
            </a:r>
            <a:r>
              <a:rPr lang="fr-FR" dirty="0"/>
              <a:t> : Le producteur considère le message écrit au moment ou il l’a envoyé sans attendre l’acquittement du broker</a:t>
            </a:r>
            <a:br>
              <a:rPr lang="fr-FR" dirty="0"/>
            </a:br>
            <a:r>
              <a:rPr lang="fr-FR" dirty="0"/>
              <a:t>=&gt; Perte de message potentielle </a:t>
            </a:r>
            <a:r>
              <a:rPr lang="fr-FR" i="1" dirty="0"/>
              <a:t>(At Most Once)</a:t>
            </a:r>
          </a:p>
          <a:p>
            <a:pPr lvl="0"/>
            <a:endParaRPr lang="fr-FR" dirty="0"/>
          </a:p>
          <a:p>
            <a:pPr lvl="0"/>
            <a:endParaRPr lang="fr-FR" dirty="0"/>
          </a:p>
        </p:txBody>
      </p:sp>
      <p:pic>
        <p:nvPicPr>
          <p:cNvPr id="4" name="Image 3">
            <a:extLst>
              <a:ext uri="{FF2B5EF4-FFF2-40B4-BE49-F238E27FC236}">
                <a16:creationId xmlns:a16="http://schemas.microsoft.com/office/drawing/2014/main" id="{00000000-0000-0000-0000-000000000000}"/>
              </a:ext>
            </a:extLst>
          </p:cNvPr>
          <p:cNvPicPr>
            <a:picLocks noChangeAspect="1"/>
          </p:cNvPicPr>
          <p:nvPr/>
        </p:nvPicPr>
        <p:blipFill>
          <a:blip r:embed="rId3">
            <a:lum/>
            <a:alphaModFix/>
          </a:blip>
          <a:srcRect/>
          <a:stretch>
            <a:fillRect/>
          </a:stretch>
        </p:blipFill>
        <p:spPr>
          <a:xfrm>
            <a:off x="-21600" y="5355000"/>
            <a:ext cx="10691640" cy="100476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54.xml><?xml version="1.0" encoding="utf-8"?>
<p:sld xmlns:a="http://schemas.openxmlformats.org/drawingml/2006/main" xmlns:r="http://schemas.openxmlformats.org/officeDocument/2006/relationships" xmlns:p="http://schemas.openxmlformats.org/presentationml/2006/main">
  <p:cSld name="page216">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dirty="0" err="1"/>
              <a:t>A</a:t>
            </a:r>
            <a:r>
              <a:rPr lang="fr-FR" dirty="0" err="1" smtClean="0"/>
              <a:t>cks</a:t>
            </a:r>
            <a:r>
              <a:rPr lang="fr-FR" dirty="0" smtClean="0"/>
              <a:t>=1</a:t>
            </a:r>
            <a:endParaRPr lang="fr-FR" dirty="0"/>
          </a:p>
        </p:txBody>
      </p:sp>
      <p:sp>
        <p:nvSpPr>
          <p:cNvPr id="3" name="Espace réservé du texte 2"/>
          <p:cNvSpPr txBox="1">
            <a:spLocks noGrp="1"/>
          </p:cNvSpPr>
          <p:nvPr>
            <p:ph type="body" idx="4294967295"/>
          </p:nvPr>
        </p:nvSpPr>
        <p:spPr/>
        <p:txBody>
          <a:bodyPr vert="horz"/>
          <a:lstStyle/>
          <a:p>
            <a:pPr lvl="0"/>
            <a:r>
              <a:rPr lang="fr-FR" b="1" i="1" dirty="0" err="1">
                <a:solidFill>
                  <a:srgbClr val="0D1F63"/>
                </a:solidFill>
              </a:rPr>
              <a:t>A</a:t>
            </a:r>
            <a:r>
              <a:rPr lang="fr-FR" b="1" i="1" dirty="0" err="1" smtClean="0">
                <a:solidFill>
                  <a:srgbClr val="0D1F63"/>
                </a:solidFill>
              </a:rPr>
              <a:t>cks</a:t>
            </a:r>
            <a:r>
              <a:rPr lang="fr-FR" b="1" i="1" dirty="0" smtClean="0">
                <a:solidFill>
                  <a:srgbClr val="0D1F63"/>
                </a:solidFill>
              </a:rPr>
              <a:t>=1</a:t>
            </a:r>
            <a:r>
              <a:rPr lang="fr-FR" dirty="0"/>
              <a:t> : Le producteur considère le message écrit lorsque le leader a acquitté l’écriture</a:t>
            </a:r>
            <a:br>
              <a:rPr lang="fr-FR" dirty="0"/>
            </a:br>
            <a:r>
              <a:rPr lang="fr-FR" dirty="0"/>
              <a:t>=&gt; Si le leader s’arrête et que les répliques n’ont pas eu le temps d’écrire le message, perte de données</a:t>
            </a:r>
          </a:p>
          <a:p>
            <a:pPr lvl="0"/>
            <a:endParaRPr lang="fr-FR" dirty="0"/>
          </a:p>
        </p:txBody>
      </p:sp>
      <p:pic>
        <p:nvPicPr>
          <p:cNvPr id="4" name="Image 3">
            <a:extLst>
              <a:ext uri="{FF2B5EF4-FFF2-40B4-BE49-F238E27FC236}">
                <a16:creationId xmlns:a16="http://schemas.microsoft.com/office/drawing/2014/main" id="{00000000-0000-0000-0000-000000000000}"/>
              </a:ext>
            </a:extLst>
          </p:cNvPr>
          <p:cNvPicPr>
            <a:picLocks noChangeAspect="1"/>
          </p:cNvPicPr>
          <p:nvPr/>
        </p:nvPicPr>
        <p:blipFill>
          <a:blip r:embed="rId3">
            <a:lum/>
            <a:alphaModFix/>
          </a:blip>
          <a:srcRect/>
          <a:stretch>
            <a:fillRect/>
          </a:stretch>
        </p:blipFill>
        <p:spPr>
          <a:xfrm>
            <a:off x="-2520" y="5627520"/>
            <a:ext cx="10691640" cy="93636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55.xml><?xml version="1.0" encoding="utf-8"?>
<p:sld xmlns:a="http://schemas.openxmlformats.org/drawingml/2006/main" xmlns:r="http://schemas.openxmlformats.org/officeDocument/2006/relationships" xmlns:p="http://schemas.openxmlformats.org/presentationml/2006/main">
  <p:cSld name="page217">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dirty="0" err="1"/>
              <a:t>A</a:t>
            </a:r>
            <a:r>
              <a:rPr lang="fr-FR" dirty="0" err="1" smtClean="0"/>
              <a:t>cks</a:t>
            </a:r>
            <a:r>
              <a:rPr lang="fr-FR" dirty="0" smtClean="0"/>
              <a:t>=all</a:t>
            </a:r>
            <a:endParaRPr lang="fr-FR" dirty="0"/>
          </a:p>
        </p:txBody>
      </p:sp>
      <p:sp>
        <p:nvSpPr>
          <p:cNvPr id="3" name="Espace réservé du texte 2"/>
          <p:cNvSpPr txBox="1">
            <a:spLocks noGrp="1"/>
          </p:cNvSpPr>
          <p:nvPr>
            <p:ph type="body" idx="4294967295"/>
          </p:nvPr>
        </p:nvSpPr>
        <p:spPr/>
        <p:txBody>
          <a:bodyPr vert="horz"/>
          <a:lstStyle/>
          <a:p>
            <a:pPr lvl="0"/>
            <a:r>
              <a:rPr lang="fr-FR" sz="2600" b="1" i="1" dirty="0" err="1">
                <a:solidFill>
                  <a:srgbClr val="0D1F63"/>
                </a:solidFill>
              </a:rPr>
              <a:t>A</a:t>
            </a:r>
            <a:r>
              <a:rPr lang="fr-FR" sz="2600" b="1" i="1" dirty="0" err="1" smtClean="0">
                <a:solidFill>
                  <a:srgbClr val="0D1F63"/>
                </a:solidFill>
              </a:rPr>
              <a:t>cks</a:t>
            </a:r>
            <a:r>
              <a:rPr lang="fr-FR" sz="2600" b="1" i="1" dirty="0" smtClean="0">
                <a:solidFill>
                  <a:srgbClr val="0D1F63"/>
                </a:solidFill>
              </a:rPr>
              <a:t>=all</a:t>
            </a:r>
            <a:r>
              <a:rPr lang="fr-FR" sz="2600" dirty="0"/>
              <a:t> : Le producteur considère le message comme écrit lorsque il a été répliqué par </a:t>
            </a:r>
            <a:r>
              <a:rPr lang="fr-FR" sz="2600" i="1" dirty="0" err="1"/>
              <a:t>min.insync.replica</a:t>
            </a:r>
            <a:r>
              <a:rPr lang="fr-FR" sz="2600" dirty="0"/>
              <a:t> des ISR.</a:t>
            </a:r>
            <a:br>
              <a:rPr lang="fr-FR" sz="2600" dirty="0"/>
            </a:br>
            <a:r>
              <a:rPr lang="fr-FR" sz="2600" dirty="0"/>
              <a:t>=&gt; Assure le maximum de durabilité (Nécessaire pour </a:t>
            </a:r>
            <a:r>
              <a:rPr lang="fr-FR" sz="2600" i="1" dirty="0"/>
              <a:t>At Least Once</a:t>
            </a:r>
            <a:r>
              <a:rPr lang="fr-FR" sz="2600" dirty="0"/>
              <a:t> et </a:t>
            </a:r>
            <a:r>
              <a:rPr lang="fr-FR" sz="2600" i="1" dirty="0" err="1"/>
              <a:t>Exactly</a:t>
            </a:r>
            <a:r>
              <a:rPr lang="fr-FR" sz="2600" i="1" dirty="0"/>
              <a:t> Once</a:t>
            </a:r>
            <a:r>
              <a:rPr lang="fr-FR" sz="2600" dirty="0"/>
              <a:t>)</a:t>
            </a:r>
          </a:p>
        </p:txBody>
      </p:sp>
      <p:pic>
        <p:nvPicPr>
          <p:cNvPr id="4" name="Image 3">
            <a:extLst>
              <a:ext uri="{FF2B5EF4-FFF2-40B4-BE49-F238E27FC236}">
                <a16:creationId xmlns:a16="http://schemas.microsoft.com/office/drawing/2014/main" id="{00000000-0000-0000-0000-000000000000}"/>
              </a:ext>
            </a:extLst>
          </p:cNvPr>
          <p:cNvPicPr>
            <a:picLocks noChangeAspect="1"/>
          </p:cNvPicPr>
          <p:nvPr/>
        </p:nvPicPr>
        <p:blipFill>
          <a:blip r:embed="rId3">
            <a:lum/>
            <a:alphaModFix/>
          </a:blip>
          <a:srcRect/>
          <a:stretch>
            <a:fillRect/>
          </a:stretch>
        </p:blipFill>
        <p:spPr>
          <a:xfrm>
            <a:off x="1657439" y="4215600"/>
            <a:ext cx="6660000" cy="335088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56.xml><?xml version="1.0" encoding="utf-8"?>
<p:sld xmlns:a="http://schemas.openxmlformats.org/drawingml/2006/main" xmlns:r="http://schemas.openxmlformats.org/officeDocument/2006/relationships" xmlns:p="http://schemas.openxmlformats.org/presentationml/2006/main">
  <p:cSld name="page218">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Acquittement et durabilité</a:t>
            </a:r>
          </a:p>
        </p:txBody>
      </p:sp>
      <p:sp>
        <p:nvSpPr>
          <p:cNvPr id="3" name="Espace réservé du texte 2"/>
          <p:cNvSpPr txBox="1">
            <a:spLocks noGrp="1"/>
          </p:cNvSpPr>
          <p:nvPr>
            <p:ph type="body" idx="4294967295"/>
          </p:nvPr>
        </p:nvSpPr>
        <p:spPr/>
        <p:txBody>
          <a:bodyPr vert="horz"/>
          <a:lstStyle/>
          <a:p>
            <a:endParaRPr lang="fr-FR"/>
          </a:p>
        </p:txBody>
      </p:sp>
      <p:pic>
        <p:nvPicPr>
          <p:cNvPr id="4" name="Image 3">
            <a:extLst>
              <a:ext uri="{FF2B5EF4-FFF2-40B4-BE49-F238E27FC236}">
                <a16:creationId xmlns:a16="http://schemas.microsoft.com/office/drawing/2014/main" id="{00000000-0000-0000-0000-000000000000}"/>
              </a:ext>
            </a:extLst>
          </p:cNvPr>
          <p:cNvPicPr>
            <a:picLocks noChangeAspect="1"/>
          </p:cNvPicPr>
          <p:nvPr/>
        </p:nvPicPr>
        <p:blipFill>
          <a:blip r:embed="rId3">
            <a:lum/>
            <a:alphaModFix/>
          </a:blip>
          <a:srcRect/>
          <a:stretch>
            <a:fillRect/>
          </a:stretch>
        </p:blipFill>
        <p:spPr>
          <a:xfrm>
            <a:off x="821880" y="2209680"/>
            <a:ext cx="8651160" cy="4775760"/>
          </a:xfrm>
          <a:prstGeom prst="rect">
            <a:avLst/>
          </a:prstGeom>
          <a:noFill/>
          <a:ln>
            <a:noFill/>
          </a:ln>
        </p:spPr>
      </p:pic>
      <p:sp>
        <p:nvSpPr>
          <p:cNvPr id="5" name="ZoneTexte 4"/>
          <p:cNvSpPr txBox="1"/>
          <p:nvPr/>
        </p:nvSpPr>
        <p:spPr>
          <a:xfrm>
            <a:off x="215640" y="7086600"/>
            <a:ext cx="10313640" cy="438119"/>
          </a:xfrm>
          <a:prstGeom prst="rect">
            <a:avLst/>
          </a:prstGeom>
          <a:noFill/>
          <a:ln>
            <a:noFill/>
          </a:ln>
        </p:spPr>
        <p:txBody>
          <a:bodyPr vert="horz" wrap="none" lIns="90000" tIns="45000" rIns="90000" bIns="45000" anchorCtr="0" compatLnSpc="1"/>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2000" b="0" i="1" u="none" strike="noStrike" baseline="0">
                <a:ln>
                  <a:noFill/>
                </a:ln>
                <a:solidFill>
                  <a:srgbClr val="000000"/>
                </a:solidFill>
                <a:latin typeface="Times New Roman" pitchFamily="18"/>
                <a:ea typeface="Lucida Sans Unicode" pitchFamily="34"/>
                <a:cs typeface="Lucida Sans Unicode" pitchFamily="34"/>
              </a:rPr>
              <a:t>https://blog.zenika.com/2020/11/04/maitriser-le-parametrage-des-producers-kafka/</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57.xml><?xml version="1.0" encoding="utf-8"?>
<p:sld xmlns:a="http://schemas.openxmlformats.org/drawingml/2006/main" xmlns:r="http://schemas.openxmlformats.org/officeDocument/2006/relationships" xmlns:p="http://schemas.openxmlformats.org/presentationml/2006/main">
  <p:cSld name="page219">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Gestion des erreurs</a:t>
            </a:r>
          </a:p>
        </p:txBody>
      </p:sp>
      <p:sp>
        <p:nvSpPr>
          <p:cNvPr id="3" name="Espace réservé du texte 2"/>
          <p:cNvSpPr txBox="1">
            <a:spLocks noGrp="1"/>
          </p:cNvSpPr>
          <p:nvPr>
            <p:ph type="body" idx="4294967295"/>
          </p:nvPr>
        </p:nvSpPr>
        <p:spPr/>
        <p:txBody>
          <a:bodyPr vert="horz">
            <a:normAutofit fontScale="85000" lnSpcReduction="10000"/>
          </a:bodyPr>
          <a:lstStyle/>
          <a:p>
            <a:pPr lvl="0"/>
            <a:r>
              <a:rPr lang="fr-FR" dirty="0"/>
              <a:t>2 types d’erreur pour le producteur:</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dirty="0" smtClean="0">
                <a:solidFill>
                  <a:srgbClr val="000000"/>
                </a:solidFill>
                <a:latin typeface="Tahoma" pitchFamily="34"/>
                <a:cs typeface="Lucida Sans Unicode" pitchFamily="34"/>
              </a:rPr>
              <a:t>les erreurs que les producteurs gèrent automatiquement . </a:t>
            </a:r>
            <a:br>
              <a:rPr lang="fr-FR" sz="3200" dirty="0" smtClean="0">
                <a:solidFill>
                  <a:srgbClr val="000000"/>
                </a:solidFill>
                <a:latin typeface="Tahoma" pitchFamily="34"/>
                <a:cs typeface="Lucida Sans Unicode" pitchFamily="34"/>
              </a:rPr>
            </a:br>
            <a:r>
              <a:rPr lang="fr-FR" sz="3200" dirty="0" smtClean="0">
                <a:solidFill>
                  <a:srgbClr val="000000"/>
                </a:solidFill>
                <a:latin typeface="Tahoma" pitchFamily="34"/>
                <a:cs typeface="Lucida Sans Unicode" pitchFamily="34"/>
              </a:rPr>
              <a:t>Ce sont les erreurs ré-</a:t>
            </a:r>
            <a:r>
              <a:rPr lang="fr-FR" sz="3200" dirty="0" err="1" smtClean="0">
                <a:solidFill>
                  <a:srgbClr val="000000"/>
                </a:solidFill>
                <a:latin typeface="Tahoma" pitchFamily="34"/>
                <a:cs typeface="Lucida Sans Unicode" pitchFamily="34"/>
              </a:rPr>
              <a:t>essayable</a:t>
            </a:r>
            <a:r>
              <a:rPr lang="fr-FR" sz="3200" dirty="0" smtClean="0">
                <a:solidFill>
                  <a:srgbClr val="000000"/>
                </a:solidFill>
                <a:latin typeface="Tahoma" pitchFamily="34"/>
                <a:cs typeface="Lucida Sans Unicode" pitchFamily="34"/>
              </a:rPr>
              <a:t> (ex : </a:t>
            </a:r>
            <a:r>
              <a:rPr lang="fr-FR" sz="3200" i="1" dirty="0" smtClean="0">
                <a:solidFill>
                  <a:srgbClr val="000000"/>
                </a:solidFill>
                <a:latin typeface="Tahoma" pitchFamily="34"/>
                <a:cs typeface="Lucida Sans Unicode" pitchFamily="34"/>
              </a:rPr>
              <a:t>LEADER_NOT_AVAILABLE, NOT_ENOUGH_REPLICA</a:t>
            </a:r>
            <a:r>
              <a:rPr lang="fr-FR" sz="3200" dirty="0" smtClean="0">
                <a:solidFill>
                  <a:srgbClr val="000000"/>
                </a:solidFill>
                <a:latin typeface="Tahoma" pitchFamily="34"/>
                <a:cs typeface="Lucida Sans Unicode" pitchFamily="34"/>
              </a:rPr>
              <a:t>)</a:t>
            </a:r>
            <a:br>
              <a:rPr lang="fr-FR" sz="3200" dirty="0" smtClean="0">
                <a:solidFill>
                  <a:srgbClr val="000000"/>
                </a:solidFill>
                <a:latin typeface="Tahoma" pitchFamily="34"/>
                <a:cs typeface="Lucida Sans Unicode" pitchFamily="34"/>
              </a:rPr>
            </a:br>
            <a:r>
              <a:rPr lang="fr-FR" sz="3200" dirty="0" smtClean="0">
                <a:solidFill>
                  <a:srgbClr val="000000"/>
                </a:solidFill>
                <a:latin typeface="Tahoma" pitchFamily="34"/>
                <a:cs typeface="Lucida Sans Unicode" pitchFamily="34"/>
              </a:rPr>
              <a:t>Nombre d’essai configurable via </a:t>
            </a:r>
            <a:r>
              <a:rPr lang="fr-FR" sz="3200" b="1" i="1" dirty="0" err="1" smtClean="0">
                <a:solidFill>
                  <a:srgbClr val="0D1F63"/>
                </a:solidFill>
                <a:latin typeface="Tahoma" pitchFamily="34"/>
                <a:cs typeface="Lucida Sans Unicode" pitchFamily="34"/>
              </a:rPr>
              <a:t>MessageSendMaxRetries</a:t>
            </a:r>
            <a:r>
              <a:rPr lang="fr-FR" sz="3200" dirty="0" smtClean="0">
                <a:solidFill>
                  <a:srgbClr val="000000"/>
                </a:solidFill>
                <a:latin typeface="Tahoma" pitchFamily="34"/>
                <a:cs typeface="Lucida Sans Unicode" pitchFamily="34"/>
              </a:rPr>
              <a:t>. </a:t>
            </a:r>
            <a:br>
              <a:rPr lang="fr-FR" sz="3200" dirty="0" smtClean="0">
                <a:solidFill>
                  <a:srgbClr val="000000"/>
                </a:solidFill>
                <a:latin typeface="Tahoma" pitchFamily="34"/>
                <a:cs typeface="Lucida Sans Unicode" pitchFamily="34"/>
              </a:rPr>
            </a:br>
            <a:r>
              <a:rPr lang="fr-FR" sz="3200" dirty="0" smtClean="0">
                <a:solidFill>
                  <a:srgbClr val="000000"/>
                </a:solidFill>
                <a:latin typeface="Tahoma" pitchFamily="34"/>
                <a:cs typeface="Lucida Sans Unicode" pitchFamily="34"/>
              </a:rPr>
              <a:t>=&gt; Attention, peut générer des doublons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dirty="0" smtClean="0">
                <a:solidFill>
                  <a:srgbClr val="000000"/>
                </a:solidFill>
                <a:latin typeface="Tahoma" pitchFamily="34"/>
                <a:cs typeface="Lucida Sans Unicode" pitchFamily="34"/>
              </a:rPr>
              <a:t>les </a:t>
            </a:r>
            <a:r>
              <a:rPr lang="fr-FR" sz="3200" dirty="0">
                <a:solidFill>
                  <a:srgbClr val="000000"/>
                </a:solidFill>
                <a:latin typeface="Tahoma" pitchFamily="34"/>
                <a:cs typeface="Lucida Sans Unicode" pitchFamily="34"/>
              </a:rPr>
              <a:t>erreurs qui doivent être traitées par le code. </a:t>
            </a:r>
            <a:r>
              <a:rPr lang="fr-FR" sz="3200" dirty="0" smtClean="0">
                <a:solidFill>
                  <a:srgbClr val="000000"/>
                </a:solidFill>
                <a:latin typeface="Tahoma" pitchFamily="34"/>
                <a:cs typeface="Lucida Sans Unicode" pitchFamily="34"/>
              </a:rPr>
              <a:t/>
            </a:r>
            <a:br>
              <a:rPr lang="fr-FR" sz="3200" dirty="0" smtClean="0">
                <a:solidFill>
                  <a:srgbClr val="000000"/>
                </a:solidFill>
                <a:latin typeface="Tahoma" pitchFamily="34"/>
                <a:cs typeface="Lucida Sans Unicode" pitchFamily="34"/>
              </a:rPr>
            </a:br>
            <a:r>
              <a:rPr lang="fr-FR" sz="3200" dirty="0" smtClean="0">
                <a:solidFill>
                  <a:srgbClr val="000000"/>
                </a:solidFill>
                <a:latin typeface="Tahoma" pitchFamily="34"/>
                <a:cs typeface="Lucida Sans Unicode" pitchFamily="34"/>
              </a:rPr>
              <a:t>(</a:t>
            </a:r>
            <a:r>
              <a:rPr lang="fr-FR" sz="3200" dirty="0">
                <a:solidFill>
                  <a:srgbClr val="000000"/>
                </a:solidFill>
                <a:latin typeface="Tahoma" pitchFamily="34"/>
                <a:cs typeface="Lucida Sans Unicode" pitchFamily="34"/>
              </a:rPr>
              <a:t>ex : </a:t>
            </a:r>
            <a:r>
              <a:rPr lang="fr-FR" sz="3200" i="1" dirty="0">
                <a:solidFill>
                  <a:srgbClr val="000000"/>
                </a:solidFill>
                <a:latin typeface="Tahoma" pitchFamily="34"/>
                <a:cs typeface="Lucida Sans Unicode" pitchFamily="34"/>
              </a:rPr>
              <a:t>INVALID_CONFIG, SERIALIZATION_EXCEPTION</a:t>
            </a:r>
            <a:r>
              <a:rPr lang="fr-FR" sz="3200" dirty="0">
                <a:solidFill>
                  <a:srgbClr val="000000"/>
                </a:solidFill>
                <a:latin typeface="Tahoma" pitchFamily="34"/>
                <a:cs typeface="Lucida Sans Unicode" pitchFamily="34"/>
              </a:rPr>
              <a:t>)</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58.xml><?xml version="1.0" encoding="utf-8"?>
<p:sld xmlns:a="http://schemas.openxmlformats.org/drawingml/2006/main" xmlns:r="http://schemas.openxmlformats.org/officeDocument/2006/relationships" xmlns:p="http://schemas.openxmlformats.org/presentationml/2006/main">
  <p:cSld name="page220">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Côté consommateur</a:t>
            </a:r>
          </a:p>
        </p:txBody>
      </p:sp>
      <p:sp>
        <p:nvSpPr>
          <p:cNvPr id="3" name="Espace réservé du texte 2"/>
          <p:cNvSpPr txBox="1">
            <a:spLocks noGrp="1"/>
          </p:cNvSpPr>
          <p:nvPr>
            <p:ph type="body" idx="4294967295"/>
          </p:nvPr>
        </p:nvSpPr>
        <p:spPr>
          <a:xfrm>
            <a:off x="1091880" y="2285030"/>
            <a:ext cx="8459640" cy="4384800"/>
          </a:xfrm>
        </p:spPr>
        <p:txBody>
          <a:bodyPr vert="horz">
            <a:normAutofit fontScale="85000" lnSpcReduction="20000"/>
          </a:bodyPr>
          <a:lstStyle/>
          <a:p>
            <a:pPr lvl="0"/>
            <a:r>
              <a:rPr lang="fr-FR"/>
              <a:t>Du point de vue de la fiabilité, la seule chose que les consommateurs ont à faire est de s’assurer qu’ils gardent une trace des offsets qu’ils ont traités en cas de rebalanccing.</a:t>
            </a:r>
          </a:p>
          <a:p>
            <a:pPr lvl="0"/>
            <a:endParaRPr lang="fr-FR"/>
          </a:p>
          <a:p>
            <a:pPr lvl="0"/>
            <a:r>
              <a:rPr lang="fr-FR"/>
              <a:t>Pour cela, ils committent leur offset auprès du cluster Kafka qui stocke les informations dans le topic </a:t>
            </a:r>
            <a:r>
              <a:rPr lang="fr-FR" b="1" i="1">
                <a:solidFill>
                  <a:srgbClr val="0D1F63"/>
                </a:solidFill>
              </a:rPr>
              <a:t>_consumer_offsets</a:t>
            </a:r>
          </a:p>
          <a:p>
            <a:pPr lvl="0"/>
            <a:r>
              <a:rPr lang="fr-FR"/>
              <a:t>=&gt; La seule façon de perdre des messages est alors de committer des offsets de messages lus mais pas encore traités</a:t>
            </a:r>
          </a:p>
          <a:p>
            <a:pPr lvl="0"/>
            <a:endParaRPr lang="fr-FR" sz="2800">
              <a:latin typeface="Courier New" pitchFamily="49"/>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59.xml><?xml version="1.0" encoding="utf-8"?>
<p:sld xmlns:a="http://schemas.openxmlformats.org/drawingml/2006/main" xmlns:r="http://schemas.openxmlformats.org/officeDocument/2006/relationships" xmlns:p="http://schemas.openxmlformats.org/presentationml/2006/main">
  <p:cSld name="page221">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Gestion des commits</a:t>
            </a:r>
          </a:p>
        </p:txBody>
      </p:sp>
      <p:sp>
        <p:nvSpPr>
          <p:cNvPr id="3" name="Espace réservé du texte 2"/>
          <p:cNvSpPr txBox="1">
            <a:spLocks noGrp="1"/>
          </p:cNvSpPr>
          <p:nvPr>
            <p:ph type="body" idx="4294967295"/>
          </p:nvPr>
        </p:nvSpPr>
        <p:spPr/>
        <p:txBody>
          <a:bodyPr vert="horz"/>
          <a:lstStyle/>
          <a:p>
            <a:pPr lvl="0"/>
            <a:r>
              <a:rPr lang="fr-FR" dirty="0"/>
              <a:t>Les </a:t>
            </a:r>
            <a:r>
              <a:rPr lang="fr-FR" dirty="0" err="1"/>
              <a:t>commits</a:t>
            </a:r>
            <a:r>
              <a:rPr lang="fr-FR" dirty="0"/>
              <a:t> peuvent être automatiquement géré par Kafka</a:t>
            </a:r>
          </a:p>
          <a:p>
            <a:pPr lvl="0"/>
            <a:r>
              <a:rPr lang="fr-FR" dirty="0"/>
              <a:t>Si </a:t>
            </a:r>
            <a:r>
              <a:rPr lang="fr-FR" b="1" i="1" dirty="0" err="1" smtClean="0">
                <a:solidFill>
                  <a:srgbClr val="182F7C"/>
                </a:solidFill>
              </a:rPr>
              <a:t>EnableAutoCommit</a:t>
            </a:r>
            <a:r>
              <a:rPr lang="fr-FR" b="1" i="1" dirty="0" smtClean="0">
                <a:solidFill>
                  <a:srgbClr val="182F7C"/>
                </a:solidFill>
              </a:rPr>
              <a:t>=</a:t>
            </a:r>
            <a:r>
              <a:rPr lang="fr-FR" b="1" i="1" dirty="0" err="1" smtClean="0">
                <a:solidFill>
                  <a:srgbClr val="182F7C"/>
                </a:solidFill>
              </a:rPr>
              <a:t>true</a:t>
            </a:r>
            <a:r>
              <a:rPr lang="fr-FR" dirty="0" smtClean="0"/>
              <a:t> </a:t>
            </a:r>
            <a:r>
              <a:rPr lang="fr-FR" dirty="0"/>
              <a:t>,</a:t>
            </a:r>
          </a:p>
          <a:p>
            <a:pPr lvl="0"/>
            <a:r>
              <a:rPr lang="fr-FR" dirty="0" smtClean="0"/>
              <a:t>Lorsque la thread de background récupère un lot de message (appel </a:t>
            </a:r>
            <a:r>
              <a:rPr lang="fr-FR" dirty="0"/>
              <a:t>à </a:t>
            </a:r>
            <a:r>
              <a:rPr lang="fr-FR" dirty="0" err="1"/>
              <a:t>poll</a:t>
            </a:r>
            <a:r>
              <a:rPr lang="fr-FR" dirty="0" smtClean="0"/>
              <a:t>()) si </a:t>
            </a:r>
            <a:r>
              <a:rPr lang="fr-FR" b="1" i="1" dirty="0" err="1" smtClean="0">
                <a:solidFill>
                  <a:srgbClr val="182F7C"/>
                </a:solidFill>
              </a:rPr>
              <a:t>AutoCommitIntervalMs</a:t>
            </a:r>
            <a:r>
              <a:rPr lang="fr-FR" b="1" i="1" dirty="0" smtClean="0">
                <a:solidFill>
                  <a:srgbClr val="182F7C"/>
                </a:solidFill>
              </a:rPr>
              <a:t> </a:t>
            </a:r>
            <a:r>
              <a:rPr lang="fr-FR" dirty="0" smtClean="0"/>
              <a:t> </a:t>
            </a:r>
            <a:r>
              <a:rPr lang="fr-FR" dirty="0"/>
              <a:t>s’est écoulée, il valide les plus grands offset reçus par le </a:t>
            </a:r>
            <a:r>
              <a:rPr lang="fr-FR" i="1" dirty="0" err="1"/>
              <a:t>poll</a:t>
            </a:r>
            <a:r>
              <a:rPr lang="fr-FR" i="1" dirty="0"/>
              <a:t>() </a:t>
            </a:r>
            <a:r>
              <a:rPr lang="fr-FR" dirty="0"/>
              <a:t>précédent</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name="page16">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Kafka : Data Buffering</a:t>
            </a:r>
          </a:p>
        </p:txBody>
      </p:sp>
      <p:sp>
        <p:nvSpPr>
          <p:cNvPr id="3" name="Espace réservé du texte 2"/>
          <p:cNvSpPr txBox="1">
            <a:spLocks noGrp="1"/>
          </p:cNvSpPr>
          <p:nvPr>
            <p:ph type="body" idx="4294967295"/>
          </p:nvPr>
        </p:nvSpPr>
        <p:spPr/>
        <p:txBody>
          <a:bodyPr vert="horz">
            <a:normAutofit lnSpcReduction="10000"/>
          </a:bodyPr>
          <a:lstStyle/>
          <a:p>
            <a:pPr lvl="0"/>
            <a:r>
              <a:rPr lang="fr-FR" dirty="0"/>
              <a:t>Les </a:t>
            </a:r>
            <a:r>
              <a:rPr lang="fr-FR" i="1" dirty="0"/>
              <a:t>topics</a:t>
            </a:r>
            <a:r>
              <a:rPr lang="fr-FR" dirty="0"/>
              <a:t> Kafka peuvent être utilisés pour </a:t>
            </a:r>
            <a:r>
              <a:rPr lang="fr-FR" dirty="0" err="1"/>
              <a:t>bufferiser</a:t>
            </a:r>
            <a:r>
              <a:rPr lang="fr-FR" dirty="0"/>
              <a:t> les événements provenant de multiples sources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dirty="0">
                <a:solidFill>
                  <a:srgbClr val="000000"/>
                </a:solidFill>
                <a:latin typeface="Tahoma" pitchFamily="34"/>
                <a:cs typeface="Lucida Sans Unicode" pitchFamily="34"/>
              </a:rPr>
              <a:t>Ces événements alimentent des pipelines de traitement et transformation destinées à des solutions d’analyse temps-réel, d’</a:t>
            </a:r>
            <a:r>
              <a:rPr lang="fr-FR" sz="3200" dirty="0" err="1">
                <a:solidFill>
                  <a:srgbClr val="000000"/>
                </a:solidFill>
                <a:latin typeface="Tahoma" pitchFamily="34"/>
                <a:cs typeface="Lucida Sans Unicode" pitchFamily="34"/>
              </a:rPr>
              <a:t>alerting</a:t>
            </a:r>
            <a:r>
              <a:rPr lang="fr-FR" sz="3200" dirty="0">
                <a:solidFill>
                  <a:srgbClr val="000000"/>
                </a:solidFill>
                <a:latin typeface="Tahoma" pitchFamily="34"/>
                <a:cs typeface="Lucida Sans Unicode" pitchFamily="34"/>
              </a:rPr>
              <a:t> ou de machine </a:t>
            </a:r>
            <a:r>
              <a:rPr lang="fr-FR" sz="3200" dirty="0" err="1" smtClean="0">
                <a:solidFill>
                  <a:srgbClr val="000000"/>
                </a:solidFill>
                <a:latin typeface="Tahoma" pitchFamily="34"/>
                <a:cs typeface="Lucida Sans Unicode" pitchFamily="34"/>
              </a:rPr>
              <a:t>learning</a:t>
            </a:r>
            <a:endParaRPr lang="fr-FR" sz="3200" dirty="0" smtClean="0">
              <a:solidFill>
                <a:srgbClr val="000000"/>
              </a:solidFill>
              <a:latin typeface="Tahoma" pitchFamily="34"/>
              <a:cs typeface="Lucida Sans Unicode" pitchFamily="34"/>
            </a:endParaRP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dirty="0" smtClean="0">
                <a:solidFill>
                  <a:srgbClr val="000000"/>
                </a:solidFill>
                <a:latin typeface="Tahoma" pitchFamily="34"/>
                <a:cs typeface="Lucida Sans Unicode" pitchFamily="34"/>
              </a:rPr>
              <a:t>Les topics peuvent alors absorber les pics de charge</a:t>
            </a:r>
            <a:endParaRPr lang="fr-FR" sz="3200" dirty="0">
              <a:solidFill>
                <a:srgbClr val="000000"/>
              </a:solidFill>
              <a:latin typeface="Tahoma" pitchFamily="34"/>
              <a:cs typeface="Lucida Sans Unicode" pitchFamily="34"/>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60.xml><?xml version="1.0" encoding="utf-8"?>
<p:sld xmlns:a="http://schemas.openxmlformats.org/drawingml/2006/main" xmlns:r="http://schemas.openxmlformats.org/officeDocument/2006/relationships" xmlns:p="http://schemas.openxmlformats.org/presentationml/2006/main">
  <p:cSld name="page222">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Consommation: At Most Once</a:t>
            </a:r>
          </a:p>
        </p:txBody>
      </p:sp>
      <p:sp>
        <p:nvSpPr>
          <p:cNvPr id="3" name="Espace réservé du texte 2"/>
          <p:cNvSpPr txBox="1">
            <a:spLocks noGrp="1"/>
          </p:cNvSpPr>
          <p:nvPr>
            <p:ph type="body" idx="4294967295"/>
          </p:nvPr>
        </p:nvSpPr>
        <p:spPr>
          <a:xfrm>
            <a:off x="6340680" y="2261880"/>
            <a:ext cx="3210840" cy="4384800"/>
          </a:xfrm>
        </p:spPr>
        <p:txBody>
          <a:bodyPr vert="horz"/>
          <a:lstStyle/>
          <a:p>
            <a:pPr lvl="0"/>
            <a:r>
              <a:rPr lang="fr-FR" sz="2200"/>
              <a:t>- L’offset est commité</a:t>
            </a:r>
          </a:p>
          <a:p>
            <a:pPr lvl="0"/>
            <a:r>
              <a:rPr lang="fr-FR" sz="2200"/>
              <a:t>- Traitement d’un ratio de message puis plantage</a:t>
            </a:r>
          </a:p>
          <a:p>
            <a:pPr lvl="0"/>
            <a:endParaRPr lang="fr-FR" sz="2200"/>
          </a:p>
        </p:txBody>
      </p:sp>
      <p:pic>
        <p:nvPicPr>
          <p:cNvPr id="4" name="Image 3">
            <a:extLst>
              <a:ext uri="{FF2B5EF4-FFF2-40B4-BE49-F238E27FC236}">
                <a16:creationId xmlns:a16="http://schemas.microsoft.com/office/drawing/2014/main" id="{00000000-0000-0000-0000-000000000000}"/>
              </a:ext>
            </a:extLst>
          </p:cNvPr>
          <p:cNvPicPr>
            <a:picLocks noChangeAspect="1"/>
          </p:cNvPicPr>
          <p:nvPr/>
        </p:nvPicPr>
        <p:blipFill>
          <a:blip r:embed="rId3">
            <a:lum/>
            <a:alphaModFix/>
          </a:blip>
          <a:srcRect/>
          <a:stretch>
            <a:fillRect/>
          </a:stretch>
        </p:blipFill>
        <p:spPr>
          <a:xfrm>
            <a:off x="961919" y="2434680"/>
            <a:ext cx="5066640" cy="38862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61.xml><?xml version="1.0" encoding="utf-8"?>
<p:sld xmlns:a="http://schemas.openxmlformats.org/drawingml/2006/main" xmlns:r="http://schemas.openxmlformats.org/officeDocument/2006/relationships" xmlns:p="http://schemas.openxmlformats.org/presentationml/2006/main">
  <p:cSld name="page223">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Configuration </a:t>
            </a:r>
            <a:r>
              <a:rPr lang="fr-FR" i="1"/>
              <a:t>At Most Once</a:t>
            </a:r>
          </a:p>
        </p:txBody>
      </p:sp>
      <p:sp>
        <p:nvSpPr>
          <p:cNvPr id="3" name="Espace réservé du texte 2"/>
          <p:cNvSpPr txBox="1">
            <a:spLocks noGrp="1"/>
          </p:cNvSpPr>
          <p:nvPr>
            <p:ph type="body" idx="4294967295"/>
          </p:nvPr>
        </p:nvSpPr>
        <p:spPr/>
        <p:txBody>
          <a:bodyPr vert="horz">
            <a:normAutofit fontScale="62500" lnSpcReduction="20000"/>
          </a:bodyPr>
          <a:lstStyle/>
          <a:p>
            <a:pPr lvl="0"/>
            <a:r>
              <a:rPr lang="fr-FR" dirty="0" smtClean="0"/>
              <a:t>Configuration par défaut</a:t>
            </a:r>
            <a:endParaRPr lang="fr-FR" dirty="0"/>
          </a:p>
          <a:p>
            <a:pPr lvl="0"/>
            <a:r>
              <a:rPr lang="fr-FR" dirty="0"/>
              <a:t>OU</a:t>
            </a:r>
          </a:p>
          <a:p>
            <a:pPr lvl="0"/>
            <a:r>
              <a:rPr lang="fr-FR" dirty="0"/>
              <a:t>Commit manuel avant le traitement des </a:t>
            </a:r>
            <a:r>
              <a:rPr lang="fr-FR" dirty="0" smtClean="0"/>
              <a:t>messages ou traitement de messages asynchrone</a:t>
            </a:r>
            <a:endParaRPr lang="fr-FR" dirty="0"/>
          </a:p>
          <a:p>
            <a:pPr lvl="0"/>
            <a:endParaRPr lang="fr-FR" dirty="0"/>
          </a:p>
          <a:p>
            <a:pPr lvl="0"/>
            <a:r>
              <a:rPr lang="fr-FR" dirty="0"/>
              <a:t>Exemple : </a:t>
            </a:r>
            <a:r>
              <a:rPr lang="fr-FR" dirty="0" smtClean="0"/>
              <a:t>Commit manuel et </a:t>
            </a:r>
            <a:r>
              <a:rPr lang="fr-FR" dirty="0"/>
              <a:t>traitement asynchrone</a:t>
            </a:r>
          </a:p>
          <a:p>
            <a:pPr lvl="0">
              <a:lnSpc>
                <a:spcPct val="100000"/>
              </a:lnSpc>
              <a:spcAft>
                <a:spcPts val="283"/>
              </a:spcAft>
            </a:pPr>
            <a:r>
              <a:rPr lang="fr-FR" sz="1800" dirty="0" err="1" smtClean="0">
                <a:latin typeface="Courier new" pitchFamily="49"/>
              </a:rPr>
              <a:t>while</a:t>
            </a:r>
            <a:r>
              <a:rPr lang="fr-FR" sz="1800" dirty="0" smtClean="0">
                <a:latin typeface="Courier new" pitchFamily="49"/>
              </a:rPr>
              <a:t> </a:t>
            </a:r>
            <a:r>
              <a:rPr lang="fr-FR" sz="1800" dirty="0">
                <a:latin typeface="Courier new" pitchFamily="49"/>
              </a:rPr>
              <a:t>(!</a:t>
            </a:r>
            <a:r>
              <a:rPr lang="fr-FR" sz="1800" dirty="0" err="1">
                <a:latin typeface="Courier new" pitchFamily="49"/>
              </a:rPr>
              <a:t>cancelled</a:t>
            </a:r>
            <a:r>
              <a:rPr lang="fr-FR" sz="1800" dirty="0" smtClean="0">
                <a:latin typeface="Courier new" pitchFamily="49"/>
              </a:rPr>
              <a:t>) {</a:t>
            </a:r>
            <a:endParaRPr lang="fr-FR" sz="1800" dirty="0">
              <a:latin typeface="Courier new" pitchFamily="49"/>
            </a:endParaRPr>
          </a:p>
          <a:p>
            <a:pPr lvl="0">
              <a:lnSpc>
                <a:spcPct val="100000"/>
              </a:lnSpc>
              <a:spcAft>
                <a:spcPts val="283"/>
              </a:spcAft>
            </a:pPr>
            <a:r>
              <a:rPr lang="fr-FR" sz="1800" dirty="0">
                <a:latin typeface="Courier new" pitchFamily="49"/>
              </a:rPr>
              <a:t>    var </a:t>
            </a:r>
            <a:r>
              <a:rPr lang="fr-FR" sz="1800" dirty="0" err="1">
                <a:latin typeface="Courier new" pitchFamily="49"/>
              </a:rPr>
              <a:t>consumeResult</a:t>
            </a:r>
            <a:r>
              <a:rPr lang="fr-FR" sz="1800" dirty="0">
                <a:latin typeface="Courier new" pitchFamily="49"/>
              </a:rPr>
              <a:t> = </a:t>
            </a:r>
            <a:r>
              <a:rPr lang="fr-FR" sz="1800" dirty="0" err="1">
                <a:latin typeface="Courier new" pitchFamily="49"/>
              </a:rPr>
              <a:t>consumer.Consume</a:t>
            </a:r>
            <a:r>
              <a:rPr lang="fr-FR" sz="1800" dirty="0">
                <a:latin typeface="Courier new" pitchFamily="49"/>
              </a:rPr>
              <a:t>(</a:t>
            </a:r>
            <a:r>
              <a:rPr lang="fr-FR" sz="1800" dirty="0" err="1">
                <a:latin typeface="Courier new" pitchFamily="49"/>
              </a:rPr>
              <a:t>cancellationToken</a:t>
            </a:r>
            <a:r>
              <a:rPr lang="fr-FR" sz="1800" dirty="0" smtClean="0">
                <a:latin typeface="Courier new" pitchFamily="49"/>
              </a:rPr>
              <a:t>);</a:t>
            </a:r>
          </a:p>
          <a:p>
            <a:pPr lvl="0">
              <a:lnSpc>
                <a:spcPct val="100000"/>
              </a:lnSpc>
              <a:spcAft>
                <a:spcPts val="283"/>
              </a:spcAft>
            </a:pPr>
            <a:r>
              <a:rPr lang="fr-FR" sz="1800" b="1" dirty="0" smtClean="0">
                <a:solidFill>
                  <a:srgbClr val="00A933"/>
                </a:solidFill>
                <a:latin typeface="Courier New" pitchFamily="49"/>
              </a:rPr>
              <a:t>    // </a:t>
            </a:r>
            <a:r>
              <a:rPr lang="fr-FR" sz="1800" b="1" dirty="0">
                <a:solidFill>
                  <a:srgbClr val="00A933"/>
                </a:solidFill>
                <a:latin typeface="Courier New" pitchFamily="49"/>
              </a:rPr>
              <a:t>Traitement asynchrone</a:t>
            </a:r>
          </a:p>
          <a:p>
            <a:pPr lvl="0">
              <a:lnSpc>
                <a:spcPct val="100000"/>
              </a:lnSpc>
              <a:spcAft>
                <a:spcPts val="283"/>
              </a:spcAft>
            </a:pPr>
            <a:r>
              <a:rPr lang="fr-FR" sz="1800" dirty="0">
                <a:latin typeface="Courier New" pitchFamily="49"/>
              </a:rPr>
              <a:t>    </a:t>
            </a:r>
            <a:r>
              <a:rPr lang="fr-FR" sz="1800" dirty="0" err="1" smtClean="0">
                <a:latin typeface="Courier New" pitchFamily="49"/>
              </a:rPr>
              <a:t>asyncProcess</a:t>
            </a:r>
            <a:r>
              <a:rPr lang="fr-FR" sz="1800" dirty="0" smtClean="0">
                <a:latin typeface="Courier New" pitchFamily="49"/>
              </a:rPr>
              <a:t>(</a:t>
            </a:r>
            <a:r>
              <a:rPr lang="fr-FR" sz="1800" dirty="0" err="1">
                <a:latin typeface="Courier new" pitchFamily="49"/>
              </a:rPr>
              <a:t>consumeResult</a:t>
            </a:r>
            <a:r>
              <a:rPr lang="fr-FR" sz="1800" dirty="0" smtClean="0">
                <a:latin typeface="Courier New" pitchFamily="49"/>
              </a:rPr>
              <a:t>);</a:t>
            </a:r>
          </a:p>
          <a:p>
            <a:pPr lvl="0">
              <a:lnSpc>
                <a:spcPct val="100000"/>
              </a:lnSpc>
              <a:spcAft>
                <a:spcPts val="283"/>
              </a:spcAft>
            </a:pPr>
            <a:r>
              <a:rPr lang="fr-FR" sz="1800" dirty="0" smtClean="0">
                <a:latin typeface="Courier new" pitchFamily="49"/>
              </a:rPr>
              <a:t>    if </a:t>
            </a:r>
            <a:r>
              <a:rPr lang="fr-FR" sz="1800" dirty="0">
                <a:latin typeface="Courier new" pitchFamily="49"/>
              </a:rPr>
              <a:t>(</a:t>
            </a:r>
            <a:r>
              <a:rPr lang="fr-FR" sz="1800" dirty="0" err="1">
                <a:latin typeface="Courier new" pitchFamily="49"/>
              </a:rPr>
              <a:t>consumeResult.Offset</a:t>
            </a:r>
            <a:r>
              <a:rPr lang="fr-FR" sz="1800" dirty="0">
                <a:latin typeface="Courier new" pitchFamily="49"/>
              </a:rPr>
              <a:t> % </a:t>
            </a:r>
            <a:r>
              <a:rPr lang="fr-FR" sz="1800" dirty="0" err="1">
                <a:latin typeface="Courier new" pitchFamily="49"/>
              </a:rPr>
              <a:t>commitPeriod</a:t>
            </a:r>
            <a:r>
              <a:rPr lang="fr-FR" sz="1800" dirty="0">
                <a:latin typeface="Courier new" pitchFamily="49"/>
              </a:rPr>
              <a:t> == 0</a:t>
            </a:r>
            <a:r>
              <a:rPr lang="fr-FR" sz="1800" dirty="0" smtClean="0">
                <a:latin typeface="Courier new" pitchFamily="49"/>
              </a:rPr>
              <a:t>)  </a:t>
            </a:r>
            <a:r>
              <a:rPr lang="fr-FR" sz="1800" dirty="0">
                <a:latin typeface="Courier new" pitchFamily="49"/>
              </a:rPr>
              <a:t>{</a:t>
            </a:r>
          </a:p>
          <a:p>
            <a:pPr lvl="0">
              <a:lnSpc>
                <a:spcPct val="100000"/>
              </a:lnSpc>
              <a:spcAft>
                <a:spcPts val="283"/>
              </a:spcAft>
            </a:pPr>
            <a:r>
              <a:rPr lang="fr-FR" sz="1800" dirty="0">
                <a:latin typeface="Courier new" pitchFamily="49"/>
              </a:rPr>
              <a:t>        </a:t>
            </a:r>
            <a:r>
              <a:rPr lang="fr-FR" sz="1800" dirty="0" err="1" smtClean="0">
                <a:latin typeface="Courier new" pitchFamily="49"/>
              </a:rPr>
              <a:t>try</a:t>
            </a:r>
            <a:r>
              <a:rPr lang="fr-FR" sz="1800" dirty="0" smtClean="0">
                <a:latin typeface="Courier new" pitchFamily="49"/>
              </a:rPr>
              <a:t>  {</a:t>
            </a:r>
            <a:endParaRPr lang="fr-FR" sz="1800" dirty="0">
              <a:latin typeface="Courier new" pitchFamily="49"/>
            </a:endParaRPr>
          </a:p>
          <a:p>
            <a:pPr lvl="0">
              <a:lnSpc>
                <a:spcPct val="100000"/>
              </a:lnSpc>
              <a:spcAft>
                <a:spcPts val="283"/>
              </a:spcAft>
            </a:pPr>
            <a:r>
              <a:rPr lang="fr-FR" sz="1800" b="1" dirty="0">
                <a:solidFill>
                  <a:srgbClr val="002060"/>
                </a:solidFill>
                <a:latin typeface="Courier new" pitchFamily="49"/>
              </a:rPr>
              <a:t>            </a:t>
            </a:r>
            <a:r>
              <a:rPr lang="fr-FR" sz="1800" b="1" dirty="0" err="1">
                <a:solidFill>
                  <a:srgbClr val="002060"/>
                </a:solidFill>
                <a:latin typeface="Courier new" pitchFamily="49"/>
              </a:rPr>
              <a:t>consumer.Commit</a:t>
            </a:r>
            <a:r>
              <a:rPr lang="fr-FR" sz="1800" b="1" dirty="0">
                <a:solidFill>
                  <a:srgbClr val="002060"/>
                </a:solidFill>
                <a:latin typeface="Courier new" pitchFamily="49"/>
              </a:rPr>
              <a:t>(</a:t>
            </a:r>
            <a:r>
              <a:rPr lang="fr-FR" sz="1800" b="1" dirty="0" err="1">
                <a:solidFill>
                  <a:srgbClr val="002060"/>
                </a:solidFill>
                <a:latin typeface="Courier new" pitchFamily="49"/>
              </a:rPr>
              <a:t>consumeResult</a:t>
            </a:r>
            <a:r>
              <a:rPr lang="fr-FR" sz="1800" b="1" dirty="0">
                <a:solidFill>
                  <a:srgbClr val="002060"/>
                </a:solidFill>
                <a:latin typeface="Courier new" pitchFamily="49"/>
              </a:rPr>
              <a:t>);</a:t>
            </a:r>
          </a:p>
          <a:p>
            <a:pPr lvl="0">
              <a:lnSpc>
                <a:spcPct val="100000"/>
              </a:lnSpc>
              <a:spcAft>
                <a:spcPts val="283"/>
              </a:spcAft>
            </a:pPr>
            <a:r>
              <a:rPr lang="fr-FR" sz="1800" dirty="0">
                <a:latin typeface="Courier new" pitchFamily="49"/>
              </a:rPr>
              <a:t>        </a:t>
            </a:r>
            <a:r>
              <a:rPr lang="fr-FR" sz="1800" dirty="0" smtClean="0">
                <a:latin typeface="Courier new" pitchFamily="49"/>
              </a:rPr>
              <a:t>} catch </a:t>
            </a:r>
            <a:r>
              <a:rPr lang="fr-FR" sz="1800" dirty="0">
                <a:latin typeface="Courier new" pitchFamily="49"/>
              </a:rPr>
              <a:t>(</a:t>
            </a:r>
            <a:r>
              <a:rPr lang="fr-FR" sz="1800" dirty="0" err="1">
                <a:latin typeface="Courier new" pitchFamily="49"/>
              </a:rPr>
              <a:t>KafkaException</a:t>
            </a:r>
            <a:r>
              <a:rPr lang="fr-FR" sz="1800" dirty="0">
                <a:latin typeface="Courier new" pitchFamily="49"/>
              </a:rPr>
              <a:t> e</a:t>
            </a:r>
            <a:r>
              <a:rPr lang="fr-FR" sz="1800" dirty="0" smtClean="0">
                <a:latin typeface="Courier new" pitchFamily="49"/>
              </a:rPr>
              <a:t>) { </a:t>
            </a:r>
            <a:r>
              <a:rPr lang="fr-FR" sz="1800" dirty="0" err="1" smtClean="0">
                <a:latin typeface="Courier new" pitchFamily="49"/>
              </a:rPr>
              <a:t>Console.WriteLine</a:t>
            </a:r>
            <a:r>
              <a:rPr lang="fr-FR" sz="1800" dirty="0">
                <a:latin typeface="Courier new" pitchFamily="49"/>
              </a:rPr>
              <a:t>($"Commit </a:t>
            </a:r>
            <a:r>
              <a:rPr lang="fr-FR" sz="1800" dirty="0" err="1">
                <a:latin typeface="Courier new" pitchFamily="49"/>
              </a:rPr>
              <a:t>error</a:t>
            </a:r>
            <a:r>
              <a:rPr lang="fr-FR" sz="1800" dirty="0">
                <a:latin typeface="Courier new" pitchFamily="49"/>
              </a:rPr>
              <a:t>: {</a:t>
            </a:r>
            <a:r>
              <a:rPr lang="fr-FR" sz="1800" dirty="0" err="1">
                <a:latin typeface="Courier new" pitchFamily="49"/>
              </a:rPr>
              <a:t>e.Error.Reason</a:t>
            </a:r>
            <a:r>
              <a:rPr lang="fr-FR" sz="1800" dirty="0" smtClean="0">
                <a:latin typeface="Courier new" pitchFamily="49"/>
              </a:rPr>
              <a:t>}"); }</a:t>
            </a:r>
            <a:endParaRPr lang="fr-FR" sz="1800" dirty="0">
              <a:latin typeface="Courier new" pitchFamily="49"/>
            </a:endParaRPr>
          </a:p>
          <a:p>
            <a:pPr lvl="0">
              <a:lnSpc>
                <a:spcPct val="100000"/>
              </a:lnSpc>
              <a:spcAft>
                <a:spcPts val="283"/>
              </a:spcAft>
            </a:pPr>
            <a:r>
              <a:rPr lang="fr-FR" sz="1800" dirty="0">
                <a:latin typeface="Courier new" pitchFamily="49"/>
              </a:rPr>
              <a:t>    </a:t>
            </a:r>
            <a:r>
              <a:rPr lang="fr-FR" sz="1800" dirty="0" smtClean="0">
                <a:latin typeface="Courier new" pitchFamily="49"/>
              </a:rPr>
              <a:t>}</a:t>
            </a:r>
            <a:r>
              <a:rPr lang="fr-FR" sz="1800" dirty="0" smtClean="0">
                <a:latin typeface="Courier New" pitchFamily="49"/>
              </a:rPr>
              <a:t>    </a:t>
            </a:r>
          </a:p>
          <a:p>
            <a:pPr lvl="0">
              <a:lnSpc>
                <a:spcPct val="100000"/>
              </a:lnSpc>
              <a:spcAft>
                <a:spcPts val="283"/>
              </a:spcAft>
            </a:pPr>
            <a:r>
              <a:rPr lang="fr-FR" sz="1800" dirty="0">
                <a:latin typeface="Courier New" pitchFamily="49"/>
              </a:rPr>
              <a:t>}</a:t>
            </a:r>
          </a:p>
          <a:p>
            <a:pPr lvl="0">
              <a:lnSpc>
                <a:spcPct val="100000"/>
              </a:lnSpc>
              <a:spcAft>
                <a:spcPts val="283"/>
              </a:spcAft>
            </a:pPr>
            <a:endParaRPr lang="fr-FR" sz="1800" dirty="0">
              <a:latin typeface="Courier New" pitchFamily="49"/>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62.xml><?xml version="1.0" encoding="utf-8"?>
<p:sld xmlns:a="http://schemas.openxmlformats.org/drawingml/2006/main" xmlns:r="http://schemas.openxmlformats.org/officeDocument/2006/relationships" xmlns:p="http://schemas.openxmlformats.org/presentationml/2006/main">
  <p:cSld name="page224">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Réception : </a:t>
            </a:r>
            <a:r>
              <a:rPr lang="fr-FR" i="1"/>
              <a:t>At Least Once</a:t>
            </a:r>
          </a:p>
        </p:txBody>
      </p:sp>
      <p:sp>
        <p:nvSpPr>
          <p:cNvPr id="3" name="Espace réservé du texte 2"/>
          <p:cNvSpPr txBox="1">
            <a:spLocks noGrp="1"/>
          </p:cNvSpPr>
          <p:nvPr>
            <p:ph type="body" idx="4294967295"/>
          </p:nvPr>
        </p:nvSpPr>
        <p:spPr>
          <a:xfrm>
            <a:off x="6340680" y="2261880"/>
            <a:ext cx="3210840" cy="4384800"/>
          </a:xfrm>
        </p:spPr>
        <p:txBody>
          <a:bodyPr vert="horz"/>
          <a:lstStyle/>
          <a:p>
            <a:pPr lvl="0"/>
            <a:r>
              <a:rPr lang="fr-FR" sz="2200"/>
              <a:t>- Traitement d’un ratio de message puis plantage</a:t>
            </a:r>
          </a:p>
          <a:p>
            <a:pPr lvl="0"/>
            <a:r>
              <a:rPr lang="fr-FR" sz="2200"/>
              <a:t>- L’offset n’est pas commité</a:t>
            </a:r>
          </a:p>
        </p:txBody>
      </p:sp>
      <p:pic>
        <p:nvPicPr>
          <p:cNvPr id="4" name="Image 3">
            <a:extLst>
              <a:ext uri="{FF2B5EF4-FFF2-40B4-BE49-F238E27FC236}">
                <a16:creationId xmlns:a16="http://schemas.microsoft.com/office/drawing/2014/main" id="{00000000-0000-0000-0000-000000000000}"/>
              </a:ext>
            </a:extLst>
          </p:cNvPr>
          <p:cNvPicPr>
            <a:picLocks noChangeAspect="1"/>
          </p:cNvPicPr>
          <p:nvPr/>
        </p:nvPicPr>
        <p:blipFill>
          <a:blip r:embed="rId3">
            <a:lum/>
            <a:alphaModFix/>
          </a:blip>
          <a:srcRect/>
          <a:stretch>
            <a:fillRect/>
          </a:stretch>
        </p:blipFill>
        <p:spPr>
          <a:xfrm>
            <a:off x="1120680" y="2323800"/>
            <a:ext cx="5199120" cy="419652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63.xml><?xml version="1.0" encoding="utf-8"?>
<p:sld xmlns:a="http://schemas.openxmlformats.org/drawingml/2006/main" xmlns:r="http://schemas.openxmlformats.org/officeDocument/2006/relationships" xmlns:p="http://schemas.openxmlformats.org/presentationml/2006/main">
  <p:cSld name="page225">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Configuration </a:t>
            </a:r>
            <a:r>
              <a:rPr lang="fr-FR" i="1"/>
              <a:t>At Least Once</a:t>
            </a:r>
          </a:p>
        </p:txBody>
      </p:sp>
      <p:sp>
        <p:nvSpPr>
          <p:cNvPr id="3" name="Espace réservé du texte 2"/>
          <p:cNvSpPr txBox="1">
            <a:spLocks noGrp="1"/>
          </p:cNvSpPr>
          <p:nvPr>
            <p:ph type="body" idx="4294967295"/>
          </p:nvPr>
        </p:nvSpPr>
        <p:spPr/>
        <p:txBody>
          <a:bodyPr vert="horz">
            <a:normAutofit fontScale="70000" lnSpcReduction="20000"/>
          </a:bodyPr>
          <a:lstStyle/>
          <a:p>
            <a:pPr lvl="0"/>
            <a:r>
              <a:rPr lang="fr-FR" i="1" dirty="0" err="1" smtClean="0"/>
              <a:t>AutoCommit</a:t>
            </a:r>
            <a:r>
              <a:rPr lang="fr-FR" dirty="0" smtClean="0"/>
              <a:t> avec </a:t>
            </a:r>
            <a:r>
              <a:rPr lang="fr-FR" i="1" dirty="0" err="1" smtClean="0"/>
              <a:t>StoreOffset</a:t>
            </a:r>
            <a:r>
              <a:rPr lang="fr-FR" dirty="0" smtClean="0"/>
              <a:t> (méthode recommandée)</a:t>
            </a:r>
            <a:endParaRPr lang="fr-FR" dirty="0"/>
          </a:p>
          <a:p>
            <a:pPr lvl="0"/>
            <a:r>
              <a:rPr lang="fr-FR" dirty="0"/>
              <a:t>Ou</a:t>
            </a:r>
          </a:p>
          <a:p>
            <a:pPr lvl="0"/>
            <a:r>
              <a:rPr lang="fr-FR" dirty="0" smtClean="0"/>
              <a:t>Commit manuel </a:t>
            </a:r>
            <a:r>
              <a:rPr lang="fr-FR" dirty="0"/>
              <a:t>après traitement via </a:t>
            </a:r>
            <a:r>
              <a:rPr lang="fr-FR" i="1" dirty="0" err="1" smtClean="0"/>
              <a:t>consumer.Commit</a:t>
            </a:r>
            <a:r>
              <a:rPr lang="fr-FR" i="1" dirty="0" smtClean="0"/>
              <a:t>()</a:t>
            </a:r>
            <a:r>
              <a:rPr lang="fr-FR" dirty="0" smtClean="0"/>
              <a:t>;</a:t>
            </a:r>
            <a:r>
              <a:rPr lang="fr-FR" dirty="0"/>
              <a:t/>
            </a:r>
            <a:br>
              <a:rPr lang="fr-FR" dirty="0"/>
            </a:br>
            <a:endParaRPr lang="fr-FR" dirty="0"/>
          </a:p>
          <a:p>
            <a:pPr lvl="0"/>
            <a:r>
              <a:rPr lang="fr-FR" dirty="0"/>
              <a:t>Exemple : </a:t>
            </a:r>
            <a:r>
              <a:rPr lang="fr-FR" dirty="0" err="1" smtClean="0"/>
              <a:t>AutoCommit</a:t>
            </a:r>
            <a:r>
              <a:rPr lang="fr-FR" dirty="0" smtClean="0"/>
              <a:t> et </a:t>
            </a:r>
            <a:r>
              <a:rPr lang="fr-FR" dirty="0" err="1" smtClean="0"/>
              <a:t>StoreOffset</a:t>
            </a:r>
            <a:endParaRPr lang="fr-FR" dirty="0"/>
          </a:p>
          <a:p>
            <a:pPr lvl="0">
              <a:lnSpc>
                <a:spcPct val="100000"/>
              </a:lnSpc>
              <a:spcAft>
                <a:spcPts val="283"/>
              </a:spcAft>
            </a:pPr>
            <a:r>
              <a:rPr lang="fr-FR" sz="2400" dirty="0" err="1" smtClean="0">
                <a:latin typeface="Courier new" pitchFamily="49"/>
              </a:rPr>
              <a:t>while</a:t>
            </a:r>
            <a:r>
              <a:rPr lang="fr-FR" sz="2400" dirty="0" smtClean="0">
                <a:latin typeface="Courier new" pitchFamily="49"/>
              </a:rPr>
              <a:t> </a:t>
            </a:r>
            <a:r>
              <a:rPr lang="fr-FR" sz="2400" dirty="0">
                <a:latin typeface="Courier new" pitchFamily="49"/>
              </a:rPr>
              <a:t>(!</a:t>
            </a:r>
            <a:r>
              <a:rPr lang="fr-FR" sz="2400" dirty="0" err="1">
                <a:latin typeface="Courier new" pitchFamily="49"/>
              </a:rPr>
              <a:t>cancelled</a:t>
            </a:r>
            <a:r>
              <a:rPr lang="fr-FR" sz="2400" dirty="0">
                <a:latin typeface="Courier new" pitchFamily="49"/>
              </a:rPr>
              <a:t>)</a:t>
            </a:r>
          </a:p>
          <a:p>
            <a:pPr lvl="0">
              <a:lnSpc>
                <a:spcPct val="100000"/>
              </a:lnSpc>
              <a:spcAft>
                <a:spcPts val="283"/>
              </a:spcAft>
            </a:pPr>
            <a:r>
              <a:rPr lang="fr-FR" sz="2400" dirty="0">
                <a:latin typeface="Courier new" pitchFamily="49"/>
              </a:rPr>
              <a:t>{</a:t>
            </a:r>
          </a:p>
          <a:p>
            <a:pPr lvl="0">
              <a:lnSpc>
                <a:spcPct val="100000"/>
              </a:lnSpc>
              <a:spcAft>
                <a:spcPts val="283"/>
              </a:spcAft>
            </a:pPr>
            <a:r>
              <a:rPr lang="fr-FR" sz="2400" dirty="0">
                <a:latin typeface="Courier new" pitchFamily="49"/>
              </a:rPr>
              <a:t>    var </a:t>
            </a:r>
            <a:r>
              <a:rPr lang="fr-FR" sz="2400" dirty="0" err="1">
                <a:latin typeface="Courier new" pitchFamily="49"/>
              </a:rPr>
              <a:t>consumeResult</a:t>
            </a:r>
            <a:r>
              <a:rPr lang="fr-FR" sz="2400" dirty="0">
                <a:latin typeface="Courier new" pitchFamily="49"/>
              </a:rPr>
              <a:t> = </a:t>
            </a:r>
            <a:r>
              <a:rPr lang="fr-FR" sz="2400" dirty="0" err="1">
                <a:latin typeface="Courier new" pitchFamily="49"/>
              </a:rPr>
              <a:t>consumer.Consume</a:t>
            </a:r>
            <a:r>
              <a:rPr lang="fr-FR" sz="2400" dirty="0">
                <a:latin typeface="Courier new" pitchFamily="49"/>
              </a:rPr>
              <a:t>(</a:t>
            </a:r>
            <a:r>
              <a:rPr lang="fr-FR" sz="2400" dirty="0" err="1">
                <a:latin typeface="Courier new" pitchFamily="49"/>
              </a:rPr>
              <a:t>cancellationToken</a:t>
            </a:r>
            <a:r>
              <a:rPr lang="fr-FR" sz="2400" dirty="0">
                <a:latin typeface="Courier new" pitchFamily="49"/>
              </a:rPr>
              <a:t>);</a:t>
            </a:r>
          </a:p>
          <a:p>
            <a:pPr lvl="0">
              <a:lnSpc>
                <a:spcPct val="100000"/>
              </a:lnSpc>
              <a:spcAft>
                <a:spcPts val="283"/>
              </a:spcAft>
            </a:pPr>
            <a:endParaRPr lang="fr-FR" sz="2400" dirty="0">
              <a:latin typeface="Courier new" pitchFamily="49"/>
            </a:endParaRPr>
          </a:p>
          <a:p>
            <a:pPr lvl="0">
              <a:lnSpc>
                <a:spcPct val="100000"/>
              </a:lnSpc>
              <a:spcAft>
                <a:spcPts val="283"/>
              </a:spcAft>
            </a:pPr>
            <a:r>
              <a:rPr lang="fr-FR" sz="2400" b="1" dirty="0">
                <a:solidFill>
                  <a:srgbClr val="00B050"/>
                </a:solidFill>
                <a:latin typeface="Courier new" pitchFamily="49"/>
              </a:rPr>
              <a:t>    // </a:t>
            </a:r>
            <a:r>
              <a:rPr lang="fr-FR" sz="2400" b="1" dirty="0" smtClean="0">
                <a:solidFill>
                  <a:srgbClr val="00B050"/>
                </a:solidFill>
                <a:latin typeface="Courier new" pitchFamily="49"/>
              </a:rPr>
              <a:t>Traitement synchrone du message.</a:t>
            </a:r>
          </a:p>
          <a:p>
            <a:pPr lvl="0">
              <a:lnSpc>
                <a:spcPct val="100000"/>
              </a:lnSpc>
              <a:spcAft>
                <a:spcPts val="283"/>
              </a:spcAft>
            </a:pPr>
            <a:r>
              <a:rPr lang="fr-FR" sz="2400" b="1" dirty="0">
                <a:solidFill>
                  <a:srgbClr val="00B050"/>
                </a:solidFill>
                <a:latin typeface="Courier new" pitchFamily="49"/>
              </a:rPr>
              <a:t> </a:t>
            </a:r>
            <a:r>
              <a:rPr lang="fr-FR" sz="2400" b="1" dirty="0" smtClean="0">
                <a:solidFill>
                  <a:srgbClr val="00B050"/>
                </a:solidFill>
                <a:latin typeface="Courier new" pitchFamily="49"/>
              </a:rPr>
              <a:t>   </a:t>
            </a:r>
            <a:r>
              <a:rPr lang="fr-FR" sz="2400" dirty="0" err="1" smtClean="0">
                <a:latin typeface="Courier New" pitchFamily="49"/>
              </a:rPr>
              <a:t>syncProcess</a:t>
            </a:r>
            <a:r>
              <a:rPr lang="fr-FR" sz="2400" dirty="0" smtClean="0">
                <a:latin typeface="Courier New" pitchFamily="49"/>
              </a:rPr>
              <a:t>(</a:t>
            </a:r>
            <a:r>
              <a:rPr lang="fr-FR" sz="2400" dirty="0" err="1" smtClean="0">
                <a:latin typeface="Courier new" pitchFamily="49"/>
              </a:rPr>
              <a:t>consumeResult</a:t>
            </a:r>
            <a:r>
              <a:rPr lang="fr-FR" sz="2400" dirty="0" smtClean="0">
                <a:latin typeface="Courier New" pitchFamily="49"/>
              </a:rPr>
              <a:t>)</a:t>
            </a:r>
            <a:r>
              <a:rPr lang="fr-FR" sz="2400" dirty="0">
                <a:latin typeface="Courier New" pitchFamily="49"/>
              </a:rPr>
              <a:t> ;</a:t>
            </a:r>
            <a:endParaRPr lang="fr-FR" sz="2400" b="1" dirty="0">
              <a:solidFill>
                <a:srgbClr val="00B050"/>
              </a:solidFill>
              <a:latin typeface="Courier new" pitchFamily="49"/>
            </a:endParaRPr>
          </a:p>
          <a:p>
            <a:pPr lvl="0">
              <a:lnSpc>
                <a:spcPct val="100000"/>
              </a:lnSpc>
              <a:spcAft>
                <a:spcPts val="283"/>
              </a:spcAft>
            </a:pPr>
            <a:endParaRPr lang="fr-FR" sz="2400" dirty="0">
              <a:latin typeface="Courier new" pitchFamily="49"/>
            </a:endParaRPr>
          </a:p>
          <a:p>
            <a:pPr lvl="0">
              <a:lnSpc>
                <a:spcPct val="100000"/>
              </a:lnSpc>
              <a:spcAft>
                <a:spcPts val="283"/>
              </a:spcAft>
            </a:pPr>
            <a:r>
              <a:rPr lang="fr-FR" sz="2400" b="1" dirty="0">
                <a:solidFill>
                  <a:srgbClr val="002060"/>
                </a:solidFill>
                <a:latin typeface="Courier new" pitchFamily="49"/>
              </a:rPr>
              <a:t>    </a:t>
            </a:r>
            <a:r>
              <a:rPr lang="fr-FR" sz="2400" b="1" dirty="0" err="1">
                <a:solidFill>
                  <a:srgbClr val="002060"/>
                </a:solidFill>
                <a:latin typeface="Courier new" pitchFamily="49"/>
              </a:rPr>
              <a:t>consumer.StoreOffset</a:t>
            </a:r>
            <a:r>
              <a:rPr lang="fr-FR" sz="2400" b="1" dirty="0">
                <a:solidFill>
                  <a:srgbClr val="002060"/>
                </a:solidFill>
                <a:latin typeface="Courier new" pitchFamily="49"/>
              </a:rPr>
              <a:t>(</a:t>
            </a:r>
            <a:r>
              <a:rPr lang="fr-FR" sz="2400" b="1" dirty="0" err="1">
                <a:solidFill>
                  <a:srgbClr val="002060"/>
                </a:solidFill>
                <a:latin typeface="Courier new" pitchFamily="49"/>
              </a:rPr>
              <a:t>consumeResult</a:t>
            </a:r>
            <a:r>
              <a:rPr lang="fr-FR" sz="2400" b="1" dirty="0">
                <a:solidFill>
                  <a:srgbClr val="002060"/>
                </a:solidFill>
                <a:latin typeface="Courier new" pitchFamily="49"/>
              </a:rPr>
              <a:t>);</a:t>
            </a:r>
          </a:p>
          <a:p>
            <a:pPr lvl="0">
              <a:lnSpc>
                <a:spcPct val="100000"/>
              </a:lnSpc>
              <a:spcAft>
                <a:spcPts val="283"/>
              </a:spcAft>
            </a:pPr>
            <a:r>
              <a:rPr lang="fr-FR" sz="2400" dirty="0">
                <a:latin typeface="Courier new" pitchFamily="49"/>
              </a:rPr>
              <a:t>}</a:t>
            </a:r>
          </a:p>
          <a:p>
            <a:pPr lvl="0">
              <a:lnSpc>
                <a:spcPct val="100000"/>
              </a:lnSpc>
              <a:spcAft>
                <a:spcPts val="283"/>
              </a:spcAft>
            </a:pPr>
            <a:endParaRPr lang="fr-FR" sz="2200" dirty="0">
              <a:latin typeface="Courier New" pitchFamily="49"/>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64.xml><?xml version="1.0" encoding="utf-8"?>
<p:sld xmlns:a="http://schemas.openxmlformats.org/drawingml/2006/main" xmlns:r="http://schemas.openxmlformats.org/officeDocument/2006/relationships" xmlns:p="http://schemas.openxmlformats.org/presentationml/2006/main">
  <p:cSld name="page226">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wrap="square">
            <a:spAutoFit/>
          </a:bodyPr>
          <a:lstStyle/>
          <a:p>
            <a:pPr lvl="0"/>
            <a:r>
              <a:rPr lang="fr-FR" sz="4800"/>
              <a:t>Garanties Kafka</a:t>
            </a:r>
          </a:p>
        </p:txBody>
      </p:sp>
      <p:sp>
        <p:nvSpPr>
          <p:cNvPr id="3" name="Sous-titre 2"/>
          <p:cNvSpPr txBox="1">
            <a:spLocks noGrp="1"/>
          </p:cNvSpPr>
          <p:nvPr>
            <p:ph type="subTitle" idx="4294967295"/>
          </p:nvPr>
        </p:nvSpPr>
        <p:spPr/>
        <p:txBody>
          <a:bodyPr vert="horz" wrap="square">
            <a:spAutoFit/>
          </a:bodyPr>
          <a:lstStyle/>
          <a:p>
            <a:pPr lvl="0" indent="-311040" algn="ctr">
              <a:lnSpc>
                <a:spcPct val="95000"/>
              </a:lnSpc>
              <a:spcAft>
                <a:spcPts val="0"/>
              </a:spcAft>
            </a:pPr>
            <a:endParaRPr lang="fr-FR" b="1"/>
          </a:p>
          <a:p>
            <a:pPr lvl="0" indent="-311040" algn="ctr">
              <a:lnSpc>
                <a:spcPct val="95000"/>
              </a:lnSpc>
              <a:spcAft>
                <a:spcPts val="0"/>
              </a:spcAft>
            </a:pPr>
            <a:endParaRPr lang="fr-FR" b="1"/>
          </a:p>
          <a:p>
            <a:pPr lvl="0" indent="-311040" algn="ctr">
              <a:lnSpc>
                <a:spcPct val="95000"/>
              </a:lnSpc>
              <a:spcAft>
                <a:spcPts val="0"/>
              </a:spcAft>
            </a:pPr>
            <a:r>
              <a:rPr lang="fr-FR"/>
              <a:t>Mécanismes de réplication</a:t>
            </a:r>
          </a:p>
          <a:p>
            <a:pPr lvl="0" indent="-311040" algn="ctr">
              <a:lnSpc>
                <a:spcPct val="95000"/>
              </a:lnSpc>
              <a:spcAft>
                <a:spcPts val="0"/>
              </a:spcAft>
            </a:pPr>
            <a:r>
              <a:rPr lang="fr-FR" i="1"/>
              <a:t>At Most Once, At Least Once</a:t>
            </a:r>
          </a:p>
          <a:p>
            <a:pPr lvl="0" indent="-311040" algn="ctr">
              <a:lnSpc>
                <a:spcPct val="95000"/>
              </a:lnSpc>
              <a:spcAft>
                <a:spcPts val="0"/>
              </a:spcAft>
            </a:pPr>
            <a:r>
              <a:rPr lang="fr-FR" b="1" i="1">
                <a:solidFill>
                  <a:srgbClr val="0D1F63"/>
                </a:solidFill>
              </a:rPr>
              <a:t>Exactly Once</a:t>
            </a:r>
          </a:p>
          <a:p>
            <a:pPr lvl="0" indent="-311040" algn="ctr">
              <a:lnSpc>
                <a:spcPct val="95000"/>
              </a:lnSpc>
              <a:spcAft>
                <a:spcPts val="0"/>
              </a:spcAft>
            </a:pPr>
            <a:r>
              <a:rPr lang="fr-FR"/>
              <a:t>Débit, latence, durabilité</a:t>
            </a:r>
          </a:p>
          <a:p>
            <a:pPr lvl="0" indent="-311040" algn="ctr">
              <a:lnSpc>
                <a:spcPct val="95000"/>
              </a:lnSpc>
              <a:spcAft>
                <a:spcPts val="0"/>
              </a:spcAft>
            </a:pPr>
            <a:endParaRPr lang="fr-F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65.xml><?xml version="1.0" encoding="utf-8"?>
<p:sld xmlns:a="http://schemas.openxmlformats.org/drawingml/2006/main" xmlns:r="http://schemas.openxmlformats.org/officeDocument/2006/relationships" xmlns:p="http://schemas.openxmlformats.org/presentationml/2006/main">
  <p:cSld name="page227">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Introduction</a:t>
            </a:r>
          </a:p>
        </p:txBody>
      </p:sp>
      <p:sp>
        <p:nvSpPr>
          <p:cNvPr id="3" name="Espace réservé du texte 2"/>
          <p:cNvSpPr txBox="1">
            <a:spLocks noGrp="1"/>
          </p:cNvSpPr>
          <p:nvPr>
            <p:ph type="body" idx="4294967295"/>
          </p:nvPr>
        </p:nvSpPr>
        <p:spPr/>
        <p:txBody>
          <a:bodyPr vert="horz"/>
          <a:lstStyle/>
          <a:p>
            <a:pPr lvl="0"/>
            <a:r>
              <a:rPr lang="fr-FR" dirty="0"/>
              <a:t>La sémantique </a:t>
            </a:r>
            <a:r>
              <a:rPr lang="fr-FR" i="1" dirty="0" err="1"/>
              <a:t>Exactly</a:t>
            </a:r>
            <a:r>
              <a:rPr lang="fr-FR" i="1" dirty="0"/>
              <a:t> Once</a:t>
            </a:r>
            <a:r>
              <a:rPr lang="fr-FR" dirty="0"/>
              <a:t> est basée sur </a:t>
            </a:r>
            <a:r>
              <a:rPr lang="fr-FR" i="1" dirty="0"/>
              <a:t>At least Once</a:t>
            </a:r>
            <a:r>
              <a:rPr lang="fr-FR" dirty="0"/>
              <a:t> et empêche </a:t>
            </a:r>
            <a:r>
              <a:rPr lang="fr-FR" dirty="0" smtClean="0"/>
              <a:t>la production ou la consommation de doublon</a:t>
            </a:r>
            <a:endParaRPr lang="fr-FR" dirty="0"/>
          </a:p>
          <a:p>
            <a:pPr lvl="0"/>
            <a:endParaRPr lang="fr-FR" dirty="0"/>
          </a:p>
          <a:p>
            <a:pPr lvl="0"/>
            <a:r>
              <a:rPr lang="fr-FR" dirty="0"/>
              <a:t>Pris en charge par les APIs </a:t>
            </a:r>
            <a:r>
              <a:rPr lang="fr-FR" i="1" dirty="0"/>
              <a:t>Kafka Producer, Consumer et </a:t>
            </a:r>
            <a:r>
              <a:rPr lang="fr-FR" i="1" dirty="0" err="1"/>
              <a:t>Streams</a:t>
            </a:r>
            <a:endParaRPr lang="fr-FR" i="1"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66.xml><?xml version="1.0" encoding="utf-8"?>
<p:sld xmlns:a="http://schemas.openxmlformats.org/drawingml/2006/main" xmlns:r="http://schemas.openxmlformats.org/officeDocument/2006/relationships" xmlns:p="http://schemas.openxmlformats.org/presentationml/2006/main">
  <p:cSld name="page228">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Producteur idempotent</a:t>
            </a:r>
          </a:p>
        </p:txBody>
      </p:sp>
      <p:sp>
        <p:nvSpPr>
          <p:cNvPr id="3" name="Espace réservé du texte 2"/>
          <p:cNvSpPr txBox="1">
            <a:spLocks noGrp="1"/>
          </p:cNvSpPr>
          <p:nvPr>
            <p:ph type="body" idx="4294967295"/>
          </p:nvPr>
        </p:nvSpPr>
        <p:spPr/>
        <p:txBody>
          <a:bodyPr vert="horz"/>
          <a:lstStyle/>
          <a:p>
            <a:endParaRPr lang="fr-FR" dirty="0"/>
          </a:p>
        </p:txBody>
      </p:sp>
      <p:pic>
        <p:nvPicPr>
          <p:cNvPr id="4" name="Image 3">
            <a:extLst>
              <a:ext uri="{FF2B5EF4-FFF2-40B4-BE49-F238E27FC236}">
                <a16:creationId xmlns:a16="http://schemas.microsoft.com/office/drawing/2014/main" id="{00000000-0000-0000-0000-000000000000}"/>
              </a:ext>
            </a:extLst>
          </p:cNvPr>
          <p:cNvPicPr>
            <a:picLocks noChangeAspect="1"/>
          </p:cNvPicPr>
          <p:nvPr/>
        </p:nvPicPr>
        <p:blipFill>
          <a:blip r:embed="rId3">
            <a:lum/>
            <a:alphaModFix/>
          </a:blip>
          <a:srcRect/>
          <a:stretch>
            <a:fillRect/>
          </a:stretch>
        </p:blipFill>
        <p:spPr>
          <a:xfrm>
            <a:off x="2228209" y="2310090"/>
            <a:ext cx="5631001" cy="2641680"/>
          </a:xfrm>
          <a:prstGeom prst="rect">
            <a:avLst/>
          </a:prstGeom>
          <a:noFill/>
          <a:ln>
            <a:noFill/>
          </a:ln>
        </p:spPr>
      </p:pic>
      <p:sp>
        <p:nvSpPr>
          <p:cNvPr id="5" name="ZoneTexte 4"/>
          <p:cNvSpPr txBox="1"/>
          <p:nvPr/>
        </p:nvSpPr>
        <p:spPr>
          <a:xfrm>
            <a:off x="1225214" y="5056344"/>
            <a:ext cx="8539815" cy="1494340"/>
          </a:xfrm>
          <a:prstGeom prst="rect">
            <a:avLst/>
          </a:prstGeom>
          <a:noFill/>
          <a:ln>
            <a:noFill/>
          </a:ln>
        </p:spPr>
        <p:txBody>
          <a:bodyPr vert="horz" wrap="none" lIns="90000" tIns="45000" rIns="90000" bIns="45000" anchorCtr="0" compatLnSpc="1">
            <a:sp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2400" b="0" i="0" u="none" strike="noStrike" baseline="0" dirty="0">
                <a:ln>
                  <a:noFill/>
                </a:ln>
                <a:solidFill>
                  <a:srgbClr val="000000"/>
                </a:solidFill>
                <a:latin typeface="Times New Roman" pitchFamily="18"/>
                <a:ea typeface="Lucida Sans Unicode" pitchFamily="34"/>
                <a:cs typeface="Lucida Sans Unicode" pitchFamily="34"/>
              </a:rPr>
              <a:t>Le producteur ajoute une nombre séquentiel et un ID de </a:t>
            </a:r>
            <a:r>
              <a:rPr lang="fr-FR" sz="2400" b="0" i="0" u="none" strike="noStrike" baseline="0" dirty="0" smtClean="0">
                <a:ln>
                  <a:noFill/>
                </a:ln>
                <a:solidFill>
                  <a:srgbClr val="000000"/>
                </a:solidFill>
                <a:latin typeface="Times New Roman" pitchFamily="18"/>
                <a:ea typeface="Lucida Sans Unicode" pitchFamily="34"/>
                <a:cs typeface="Lucida Sans Unicode" pitchFamily="34"/>
              </a:rPr>
              <a:t>producteur </a:t>
            </a:r>
          </a:p>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2400" dirty="0" smtClean="0">
                <a:solidFill>
                  <a:srgbClr val="000000"/>
                </a:solidFill>
                <a:latin typeface="Times New Roman" pitchFamily="18"/>
                <a:ea typeface="Lucida Sans Unicode" pitchFamily="34"/>
                <a:cs typeface="Lucida Sans Unicode" pitchFamily="34"/>
              </a:rPr>
              <a:t>Dans le message.</a:t>
            </a:r>
          </a:p>
          <a:p>
            <a:pPr hangingPunct="0">
              <a:lnSpc>
                <a:spcPct val="95000"/>
              </a:lnSpc>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2400" dirty="0">
                <a:solidFill>
                  <a:srgbClr val="000000"/>
                </a:solidFill>
                <a:latin typeface="Times New Roman" pitchFamily="18"/>
                <a:ea typeface="Lucida Sans Unicode" pitchFamily="34"/>
                <a:cs typeface="Lucida Sans Unicode" pitchFamily="34"/>
              </a:rPr>
              <a:t>Le broker détecte le doublon </a:t>
            </a:r>
            <a:br>
              <a:rPr lang="fr-FR" sz="2400" dirty="0">
                <a:solidFill>
                  <a:srgbClr val="000000"/>
                </a:solidFill>
                <a:latin typeface="Times New Roman" pitchFamily="18"/>
                <a:ea typeface="Lucida Sans Unicode" pitchFamily="34"/>
                <a:cs typeface="Lucida Sans Unicode" pitchFamily="34"/>
              </a:rPr>
            </a:br>
            <a:r>
              <a:rPr lang="fr-FR" sz="2400" dirty="0">
                <a:solidFill>
                  <a:srgbClr val="000000"/>
                </a:solidFill>
                <a:latin typeface="Times New Roman" pitchFamily="18"/>
                <a:ea typeface="Lucida Sans Unicode" pitchFamily="34"/>
                <a:cs typeface="Lucida Sans Unicode" pitchFamily="34"/>
              </a:rPr>
              <a:t>=&gt; Il envoie un </a:t>
            </a:r>
            <a:r>
              <a:rPr lang="fr-FR" sz="2400" i="1" dirty="0" err="1" smtClean="0">
                <a:solidFill>
                  <a:srgbClr val="000000"/>
                </a:solidFill>
                <a:latin typeface="Times New Roman" pitchFamily="18"/>
                <a:ea typeface="Lucida Sans Unicode" pitchFamily="34"/>
                <a:cs typeface="Lucida Sans Unicode" pitchFamily="34"/>
              </a:rPr>
              <a:t>ack</a:t>
            </a:r>
            <a:r>
              <a:rPr lang="fr-FR" sz="2400" dirty="0" smtClean="0">
                <a:solidFill>
                  <a:srgbClr val="000000"/>
                </a:solidFill>
                <a:latin typeface="Times New Roman" pitchFamily="18"/>
                <a:ea typeface="Lucida Sans Unicode" pitchFamily="34"/>
                <a:cs typeface="Lucida Sans Unicode" pitchFamily="34"/>
              </a:rPr>
              <a:t> mais sans stocker le message</a:t>
            </a:r>
            <a:endParaRPr lang="fr-FR" sz="2400" b="0" i="0" u="none" strike="noStrike" baseline="0" dirty="0">
              <a:ln>
                <a:noFill/>
              </a:ln>
              <a:solidFill>
                <a:srgbClr val="000000"/>
              </a:solidFill>
              <a:latin typeface="Times New Roman" pitchFamily="18"/>
              <a:ea typeface="Lucida Sans Unicode" pitchFamily="34"/>
              <a:cs typeface="Lucida Sans Unicode" pitchFamily="34"/>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67.xml><?xml version="1.0" encoding="utf-8"?>
<p:sld xmlns:a="http://schemas.openxmlformats.org/drawingml/2006/main" xmlns:r="http://schemas.openxmlformats.org/officeDocument/2006/relationships" xmlns:p="http://schemas.openxmlformats.org/presentationml/2006/main">
  <p:cSld name="page229">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dirty="0" smtClean="0"/>
              <a:t>Configuration producteur</a:t>
            </a:r>
            <a:endParaRPr lang="fr-FR" dirty="0"/>
          </a:p>
        </p:txBody>
      </p:sp>
      <p:sp>
        <p:nvSpPr>
          <p:cNvPr id="3" name="Espace réservé du texte 2"/>
          <p:cNvSpPr txBox="1">
            <a:spLocks noGrp="1"/>
          </p:cNvSpPr>
          <p:nvPr>
            <p:ph type="body" idx="4294967295"/>
          </p:nvPr>
        </p:nvSpPr>
        <p:spPr/>
        <p:txBody>
          <a:bodyPr vert="horz">
            <a:normAutofit lnSpcReduction="10000"/>
          </a:bodyPr>
          <a:lstStyle/>
          <a:p>
            <a:pPr lvl="0"/>
            <a:r>
              <a:rPr lang="fr-FR" b="1" i="1" dirty="0" err="1" smtClean="0">
                <a:solidFill>
                  <a:srgbClr val="002060"/>
                </a:solidFill>
              </a:rPr>
              <a:t>E</a:t>
            </a:r>
            <a:r>
              <a:rPr lang="fr-FR" b="1" i="1" dirty="0" err="1" smtClean="0">
                <a:solidFill>
                  <a:srgbClr val="002060"/>
                </a:solidFill>
              </a:rPr>
              <a:t>nableIdempotence</a:t>
            </a:r>
            <a:endParaRPr lang="fr-FR" b="1" i="1" dirty="0">
              <a:solidFill>
                <a:srgbClr val="002060"/>
              </a:solidFill>
            </a:endParaRPr>
          </a:p>
          <a:p>
            <a:pPr lvl="0"/>
            <a:r>
              <a:rPr lang="fr-FR" dirty="0"/>
              <a:t>L’idempotence nécessite les configurations suivantes :</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i="1" dirty="0" err="1">
                <a:solidFill>
                  <a:srgbClr val="000000"/>
                </a:solidFill>
                <a:latin typeface="Tahoma" pitchFamily="34"/>
                <a:cs typeface="Lucida Sans Unicode" pitchFamily="34"/>
              </a:rPr>
              <a:t>max.in.flight.requests.per.connection</a:t>
            </a:r>
            <a:r>
              <a:rPr lang="fr-FR" sz="3200" i="1" dirty="0">
                <a:solidFill>
                  <a:srgbClr val="000000"/>
                </a:solidFill>
                <a:latin typeface="Tahoma" pitchFamily="34"/>
                <a:cs typeface="Lucida Sans Unicode" pitchFamily="34"/>
              </a:rPr>
              <a:t> &lt;= 5</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i="1" dirty="0">
                <a:solidFill>
                  <a:srgbClr val="000000"/>
                </a:solidFill>
                <a:latin typeface="Tahoma" pitchFamily="34"/>
                <a:cs typeface="Lucida Sans Unicode" pitchFamily="34"/>
              </a:rPr>
              <a:t>retries &gt; 0</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i="1" dirty="0" err="1">
                <a:solidFill>
                  <a:srgbClr val="000000"/>
                </a:solidFill>
                <a:latin typeface="Tahoma" pitchFamily="34"/>
                <a:cs typeface="Lucida Sans Unicode" pitchFamily="34"/>
              </a:rPr>
              <a:t>acks</a:t>
            </a:r>
            <a:r>
              <a:rPr lang="fr-FR" sz="3200" i="1" dirty="0">
                <a:solidFill>
                  <a:srgbClr val="000000"/>
                </a:solidFill>
                <a:latin typeface="Tahoma" pitchFamily="34"/>
                <a:cs typeface="Lucida Sans Unicode" pitchFamily="34"/>
              </a:rPr>
              <a:t> = all</a:t>
            </a:r>
          </a:p>
          <a:p>
            <a:pPr lvl="0"/>
            <a:r>
              <a:rPr lang="fr-FR" dirty="0"/>
              <a:t>Si des valeurs incompatibles sont configurées, une </a:t>
            </a:r>
            <a:r>
              <a:rPr lang="fr-FR" i="1" dirty="0" err="1"/>
              <a:t>ConfigException</a:t>
            </a:r>
            <a:r>
              <a:rPr lang="fr-FR" dirty="0"/>
              <a:t> est lancée</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68.xml><?xml version="1.0" encoding="utf-8"?>
<p:sld xmlns:a="http://schemas.openxmlformats.org/drawingml/2006/main" xmlns:r="http://schemas.openxmlformats.org/officeDocument/2006/relationships" xmlns:p="http://schemas.openxmlformats.org/presentationml/2006/main">
  <p:cSld name="page230">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Consommateur</a:t>
            </a:r>
          </a:p>
        </p:txBody>
      </p:sp>
      <p:sp>
        <p:nvSpPr>
          <p:cNvPr id="3" name="Espace réservé du texte 2"/>
          <p:cNvSpPr txBox="1">
            <a:spLocks noGrp="1"/>
          </p:cNvSpPr>
          <p:nvPr>
            <p:ph type="body" idx="4294967295"/>
          </p:nvPr>
        </p:nvSpPr>
        <p:spPr/>
        <p:txBody>
          <a:bodyPr vert="horz">
            <a:normAutofit/>
          </a:bodyPr>
          <a:lstStyle/>
          <a:p>
            <a:pPr lvl="0"/>
            <a:r>
              <a:rPr lang="fr-FR" dirty="0"/>
              <a:t>Du côté du consommateur, traiter une et une seule fois les messages consistent à :</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2800" dirty="0">
                <a:solidFill>
                  <a:srgbClr val="000000"/>
                </a:solidFill>
                <a:latin typeface="Tahoma" pitchFamily="34"/>
                <a:cs typeface="Lucida Sans Unicode" pitchFamily="34"/>
              </a:rPr>
              <a:t>G</a:t>
            </a:r>
            <a:r>
              <a:rPr lang="fr-FR" sz="2800" dirty="0" smtClean="0">
                <a:solidFill>
                  <a:srgbClr val="000000"/>
                </a:solidFill>
                <a:latin typeface="Tahoma" pitchFamily="34"/>
                <a:cs typeface="Lucida Sans Unicode" pitchFamily="34"/>
              </a:rPr>
              <a:t>érer </a:t>
            </a:r>
            <a:r>
              <a:rPr lang="fr-FR" sz="2800" dirty="0">
                <a:solidFill>
                  <a:srgbClr val="000000"/>
                </a:solidFill>
                <a:latin typeface="Tahoma" pitchFamily="34"/>
                <a:cs typeface="Lucida Sans Unicode" pitchFamily="34"/>
              </a:rPr>
              <a:t>manuellement les </a:t>
            </a:r>
            <a:r>
              <a:rPr lang="fr-FR" sz="2800" dirty="0" smtClean="0">
                <a:solidFill>
                  <a:srgbClr val="000000"/>
                </a:solidFill>
                <a:latin typeface="Tahoma" pitchFamily="34"/>
                <a:cs typeface="Lucida Sans Unicode" pitchFamily="34"/>
              </a:rPr>
              <a:t>offsets </a:t>
            </a:r>
            <a:r>
              <a:rPr lang="fr-FR" sz="2800" dirty="0" err="1" smtClean="0">
                <a:solidFill>
                  <a:srgbClr val="000000"/>
                </a:solidFill>
                <a:latin typeface="Tahoma" pitchFamily="34"/>
                <a:cs typeface="Lucida Sans Unicode" pitchFamily="34"/>
              </a:rPr>
              <a:t>committés</a:t>
            </a:r>
            <a:r>
              <a:rPr lang="fr-FR" sz="2800" dirty="0" smtClean="0">
                <a:solidFill>
                  <a:srgbClr val="000000"/>
                </a:solidFill>
                <a:latin typeface="Tahoma" pitchFamily="34"/>
                <a:cs typeface="Lucida Sans Unicode" pitchFamily="34"/>
              </a:rPr>
              <a:t> dans </a:t>
            </a:r>
            <a:r>
              <a:rPr lang="fr-FR" sz="2800" dirty="0">
                <a:solidFill>
                  <a:srgbClr val="000000"/>
                </a:solidFill>
                <a:latin typeface="Tahoma" pitchFamily="34"/>
                <a:cs typeface="Lucida Sans Unicode" pitchFamily="34"/>
              </a:rPr>
              <a:t>un support de persistance </a:t>
            </a:r>
            <a:r>
              <a:rPr lang="fr-FR" sz="2800" dirty="0" smtClean="0">
                <a:solidFill>
                  <a:srgbClr val="000000"/>
                </a:solidFill>
                <a:latin typeface="Tahoma" pitchFamily="34"/>
                <a:cs typeface="Lucida Sans Unicode" pitchFamily="34"/>
              </a:rPr>
              <a:t>transactionnel, partagé </a:t>
            </a:r>
            <a:r>
              <a:rPr lang="fr-FR" sz="2800" dirty="0">
                <a:solidFill>
                  <a:srgbClr val="000000"/>
                </a:solidFill>
                <a:latin typeface="Tahoma" pitchFamily="34"/>
                <a:cs typeface="Lucida Sans Unicode" pitchFamily="34"/>
              </a:rPr>
              <a:t>par tous les consommateurs et gérer les rééquilibrages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2800" dirty="0">
                <a:solidFill>
                  <a:srgbClr val="000000"/>
                </a:solidFill>
                <a:latin typeface="Tahoma" pitchFamily="34"/>
                <a:cs typeface="Lucida Sans Unicode" pitchFamily="34"/>
              </a:rPr>
              <a:t>Si le traitement consiste à produire un message vers le même cluster Kafka, on peut utiliser les transactions</a:t>
            </a:r>
            <a:r>
              <a:rPr lang="fr-FR" sz="2800" baseline="30000" dirty="0">
                <a:solidFill>
                  <a:srgbClr val="000000"/>
                </a:solidFill>
                <a:latin typeface="Tahoma" pitchFamily="34"/>
                <a:cs typeface="Lucida Sans Unicode" pitchFamily="34"/>
              </a:rPr>
              <a:t>1</a:t>
            </a:r>
            <a:r>
              <a:rPr lang="fr-FR" sz="3200" dirty="0">
                <a:solidFill>
                  <a:srgbClr val="000000"/>
                </a:solidFill>
                <a:latin typeface="Tahoma" pitchFamily="34"/>
                <a:cs typeface="Lucida Sans Unicode" pitchFamily="34"/>
              </a:rPr>
              <a:t>.</a:t>
            </a:r>
          </a:p>
        </p:txBody>
      </p:sp>
      <p:sp>
        <p:nvSpPr>
          <p:cNvPr id="4" name="ZoneTexte 3"/>
          <p:cNvSpPr txBox="1"/>
          <p:nvPr/>
        </p:nvSpPr>
        <p:spPr>
          <a:xfrm>
            <a:off x="542880" y="7086600"/>
            <a:ext cx="3323159" cy="379800"/>
          </a:xfrm>
          <a:prstGeom prst="rect">
            <a:avLst/>
          </a:prstGeom>
          <a:noFill/>
          <a:ln>
            <a:noFill/>
          </a:ln>
        </p:spPr>
        <p:txBody>
          <a:bodyPr vert="horz" wrap="none" lIns="90000" tIns="45000" rIns="90000" bIns="45000" anchorCtr="0" compatLnSpc="1">
            <a:sp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2000" b="0" i="1" u="none" strike="noStrike" baseline="0">
                <a:ln>
                  <a:noFill/>
                </a:ln>
                <a:solidFill>
                  <a:srgbClr val="000000"/>
                </a:solidFill>
                <a:latin typeface="Times New Roman" pitchFamily="18"/>
                <a:ea typeface="Lucida Sans Unicode" pitchFamily="34"/>
                <a:cs typeface="Lucida Sans Unicode" pitchFamily="34"/>
              </a:rPr>
              <a:t>1. C’est le cas de KafkaStream</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69.xml><?xml version="1.0" encoding="utf-8"?>
<p:sld xmlns:a="http://schemas.openxmlformats.org/drawingml/2006/main" xmlns:r="http://schemas.openxmlformats.org/officeDocument/2006/relationships" xmlns:p="http://schemas.openxmlformats.org/presentationml/2006/main">
  <p:cSld name="page231">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dirty="0" smtClean="0"/>
              <a:t>Exemple </a:t>
            </a:r>
            <a:br>
              <a:rPr lang="fr-FR" dirty="0" smtClean="0"/>
            </a:br>
            <a:r>
              <a:rPr lang="fr-FR" dirty="0" smtClean="0"/>
              <a:t>Gestion des offsets (1)</a:t>
            </a:r>
            <a:endParaRPr lang="fr-FR" dirty="0"/>
          </a:p>
        </p:txBody>
      </p:sp>
      <p:sp>
        <p:nvSpPr>
          <p:cNvPr id="3" name="Espace réservé du texte 2"/>
          <p:cNvSpPr txBox="1">
            <a:spLocks noGrp="1"/>
          </p:cNvSpPr>
          <p:nvPr>
            <p:ph type="body" idx="4294967295"/>
          </p:nvPr>
        </p:nvSpPr>
        <p:spPr/>
        <p:txBody>
          <a:bodyPr vert="horz">
            <a:normAutofit/>
          </a:bodyPr>
          <a:lstStyle/>
          <a:p>
            <a:pPr lvl="0"/>
            <a:r>
              <a:rPr lang="fr-FR" i="1" dirty="0" err="1" smtClean="0"/>
              <a:t>E</a:t>
            </a:r>
            <a:r>
              <a:rPr lang="fr-FR" i="1" dirty="0" err="1" smtClean="0"/>
              <a:t>nableAutoCommit</a:t>
            </a:r>
            <a:r>
              <a:rPr lang="fr-FR" i="1" dirty="0" smtClean="0"/>
              <a:t>=false  </a:t>
            </a:r>
            <a:endParaRPr lang="fr-FR" i="1" dirty="0"/>
          </a:p>
          <a:p>
            <a:pPr lvl="0">
              <a:lnSpc>
                <a:spcPct val="100000"/>
              </a:lnSpc>
              <a:spcAft>
                <a:spcPts val="283"/>
              </a:spcAft>
            </a:pPr>
            <a:r>
              <a:rPr lang="fr-FR" sz="1800" dirty="0" err="1">
                <a:latin typeface="Courier new" pitchFamily="49"/>
              </a:rPr>
              <a:t>while</a:t>
            </a:r>
            <a:r>
              <a:rPr lang="fr-FR" sz="1800" dirty="0">
                <a:latin typeface="Courier new" pitchFamily="49"/>
              </a:rPr>
              <a:t> (!</a:t>
            </a:r>
            <a:r>
              <a:rPr lang="fr-FR" sz="1800" dirty="0" err="1">
                <a:latin typeface="Courier new" pitchFamily="49"/>
              </a:rPr>
              <a:t>cancelled</a:t>
            </a:r>
            <a:r>
              <a:rPr lang="fr-FR" sz="1800" dirty="0">
                <a:latin typeface="Courier new" pitchFamily="49"/>
              </a:rPr>
              <a:t>)</a:t>
            </a:r>
          </a:p>
          <a:p>
            <a:pPr lvl="0">
              <a:lnSpc>
                <a:spcPct val="100000"/>
              </a:lnSpc>
              <a:spcAft>
                <a:spcPts val="283"/>
              </a:spcAft>
            </a:pPr>
            <a:r>
              <a:rPr lang="fr-FR" sz="1800" dirty="0">
                <a:latin typeface="Courier new" pitchFamily="49"/>
              </a:rPr>
              <a:t>{</a:t>
            </a:r>
          </a:p>
          <a:p>
            <a:pPr lvl="0">
              <a:lnSpc>
                <a:spcPct val="100000"/>
              </a:lnSpc>
              <a:spcAft>
                <a:spcPts val="283"/>
              </a:spcAft>
            </a:pPr>
            <a:r>
              <a:rPr lang="fr-FR" sz="1800" dirty="0">
                <a:latin typeface="Courier new" pitchFamily="49"/>
              </a:rPr>
              <a:t>    var </a:t>
            </a:r>
            <a:r>
              <a:rPr lang="fr-FR" sz="1800" dirty="0" err="1">
                <a:latin typeface="Courier new" pitchFamily="49"/>
              </a:rPr>
              <a:t>consumeResult</a:t>
            </a:r>
            <a:r>
              <a:rPr lang="fr-FR" sz="1800" dirty="0">
                <a:latin typeface="Courier new" pitchFamily="49"/>
              </a:rPr>
              <a:t> = </a:t>
            </a:r>
            <a:r>
              <a:rPr lang="fr-FR" sz="1800" dirty="0" err="1">
                <a:latin typeface="Courier new" pitchFamily="49"/>
              </a:rPr>
              <a:t>consumer.Consume</a:t>
            </a:r>
            <a:r>
              <a:rPr lang="fr-FR" sz="1800" dirty="0">
                <a:latin typeface="Courier new" pitchFamily="49"/>
              </a:rPr>
              <a:t>(</a:t>
            </a:r>
            <a:r>
              <a:rPr lang="fr-FR" sz="1800" dirty="0" err="1">
                <a:latin typeface="Courier new" pitchFamily="49"/>
              </a:rPr>
              <a:t>cancellationToken</a:t>
            </a:r>
            <a:r>
              <a:rPr lang="fr-FR" sz="1800" dirty="0" smtClean="0">
                <a:latin typeface="Courier new" pitchFamily="49"/>
              </a:rPr>
              <a:t>);</a:t>
            </a:r>
          </a:p>
          <a:p>
            <a:pPr lvl="0">
              <a:lnSpc>
                <a:spcPct val="100000"/>
              </a:lnSpc>
              <a:spcAft>
                <a:spcPts val="283"/>
              </a:spcAft>
            </a:pPr>
            <a:r>
              <a:rPr lang="fr-FR" sz="1800" b="1" dirty="0">
                <a:solidFill>
                  <a:srgbClr val="006D6F"/>
                </a:solidFill>
                <a:latin typeface="Courier New" pitchFamily="49"/>
              </a:rPr>
              <a:t> </a:t>
            </a:r>
            <a:r>
              <a:rPr lang="fr-FR" sz="1800" b="1" dirty="0">
                <a:solidFill>
                  <a:srgbClr val="006D6F"/>
                </a:solidFill>
                <a:latin typeface="Courier New" pitchFamily="49"/>
              </a:rPr>
              <a:t>   // Démarrage transaction </a:t>
            </a:r>
            <a:endParaRPr lang="fr-FR" sz="1800" b="1" dirty="0">
              <a:solidFill>
                <a:srgbClr val="006D6F"/>
              </a:solidFill>
              <a:latin typeface="Courier New" pitchFamily="49"/>
            </a:endParaRPr>
          </a:p>
          <a:p>
            <a:pPr lvl="0">
              <a:lnSpc>
                <a:spcPct val="100000"/>
              </a:lnSpc>
              <a:spcAft>
                <a:spcPts val="283"/>
              </a:spcAft>
            </a:pPr>
            <a:r>
              <a:rPr lang="fr-FR" sz="1800" b="1" dirty="0">
                <a:solidFill>
                  <a:srgbClr val="006D6F"/>
                </a:solidFill>
                <a:latin typeface="Courier New" pitchFamily="49"/>
              </a:rPr>
              <a:t>    	// Traitement du message</a:t>
            </a:r>
            <a:endParaRPr lang="fr-FR" sz="1800" b="1" dirty="0">
              <a:solidFill>
                <a:srgbClr val="006D6F"/>
              </a:solidFill>
              <a:latin typeface="Courier New" pitchFamily="49"/>
            </a:endParaRPr>
          </a:p>
          <a:p>
            <a:pPr lvl="0">
              <a:lnSpc>
                <a:spcPct val="100000"/>
              </a:lnSpc>
              <a:spcAft>
                <a:spcPts val="283"/>
              </a:spcAft>
            </a:pPr>
            <a:r>
              <a:rPr lang="fr-FR" sz="1800" dirty="0">
                <a:latin typeface="Courier New" pitchFamily="49"/>
              </a:rPr>
              <a:t>    </a:t>
            </a:r>
            <a:r>
              <a:rPr lang="fr-FR" sz="1800" dirty="0" smtClean="0">
                <a:latin typeface="Courier New" pitchFamily="49"/>
              </a:rPr>
              <a:t>	</a:t>
            </a:r>
            <a:r>
              <a:rPr lang="fr-FR" sz="1800" b="1" dirty="0" smtClean="0">
                <a:solidFill>
                  <a:srgbClr val="006D6F"/>
                </a:solidFill>
                <a:latin typeface="Courier New" pitchFamily="49"/>
              </a:rPr>
              <a:t>// </a:t>
            </a:r>
            <a:r>
              <a:rPr lang="fr-FR" sz="1800" b="1" dirty="0">
                <a:solidFill>
                  <a:srgbClr val="006D6F"/>
                </a:solidFill>
                <a:latin typeface="Courier New" pitchFamily="49"/>
              </a:rPr>
              <a:t>Sauvegarder l’offset traité </a:t>
            </a:r>
            <a:r>
              <a:rPr lang="fr-FR" sz="1800" dirty="0">
                <a:latin typeface="Courier New" pitchFamily="49"/>
              </a:rPr>
              <a:t>.    </a:t>
            </a:r>
            <a:r>
              <a:rPr lang="fr-FR" sz="1800" dirty="0" err="1">
                <a:latin typeface="Courier New" pitchFamily="49"/>
              </a:rPr>
              <a:t>offsetManager.saveOffsetInExternalStore</a:t>
            </a:r>
            <a:r>
              <a:rPr lang="fr-FR" sz="1800" dirty="0">
                <a:latin typeface="Courier New" pitchFamily="49"/>
              </a:rPr>
              <a:t>(</a:t>
            </a:r>
            <a:r>
              <a:rPr lang="fr-FR" sz="1800" dirty="0" err="1">
                <a:latin typeface="Courier New" pitchFamily="49"/>
              </a:rPr>
              <a:t>record.topic</a:t>
            </a:r>
            <a:r>
              <a:rPr lang="fr-FR" sz="1800" dirty="0" smtClean="0">
                <a:latin typeface="Courier New" pitchFamily="49"/>
              </a:rPr>
              <a:t>(),</a:t>
            </a:r>
            <a:br>
              <a:rPr lang="fr-FR" sz="1800" dirty="0" smtClean="0">
                <a:latin typeface="Courier New" pitchFamily="49"/>
              </a:rPr>
            </a:br>
            <a:r>
              <a:rPr lang="fr-FR" sz="1800" dirty="0" smtClean="0">
                <a:latin typeface="Courier New" pitchFamily="49"/>
              </a:rPr>
              <a:t>          </a:t>
            </a:r>
            <a:r>
              <a:rPr lang="fr-FR" sz="1800" dirty="0" err="1" smtClean="0">
                <a:latin typeface="Courier New" pitchFamily="49"/>
              </a:rPr>
              <a:t>record.partition</a:t>
            </a:r>
            <a:r>
              <a:rPr lang="fr-FR" sz="1800" dirty="0">
                <a:latin typeface="Courier New" pitchFamily="49"/>
              </a:rPr>
              <a:t>(),</a:t>
            </a:r>
            <a:r>
              <a:rPr lang="fr-FR" sz="1800" dirty="0" err="1">
                <a:latin typeface="Courier New" pitchFamily="49"/>
              </a:rPr>
              <a:t>record.offset</a:t>
            </a:r>
            <a:r>
              <a:rPr lang="fr-FR" sz="1800" dirty="0" smtClean="0">
                <a:latin typeface="Courier New" pitchFamily="49"/>
              </a:rPr>
              <a:t>());</a:t>
            </a:r>
          </a:p>
          <a:p>
            <a:pPr>
              <a:lnSpc>
                <a:spcPct val="110000"/>
              </a:lnSpc>
              <a:spcAft>
                <a:spcPts val="283"/>
              </a:spcAft>
            </a:pPr>
            <a:r>
              <a:rPr lang="fr-FR" sz="1800" dirty="0">
                <a:latin typeface="Courier New" pitchFamily="49"/>
              </a:rPr>
              <a:t> </a:t>
            </a:r>
            <a:r>
              <a:rPr lang="fr-FR" sz="1800" dirty="0" smtClean="0">
                <a:latin typeface="Courier New" pitchFamily="49"/>
              </a:rPr>
              <a:t>   </a:t>
            </a:r>
            <a:r>
              <a:rPr lang="fr-FR" sz="1800" b="1" dirty="0">
                <a:solidFill>
                  <a:srgbClr val="006D6F"/>
                </a:solidFill>
                <a:latin typeface="Courier New" pitchFamily="49"/>
              </a:rPr>
              <a:t>// Commit transaction</a:t>
            </a:r>
            <a:endParaRPr lang="fr-FR" sz="1800" b="1" dirty="0">
              <a:solidFill>
                <a:srgbClr val="006D6F"/>
              </a:solidFill>
              <a:latin typeface="Courier New" pitchFamily="49"/>
            </a:endParaRPr>
          </a:p>
          <a:p>
            <a:pPr lvl="0">
              <a:lnSpc>
                <a:spcPct val="100000"/>
              </a:lnSpc>
              <a:spcAft>
                <a:spcPts val="283"/>
              </a:spcAft>
            </a:pPr>
            <a:r>
              <a:rPr lang="fr-FR" sz="1800" dirty="0">
                <a:latin typeface="Courier New" pitchFamily="49"/>
              </a:rPr>
              <a:t>  }</a:t>
            </a:r>
          </a:p>
          <a:p>
            <a:pPr lvl="0">
              <a:lnSpc>
                <a:spcPct val="100000"/>
              </a:lnSpc>
              <a:spcAft>
                <a:spcPts val="283"/>
              </a:spcAft>
            </a:pPr>
            <a:r>
              <a:rPr lang="fr-FR" sz="1800" dirty="0">
                <a:latin typeface="Courier New" pitchFamily="49"/>
              </a:rPr>
              <a:t>}</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name="page17">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sz="4000"/>
              <a:t>Exemple Architecture ELK</a:t>
            </a:r>
            <a:br>
              <a:rPr lang="fr-FR" sz="4000"/>
            </a:br>
            <a:r>
              <a:rPr lang="fr-FR" sz="4000"/>
              <a:t>Bufferisation des événements</a:t>
            </a:r>
          </a:p>
        </p:txBody>
      </p:sp>
      <p:sp>
        <p:nvSpPr>
          <p:cNvPr id="3" name="Espace réservé du texte 2"/>
          <p:cNvSpPr txBox="1">
            <a:spLocks noGrp="1"/>
          </p:cNvSpPr>
          <p:nvPr>
            <p:ph type="body" idx="4294967295"/>
          </p:nvPr>
        </p:nvSpPr>
        <p:spPr/>
        <p:txBody>
          <a:bodyPr vert="horz"/>
          <a:lstStyle/>
          <a:p>
            <a:endParaRPr lang="fr-FR"/>
          </a:p>
        </p:txBody>
      </p:sp>
      <p:pic>
        <p:nvPicPr>
          <p:cNvPr id="4" name="Image 3">
            <a:extLst>
              <a:ext uri="{FF2B5EF4-FFF2-40B4-BE49-F238E27FC236}">
                <a16:creationId xmlns:a16="http://schemas.microsoft.com/office/drawing/2014/main" id="{00000000-0000-0000-0000-000000000000}"/>
              </a:ext>
            </a:extLst>
          </p:cNvPr>
          <p:cNvPicPr>
            <a:picLocks noChangeAspect="1"/>
          </p:cNvPicPr>
          <p:nvPr/>
        </p:nvPicPr>
        <p:blipFill>
          <a:blip r:embed="rId3">
            <a:lum/>
            <a:alphaModFix/>
          </a:blip>
          <a:srcRect/>
          <a:stretch>
            <a:fillRect/>
          </a:stretch>
        </p:blipFill>
        <p:spPr>
          <a:xfrm>
            <a:off x="790559" y="2478600"/>
            <a:ext cx="9393840" cy="452592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70.xml><?xml version="1.0" encoding="utf-8"?>
<p:sld xmlns:a="http://schemas.openxmlformats.org/drawingml/2006/main" xmlns:r="http://schemas.openxmlformats.org/officeDocument/2006/relationships" xmlns:p="http://schemas.openxmlformats.org/presentationml/2006/main">
  <p:cSld name="page232">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dirty="0"/>
              <a:t>Exemple </a:t>
            </a:r>
            <a:br>
              <a:rPr lang="fr-FR" dirty="0"/>
            </a:br>
            <a:r>
              <a:rPr lang="fr-FR" dirty="0"/>
              <a:t>Gestion des offsets </a:t>
            </a:r>
            <a:r>
              <a:rPr lang="fr-FR" dirty="0" smtClean="0"/>
              <a:t>(2)</a:t>
            </a:r>
            <a:endParaRPr lang="fr-FR" dirty="0"/>
          </a:p>
        </p:txBody>
      </p:sp>
      <p:sp>
        <p:nvSpPr>
          <p:cNvPr id="3" name="Espace réservé du texte 2"/>
          <p:cNvSpPr txBox="1">
            <a:spLocks noGrp="1"/>
          </p:cNvSpPr>
          <p:nvPr>
            <p:ph type="body" idx="4294967295"/>
          </p:nvPr>
        </p:nvSpPr>
        <p:spPr/>
        <p:txBody>
          <a:bodyPr vert="horz">
            <a:normAutofit fontScale="47500" lnSpcReduction="20000"/>
          </a:bodyPr>
          <a:lstStyle/>
          <a:p>
            <a:pPr lvl="0">
              <a:lnSpc>
                <a:spcPct val="100000"/>
              </a:lnSpc>
              <a:spcAft>
                <a:spcPts val="283"/>
              </a:spcAft>
            </a:pPr>
            <a:r>
              <a:rPr lang="fr-FR" sz="2800" dirty="0">
                <a:latin typeface="Courier New" pitchFamily="49"/>
              </a:rPr>
              <a:t>public class </a:t>
            </a:r>
            <a:r>
              <a:rPr lang="fr-FR" sz="2800" dirty="0" err="1">
                <a:latin typeface="Courier New" pitchFamily="49"/>
              </a:rPr>
              <a:t>MyConsumerRebalancerListener</a:t>
            </a:r>
            <a:r>
              <a:rPr lang="fr-FR" sz="2800" dirty="0">
                <a:latin typeface="Courier New" pitchFamily="49"/>
              </a:rPr>
              <a:t> </a:t>
            </a:r>
            <a:r>
              <a:rPr lang="fr-FR" sz="2800" dirty="0" err="1">
                <a:latin typeface="Courier New" pitchFamily="49"/>
              </a:rPr>
              <a:t>implements</a:t>
            </a:r>
            <a:r>
              <a:rPr lang="fr-FR" sz="2800" dirty="0">
                <a:latin typeface="Courier New" pitchFamily="49"/>
              </a:rPr>
              <a:t>                                 </a:t>
            </a:r>
            <a:r>
              <a:rPr lang="fr-FR" sz="2800" dirty="0" err="1">
                <a:latin typeface="Courier New" pitchFamily="49"/>
              </a:rPr>
              <a:t>org.apache.kafka.clients.consumer.ConsumerRebalanceListener</a:t>
            </a:r>
            <a:r>
              <a:rPr lang="fr-FR" sz="2800" dirty="0">
                <a:latin typeface="Courier New" pitchFamily="49"/>
              </a:rPr>
              <a:t> {</a:t>
            </a:r>
          </a:p>
          <a:p>
            <a:pPr lvl="0">
              <a:lnSpc>
                <a:spcPct val="100000"/>
              </a:lnSpc>
              <a:spcAft>
                <a:spcPts val="283"/>
              </a:spcAft>
            </a:pPr>
            <a:endParaRPr lang="fr-FR" dirty="0">
              <a:latin typeface="Courier New" pitchFamily="49"/>
            </a:endParaRPr>
          </a:p>
          <a:p>
            <a:pPr lvl="0">
              <a:lnSpc>
                <a:spcPct val="100000"/>
              </a:lnSpc>
              <a:spcAft>
                <a:spcPts val="283"/>
              </a:spcAft>
            </a:pPr>
            <a:r>
              <a:rPr lang="fr-FR" sz="2800" dirty="0">
                <a:latin typeface="Courier New" pitchFamily="49"/>
              </a:rPr>
              <a:t>  </a:t>
            </a:r>
            <a:r>
              <a:rPr lang="fr-FR" sz="2800" dirty="0" err="1">
                <a:latin typeface="Courier New" pitchFamily="49"/>
              </a:rPr>
              <a:t>private</a:t>
            </a:r>
            <a:r>
              <a:rPr lang="fr-FR" sz="2800" dirty="0">
                <a:latin typeface="Courier New" pitchFamily="49"/>
              </a:rPr>
              <a:t> </a:t>
            </a:r>
            <a:r>
              <a:rPr lang="fr-FR" sz="2800" dirty="0" err="1">
                <a:latin typeface="Courier New" pitchFamily="49"/>
              </a:rPr>
              <a:t>OffsetManager</a:t>
            </a:r>
            <a:r>
              <a:rPr lang="fr-FR" sz="2800" dirty="0">
                <a:latin typeface="Courier New" pitchFamily="49"/>
              </a:rPr>
              <a:t> </a:t>
            </a:r>
            <a:r>
              <a:rPr lang="fr-FR" sz="2800" dirty="0" err="1">
                <a:latin typeface="Courier New" pitchFamily="49"/>
              </a:rPr>
              <a:t>offsetManager</a:t>
            </a:r>
            <a:r>
              <a:rPr lang="fr-FR" sz="2800" dirty="0">
                <a:latin typeface="Courier New" pitchFamily="49"/>
              </a:rPr>
              <a:t> = new </a:t>
            </a:r>
            <a:r>
              <a:rPr lang="fr-FR" sz="2800" dirty="0" err="1">
                <a:latin typeface="Courier New" pitchFamily="49"/>
              </a:rPr>
              <a:t>OffsetManager</a:t>
            </a:r>
            <a:r>
              <a:rPr lang="fr-FR" sz="2800" dirty="0">
                <a:latin typeface="Courier New" pitchFamily="49"/>
              </a:rPr>
              <a:t>("storage2");</a:t>
            </a:r>
          </a:p>
          <a:p>
            <a:pPr lvl="0">
              <a:lnSpc>
                <a:spcPct val="100000"/>
              </a:lnSpc>
              <a:spcAft>
                <a:spcPts val="283"/>
              </a:spcAft>
            </a:pPr>
            <a:r>
              <a:rPr lang="fr-FR" sz="2800" dirty="0">
                <a:latin typeface="Courier New" pitchFamily="49"/>
              </a:rPr>
              <a:t>  </a:t>
            </a:r>
            <a:r>
              <a:rPr lang="fr-FR" sz="2800" dirty="0" err="1">
                <a:latin typeface="Courier New" pitchFamily="49"/>
              </a:rPr>
              <a:t>private</a:t>
            </a:r>
            <a:r>
              <a:rPr lang="fr-FR" sz="2800" dirty="0">
                <a:latin typeface="Courier New" pitchFamily="49"/>
              </a:rPr>
              <a:t> Consumer&lt;String, String&gt; consumer;</a:t>
            </a:r>
          </a:p>
          <a:p>
            <a:pPr lvl="0">
              <a:lnSpc>
                <a:spcPct val="100000"/>
              </a:lnSpc>
              <a:spcAft>
                <a:spcPts val="283"/>
              </a:spcAft>
            </a:pPr>
            <a:endParaRPr lang="fr-FR" dirty="0">
              <a:latin typeface="Courier New" pitchFamily="49"/>
            </a:endParaRPr>
          </a:p>
          <a:p>
            <a:pPr lvl="0">
              <a:lnSpc>
                <a:spcPct val="100000"/>
              </a:lnSpc>
              <a:spcAft>
                <a:spcPts val="283"/>
              </a:spcAft>
            </a:pPr>
            <a:r>
              <a:rPr lang="fr-FR" sz="2800" dirty="0">
                <a:latin typeface="Courier New" pitchFamily="49"/>
              </a:rPr>
              <a:t>  public </a:t>
            </a:r>
            <a:r>
              <a:rPr lang="fr-FR" sz="2800" dirty="0" err="1">
                <a:latin typeface="Courier New" pitchFamily="49"/>
              </a:rPr>
              <a:t>void</a:t>
            </a:r>
            <a:r>
              <a:rPr lang="fr-FR" sz="2800" dirty="0">
                <a:latin typeface="Courier New" pitchFamily="49"/>
              </a:rPr>
              <a:t> </a:t>
            </a:r>
            <a:r>
              <a:rPr lang="fr-FR" sz="2800" dirty="0" err="1">
                <a:latin typeface="Courier New" pitchFamily="49"/>
              </a:rPr>
              <a:t>onPartitionsRevoked</a:t>
            </a:r>
            <a:r>
              <a:rPr lang="fr-FR" sz="2800" dirty="0">
                <a:latin typeface="Courier New" pitchFamily="49"/>
              </a:rPr>
              <a:t>(Collection&lt;</a:t>
            </a:r>
            <a:r>
              <a:rPr lang="fr-FR" sz="2800" dirty="0" err="1">
                <a:latin typeface="Courier New" pitchFamily="49"/>
              </a:rPr>
              <a:t>TopicPartition</a:t>
            </a:r>
            <a:r>
              <a:rPr lang="fr-FR" sz="2800" dirty="0">
                <a:latin typeface="Courier New" pitchFamily="49"/>
              </a:rPr>
              <a:t>&gt; partitions) {</a:t>
            </a:r>
          </a:p>
          <a:p>
            <a:pPr lvl="0">
              <a:lnSpc>
                <a:spcPct val="100000"/>
              </a:lnSpc>
              <a:spcAft>
                <a:spcPts val="283"/>
              </a:spcAft>
            </a:pPr>
            <a:r>
              <a:rPr lang="fr-FR" sz="2800" dirty="0">
                <a:latin typeface="Courier New" pitchFamily="49"/>
              </a:rPr>
              <a:t>    for (</a:t>
            </a:r>
            <a:r>
              <a:rPr lang="fr-FR" sz="2800" dirty="0" err="1">
                <a:latin typeface="Courier New" pitchFamily="49"/>
              </a:rPr>
              <a:t>TopicPartition</a:t>
            </a:r>
            <a:r>
              <a:rPr lang="fr-FR" sz="2800" dirty="0">
                <a:latin typeface="Courier New" pitchFamily="49"/>
              </a:rPr>
              <a:t> partition : partitions) {</a:t>
            </a:r>
          </a:p>
          <a:p>
            <a:pPr lvl="0">
              <a:lnSpc>
                <a:spcPct val="100000"/>
              </a:lnSpc>
              <a:spcAft>
                <a:spcPts val="283"/>
              </a:spcAft>
            </a:pPr>
            <a:r>
              <a:rPr lang="fr-FR" sz="2800" dirty="0">
                <a:latin typeface="Courier New" pitchFamily="49"/>
              </a:rPr>
              <a:t>      </a:t>
            </a:r>
            <a:r>
              <a:rPr lang="fr-FR" sz="2800" b="1" dirty="0" err="1">
                <a:solidFill>
                  <a:srgbClr val="002060"/>
                </a:solidFill>
                <a:latin typeface="Courier New" pitchFamily="49"/>
              </a:rPr>
              <a:t>offsetManager.saveOffsetInExternalStore</a:t>
            </a:r>
            <a:r>
              <a:rPr lang="fr-FR" sz="2800" b="1" dirty="0">
                <a:solidFill>
                  <a:srgbClr val="002060"/>
                </a:solidFill>
                <a:latin typeface="Courier New" pitchFamily="49"/>
              </a:rPr>
              <a:t>(</a:t>
            </a:r>
            <a:r>
              <a:rPr lang="fr-FR" sz="2800" b="1" dirty="0" err="1">
                <a:solidFill>
                  <a:srgbClr val="002060"/>
                </a:solidFill>
                <a:latin typeface="Courier New" pitchFamily="49"/>
              </a:rPr>
              <a:t>partition.topic</a:t>
            </a:r>
            <a:r>
              <a:rPr lang="fr-FR" sz="2800" b="1" dirty="0">
                <a:solidFill>
                  <a:srgbClr val="002060"/>
                </a:solidFill>
                <a:latin typeface="Courier New" pitchFamily="49"/>
              </a:rPr>
              <a:t>(), </a:t>
            </a:r>
            <a:br>
              <a:rPr lang="fr-FR" sz="2800" b="1" dirty="0">
                <a:solidFill>
                  <a:srgbClr val="002060"/>
                </a:solidFill>
                <a:latin typeface="Courier New" pitchFamily="49"/>
              </a:rPr>
            </a:br>
            <a:r>
              <a:rPr lang="fr-FR" sz="2800" b="1" dirty="0">
                <a:solidFill>
                  <a:srgbClr val="002060"/>
                </a:solidFill>
                <a:latin typeface="Courier New" pitchFamily="49"/>
              </a:rPr>
              <a:t>                       </a:t>
            </a:r>
            <a:r>
              <a:rPr lang="fr-FR" sz="2800" b="1" dirty="0" err="1">
                <a:solidFill>
                  <a:srgbClr val="002060"/>
                </a:solidFill>
                <a:latin typeface="Courier New" pitchFamily="49"/>
              </a:rPr>
              <a:t>partition.partition</a:t>
            </a:r>
            <a:r>
              <a:rPr lang="fr-FR" sz="2800" b="1" dirty="0">
                <a:solidFill>
                  <a:srgbClr val="002060"/>
                </a:solidFill>
                <a:latin typeface="Courier New" pitchFamily="49"/>
              </a:rPr>
              <a:t>(), </a:t>
            </a:r>
            <a:r>
              <a:rPr lang="fr-FR" sz="2800" b="1" dirty="0" err="1">
                <a:solidFill>
                  <a:srgbClr val="002060"/>
                </a:solidFill>
                <a:latin typeface="Courier New" pitchFamily="49"/>
              </a:rPr>
              <a:t>consumer.position</a:t>
            </a:r>
            <a:r>
              <a:rPr lang="fr-FR" sz="2800" b="1" dirty="0">
                <a:solidFill>
                  <a:srgbClr val="002060"/>
                </a:solidFill>
                <a:latin typeface="Courier New" pitchFamily="49"/>
              </a:rPr>
              <a:t>(partition));</a:t>
            </a:r>
          </a:p>
          <a:p>
            <a:pPr lvl="0">
              <a:lnSpc>
                <a:spcPct val="100000"/>
              </a:lnSpc>
              <a:spcAft>
                <a:spcPts val="283"/>
              </a:spcAft>
            </a:pPr>
            <a:r>
              <a:rPr lang="fr-FR" sz="2800" dirty="0">
                <a:latin typeface="Courier New" pitchFamily="49"/>
              </a:rPr>
              <a:t>     }</a:t>
            </a:r>
          </a:p>
          <a:p>
            <a:pPr lvl="0">
              <a:lnSpc>
                <a:spcPct val="100000"/>
              </a:lnSpc>
              <a:spcAft>
                <a:spcPts val="283"/>
              </a:spcAft>
            </a:pPr>
            <a:r>
              <a:rPr lang="fr-FR" sz="2800" dirty="0">
                <a:latin typeface="Courier New" pitchFamily="49"/>
              </a:rPr>
              <a:t>   }</a:t>
            </a:r>
          </a:p>
          <a:p>
            <a:pPr lvl="0">
              <a:lnSpc>
                <a:spcPct val="100000"/>
              </a:lnSpc>
              <a:spcAft>
                <a:spcPts val="283"/>
              </a:spcAft>
            </a:pPr>
            <a:endParaRPr lang="fr-FR" dirty="0">
              <a:latin typeface="Courier New" pitchFamily="49"/>
            </a:endParaRPr>
          </a:p>
          <a:p>
            <a:pPr lvl="0">
              <a:lnSpc>
                <a:spcPct val="100000"/>
              </a:lnSpc>
              <a:spcAft>
                <a:spcPts val="283"/>
              </a:spcAft>
            </a:pPr>
            <a:r>
              <a:rPr lang="fr-FR" sz="2800" dirty="0">
                <a:latin typeface="Courier New" pitchFamily="49"/>
              </a:rPr>
              <a:t>   public </a:t>
            </a:r>
            <a:r>
              <a:rPr lang="fr-FR" sz="2800" dirty="0" err="1">
                <a:latin typeface="Courier New" pitchFamily="49"/>
              </a:rPr>
              <a:t>void</a:t>
            </a:r>
            <a:r>
              <a:rPr lang="fr-FR" sz="2800" dirty="0">
                <a:latin typeface="Courier New" pitchFamily="49"/>
              </a:rPr>
              <a:t> </a:t>
            </a:r>
            <a:r>
              <a:rPr lang="fr-FR" sz="2800" dirty="0" err="1">
                <a:latin typeface="Courier New" pitchFamily="49"/>
              </a:rPr>
              <a:t>onPartitionsAssigned</a:t>
            </a:r>
            <a:r>
              <a:rPr lang="fr-FR" sz="2800" dirty="0">
                <a:latin typeface="Courier New" pitchFamily="49"/>
              </a:rPr>
              <a:t>(Collection&lt;</a:t>
            </a:r>
            <a:r>
              <a:rPr lang="fr-FR" sz="2800" dirty="0" err="1">
                <a:latin typeface="Courier New" pitchFamily="49"/>
              </a:rPr>
              <a:t>TopicPartition</a:t>
            </a:r>
            <a:r>
              <a:rPr lang="fr-FR" sz="2800" dirty="0">
                <a:latin typeface="Courier New" pitchFamily="49"/>
              </a:rPr>
              <a:t>&gt; partitions) {</a:t>
            </a:r>
          </a:p>
          <a:p>
            <a:pPr lvl="0">
              <a:lnSpc>
                <a:spcPct val="100000"/>
              </a:lnSpc>
              <a:spcAft>
                <a:spcPts val="283"/>
              </a:spcAft>
            </a:pPr>
            <a:r>
              <a:rPr lang="fr-FR" sz="2800" dirty="0">
                <a:latin typeface="Courier New" pitchFamily="49"/>
              </a:rPr>
              <a:t>     for (</a:t>
            </a:r>
            <a:r>
              <a:rPr lang="fr-FR" sz="2800" dirty="0" err="1">
                <a:latin typeface="Courier New" pitchFamily="49"/>
              </a:rPr>
              <a:t>TopicPartition</a:t>
            </a:r>
            <a:r>
              <a:rPr lang="fr-FR" sz="2800" dirty="0">
                <a:latin typeface="Courier New" pitchFamily="49"/>
              </a:rPr>
              <a:t> partition : partitions) {</a:t>
            </a:r>
          </a:p>
          <a:p>
            <a:pPr lvl="0">
              <a:lnSpc>
                <a:spcPct val="100000"/>
              </a:lnSpc>
              <a:spcAft>
                <a:spcPts val="283"/>
              </a:spcAft>
            </a:pPr>
            <a:r>
              <a:rPr lang="fr-FR" sz="2800" b="1" dirty="0">
                <a:solidFill>
                  <a:srgbClr val="0D1F63"/>
                </a:solidFill>
                <a:latin typeface="Courier New" pitchFamily="49"/>
              </a:rPr>
              <a:t>       </a:t>
            </a:r>
            <a:r>
              <a:rPr lang="fr-FR" sz="2800" b="1" dirty="0" err="1">
                <a:solidFill>
                  <a:srgbClr val="0D1F63"/>
                </a:solidFill>
                <a:latin typeface="Courier New" pitchFamily="49"/>
              </a:rPr>
              <a:t>consumer.seek</a:t>
            </a:r>
            <a:r>
              <a:rPr lang="fr-FR" sz="2800" b="1" dirty="0">
                <a:solidFill>
                  <a:srgbClr val="0D1F63"/>
                </a:solidFill>
                <a:latin typeface="Courier New" pitchFamily="49"/>
              </a:rPr>
              <a:t>(partition,</a:t>
            </a:r>
            <a:br>
              <a:rPr lang="fr-FR" sz="2800" b="1" dirty="0">
                <a:solidFill>
                  <a:srgbClr val="0D1F63"/>
                </a:solidFill>
                <a:latin typeface="Courier New" pitchFamily="49"/>
              </a:rPr>
            </a:br>
            <a:r>
              <a:rPr lang="fr-FR" sz="2800" b="1" dirty="0">
                <a:solidFill>
                  <a:srgbClr val="0D1F63"/>
                </a:solidFill>
                <a:latin typeface="Courier New" pitchFamily="49"/>
              </a:rPr>
              <a:t>                    </a:t>
            </a:r>
            <a:r>
              <a:rPr lang="fr-FR" sz="2800" b="1" dirty="0" err="1">
                <a:solidFill>
                  <a:srgbClr val="0D1F63"/>
                </a:solidFill>
                <a:latin typeface="Courier New" pitchFamily="49"/>
              </a:rPr>
              <a:t>offsetManager.readOffsetFromExternalStore</a:t>
            </a:r>
            <a:r>
              <a:rPr lang="fr-FR" sz="2800" b="1" dirty="0">
                <a:solidFill>
                  <a:srgbClr val="0D1F63"/>
                </a:solidFill>
                <a:latin typeface="Courier New" pitchFamily="49"/>
              </a:rPr>
              <a:t>(</a:t>
            </a:r>
            <a:r>
              <a:rPr lang="fr-FR" sz="2800" b="1" dirty="0" err="1">
                <a:solidFill>
                  <a:srgbClr val="0D1F63"/>
                </a:solidFill>
                <a:latin typeface="Courier New" pitchFamily="49"/>
              </a:rPr>
              <a:t>partition.topic</a:t>
            </a:r>
            <a:r>
              <a:rPr lang="fr-FR" sz="2800" b="1" dirty="0">
                <a:solidFill>
                  <a:srgbClr val="0D1F63"/>
                </a:solidFill>
                <a:latin typeface="Courier New" pitchFamily="49"/>
              </a:rPr>
              <a:t>(),</a:t>
            </a:r>
            <a:br>
              <a:rPr lang="fr-FR" sz="2800" b="1" dirty="0">
                <a:solidFill>
                  <a:srgbClr val="0D1F63"/>
                </a:solidFill>
                <a:latin typeface="Courier New" pitchFamily="49"/>
              </a:rPr>
            </a:br>
            <a:r>
              <a:rPr lang="fr-FR" sz="2800" b="1" dirty="0">
                <a:solidFill>
                  <a:srgbClr val="0D1F63"/>
                </a:solidFill>
                <a:latin typeface="Courier New" pitchFamily="49"/>
              </a:rPr>
              <a:t>                    </a:t>
            </a:r>
            <a:r>
              <a:rPr lang="fr-FR" sz="2800" b="1" dirty="0" err="1">
                <a:solidFill>
                  <a:srgbClr val="0D1F63"/>
                </a:solidFill>
                <a:latin typeface="Courier New" pitchFamily="49"/>
              </a:rPr>
              <a:t>partition.partition</a:t>
            </a:r>
            <a:r>
              <a:rPr lang="fr-FR" sz="2800" b="1" dirty="0">
                <a:solidFill>
                  <a:srgbClr val="0D1F63"/>
                </a:solidFill>
                <a:latin typeface="Courier New" pitchFamily="49"/>
              </a:rPr>
              <a:t>()));</a:t>
            </a:r>
          </a:p>
          <a:p>
            <a:pPr lvl="0">
              <a:lnSpc>
                <a:spcPct val="100000"/>
              </a:lnSpc>
              <a:spcAft>
                <a:spcPts val="283"/>
              </a:spcAft>
            </a:pPr>
            <a:r>
              <a:rPr lang="fr-FR" sz="2800" dirty="0">
                <a:latin typeface="Courier New" pitchFamily="49"/>
              </a:rPr>
              <a:t>       }</a:t>
            </a:r>
          </a:p>
          <a:p>
            <a:pPr lvl="0">
              <a:lnSpc>
                <a:spcPct val="100000"/>
              </a:lnSpc>
              <a:spcAft>
                <a:spcPts val="283"/>
              </a:spcAft>
            </a:pPr>
            <a:r>
              <a:rPr lang="fr-FR" sz="2800" dirty="0">
                <a:latin typeface="Courier New" pitchFamily="49"/>
              </a:rPr>
              <a:t>   }</a:t>
            </a:r>
          </a:p>
          <a:p>
            <a:pPr lvl="0">
              <a:lnSpc>
                <a:spcPct val="100000"/>
              </a:lnSpc>
              <a:spcAft>
                <a:spcPts val="283"/>
              </a:spcAft>
            </a:pPr>
            <a:r>
              <a:rPr lang="fr-FR" sz="2800" dirty="0">
                <a:latin typeface="Courier New" pitchFamily="49"/>
              </a:rPr>
              <a:t>}</a:t>
            </a:r>
          </a:p>
          <a:p>
            <a:pPr lvl="0">
              <a:lnSpc>
                <a:spcPct val="100000"/>
              </a:lnSpc>
              <a:spcAft>
                <a:spcPts val="283"/>
              </a:spcAft>
            </a:pPr>
            <a:endParaRPr lang="fr-FR" dirty="0">
              <a:latin typeface="Courier New" pitchFamily="49"/>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71.xml><?xml version="1.0" encoding="utf-8"?>
<p:sld xmlns:a="http://schemas.openxmlformats.org/drawingml/2006/main" xmlns:r="http://schemas.openxmlformats.org/officeDocument/2006/relationships" xmlns:p="http://schemas.openxmlformats.org/presentationml/2006/main">
  <p:cSld name="page233">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Transaction</a:t>
            </a:r>
          </a:p>
        </p:txBody>
      </p:sp>
      <p:sp>
        <p:nvSpPr>
          <p:cNvPr id="3" name="Espace réservé du texte 2"/>
          <p:cNvSpPr txBox="1">
            <a:spLocks noGrp="1"/>
          </p:cNvSpPr>
          <p:nvPr>
            <p:ph type="body" idx="4294967295"/>
          </p:nvPr>
        </p:nvSpPr>
        <p:spPr>
          <a:xfrm>
            <a:off x="1091880" y="2308180"/>
            <a:ext cx="8459640" cy="4384800"/>
          </a:xfrm>
        </p:spPr>
        <p:txBody>
          <a:bodyPr vert="horz">
            <a:normAutofit fontScale="85000" lnSpcReduction="20000"/>
          </a:bodyPr>
          <a:lstStyle/>
          <a:p>
            <a:pPr lvl="0"/>
            <a:r>
              <a:rPr lang="fr-FR"/>
              <a:t>Pour utiliser le mode transactionnel et l’API correspondante, il faut positionner la propriété </a:t>
            </a:r>
            <a:r>
              <a:rPr lang="fr-FR" b="1" i="1">
                <a:solidFill>
                  <a:srgbClr val="0D1F63"/>
                </a:solidFill>
              </a:rPr>
              <a:t>transactional.id</a:t>
            </a:r>
            <a:r>
              <a:rPr lang="fr-FR"/>
              <a:t> à une chaîne de caractères unique par producteur</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Le mode transactionnel inclut le mode idempotent</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Les topics impliqués doivent être configurés avec </a:t>
            </a:r>
            <a:r>
              <a:rPr lang="fr-FR" sz="3200" i="1">
                <a:solidFill>
                  <a:srgbClr val="000000"/>
                </a:solidFill>
                <a:latin typeface="Tahoma" pitchFamily="34"/>
                <a:cs typeface="Lucida Sans Unicode" pitchFamily="34"/>
              </a:rPr>
              <a:t>replication.factor &gt;=3</a:t>
            </a:r>
            <a:r>
              <a:rPr lang="fr-FR" sz="3200">
                <a:solidFill>
                  <a:srgbClr val="000000"/>
                </a:solidFill>
                <a:latin typeface="Tahoma" pitchFamily="34"/>
                <a:cs typeface="Lucida Sans Unicode" pitchFamily="34"/>
              </a:rPr>
              <a:t> et </a:t>
            </a:r>
            <a:br>
              <a:rPr lang="fr-FR" sz="3200">
                <a:solidFill>
                  <a:srgbClr val="000000"/>
                </a:solidFill>
                <a:latin typeface="Tahoma" pitchFamily="34"/>
                <a:cs typeface="Lucida Sans Unicode" pitchFamily="34"/>
              </a:rPr>
            </a:br>
            <a:r>
              <a:rPr lang="fr-FR" sz="3200" i="1">
                <a:solidFill>
                  <a:srgbClr val="000000"/>
                </a:solidFill>
                <a:latin typeface="Tahoma" pitchFamily="34"/>
                <a:cs typeface="Lucida Sans Unicode" pitchFamily="34"/>
              </a:rPr>
              <a:t>min.insync.replicas = 2</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Les consommateurs doivent avoir la propriété </a:t>
            </a:r>
            <a:r>
              <a:rPr lang="fr-FR" sz="3200" i="1">
                <a:solidFill>
                  <a:srgbClr val="000000"/>
                </a:solidFill>
                <a:latin typeface="Tahoma" pitchFamily="34"/>
                <a:cs typeface="Lucida Sans Unicode" pitchFamily="34"/>
              </a:rPr>
              <a:t>isolation.level</a:t>
            </a:r>
            <a:r>
              <a:rPr lang="fr-FR" sz="3200">
                <a:solidFill>
                  <a:srgbClr val="000000"/>
                </a:solidFill>
                <a:latin typeface="Tahoma" pitchFamily="34"/>
                <a:cs typeface="Lucida Sans Unicode" pitchFamily="34"/>
              </a:rPr>
              <a:t> à </a:t>
            </a:r>
            <a:r>
              <a:rPr lang="fr-FR" sz="3200" i="1">
                <a:solidFill>
                  <a:srgbClr val="000000"/>
                </a:solidFill>
                <a:latin typeface="Tahoma" pitchFamily="34"/>
                <a:cs typeface="Lucida Sans Unicode" pitchFamily="34"/>
              </a:rPr>
              <a:t>read committed</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L’API </a:t>
            </a:r>
            <a:r>
              <a:rPr lang="fr-FR" sz="3200" i="1">
                <a:solidFill>
                  <a:srgbClr val="000000"/>
                </a:solidFill>
                <a:latin typeface="Tahoma" pitchFamily="34"/>
                <a:cs typeface="Lucida Sans Unicode" pitchFamily="34"/>
              </a:rPr>
              <a:t>send()</a:t>
            </a:r>
            <a:r>
              <a:rPr lang="fr-FR" sz="3200">
                <a:solidFill>
                  <a:srgbClr val="000000"/>
                </a:solidFill>
                <a:latin typeface="Tahoma" pitchFamily="34"/>
                <a:cs typeface="Lucida Sans Unicode" pitchFamily="34"/>
              </a:rPr>
              <a:t> devient bloquante</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72.xml><?xml version="1.0" encoding="utf-8"?>
<p:sld xmlns:a="http://schemas.openxmlformats.org/drawingml/2006/main" xmlns:r="http://schemas.openxmlformats.org/officeDocument/2006/relationships" xmlns:p="http://schemas.openxmlformats.org/presentationml/2006/main">
  <p:cSld name="page234">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Transaction</a:t>
            </a:r>
          </a:p>
        </p:txBody>
      </p:sp>
      <p:sp>
        <p:nvSpPr>
          <p:cNvPr id="3" name="Espace réservé du texte 2"/>
          <p:cNvSpPr txBox="1">
            <a:spLocks noGrp="1"/>
          </p:cNvSpPr>
          <p:nvPr>
            <p:ph type="body" idx="4294967295"/>
          </p:nvPr>
        </p:nvSpPr>
        <p:spPr>
          <a:xfrm>
            <a:off x="1091880" y="2331330"/>
            <a:ext cx="8459640" cy="4384800"/>
          </a:xfrm>
        </p:spPr>
        <p:txBody>
          <a:bodyPr vert="horz">
            <a:normAutofit fontScale="77500" lnSpcReduction="20000"/>
          </a:bodyPr>
          <a:lstStyle/>
          <a:p>
            <a:pPr lvl="0"/>
            <a:r>
              <a:rPr lang="fr-FR" dirty="0" smtClean="0"/>
              <a:t>Côté producteur, les transactions permettent </a:t>
            </a:r>
            <a:r>
              <a:rPr lang="fr-FR" dirty="0"/>
              <a:t>la production atomique </a:t>
            </a:r>
            <a:r>
              <a:rPr lang="fr-FR" dirty="0" smtClean="0"/>
              <a:t>d’un lot de messages, i.e</a:t>
            </a:r>
            <a:r>
              <a:rPr lang="fr-FR" dirty="0" smtClean="0"/>
              <a:t>. </a:t>
            </a:r>
            <a:r>
              <a:rPr lang="fr-FR" dirty="0" smtClean="0"/>
              <a:t>Les </a:t>
            </a:r>
            <a:r>
              <a:rPr lang="fr-FR" dirty="0"/>
              <a:t>producteurs produisent l’ensemble des messages ou aucun</a:t>
            </a:r>
          </a:p>
          <a:p>
            <a:pPr lvl="0">
              <a:lnSpc>
                <a:spcPct val="100000"/>
              </a:lnSpc>
              <a:spcAft>
                <a:spcPts val="283"/>
              </a:spcAft>
            </a:pPr>
            <a:r>
              <a:rPr lang="fr-FR" sz="2200" b="1" dirty="0">
                <a:solidFill>
                  <a:srgbClr val="00A933"/>
                </a:solidFill>
                <a:latin typeface="Courier New" pitchFamily="49"/>
              </a:rPr>
              <a:t>// </a:t>
            </a:r>
            <a:r>
              <a:rPr lang="fr-FR" sz="2200" b="1" dirty="0" err="1">
                <a:solidFill>
                  <a:srgbClr val="00A933"/>
                </a:solidFill>
                <a:latin typeface="Courier New" pitchFamily="49"/>
              </a:rPr>
              <a:t>initTransaction</a:t>
            </a:r>
            <a:r>
              <a:rPr lang="fr-FR" sz="2200" b="1" dirty="0">
                <a:solidFill>
                  <a:srgbClr val="00A933"/>
                </a:solidFill>
                <a:latin typeface="Courier New" pitchFamily="49"/>
              </a:rPr>
              <a:t> démarre une transaction avec l’id.</a:t>
            </a:r>
          </a:p>
          <a:p>
            <a:pPr lvl="0">
              <a:lnSpc>
                <a:spcPct val="100000"/>
              </a:lnSpc>
              <a:spcAft>
                <a:spcPts val="283"/>
              </a:spcAft>
            </a:pPr>
            <a:r>
              <a:rPr lang="fr-FR" sz="2200" b="1" dirty="0">
                <a:solidFill>
                  <a:srgbClr val="00A933"/>
                </a:solidFill>
                <a:latin typeface="Courier New" pitchFamily="49"/>
              </a:rPr>
              <a:t>// Si une transaction existe avec le même id, les messages sont roll-</a:t>
            </a:r>
            <a:r>
              <a:rPr lang="fr-FR" sz="2200" b="1" dirty="0" err="1">
                <a:solidFill>
                  <a:srgbClr val="00A933"/>
                </a:solidFill>
                <a:latin typeface="Courier New" pitchFamily="49"/>
              </a:rPr>
              <a:t>backés</a:t>
            </a:r>
            <a:endParaRPr lang="fr-FR" sz="2200" b="1" dirty="0">
              <a:solidFill>
                <a:srgbClr val="00A933"/>
              </a:solidFill>
              <a:latin typeface="Courier New" pitchFamily="49"/>
            </a:endParaRPr>
          </a:p>
          <a:p>
            <a:pPr lvl="0">
              <a:lnSpc>
                <a:spcPct val="100000"/>
              </a:lnSpc>
              <a:spcAft>
                <a:spcPts val="283"/>
              </a:spcAft>
            </a:pPr>
            <a:r>
              <a:rPr lang="fr-FR" sz="2200" dirty="0">
                <a:latin typeface="Courier New" pitchFamily="49"/>
              </a:rPr>
              <a:t> </a:t>
            </a:r>
            <a:r>
              <a:rPr lang="fr-FR" sz="2200" dirty="0" err="1">
                <a:latin typeface="Courier New" pitchFamily="49"/>
              </a:rPr>
              <a:t>producer.InitTransactions</a:t>
            </a:r>
            <a:r>
              <a:rPr lang="fr-FR" sz="2200" dirty="0">
                <a:latin typeface="Courier New" pitchFamily="49"/>
              </a:rPr>
              <a:t>(</a:t>
            </a:r>
            <a:r>
              <a:rPr lang="fr-FR" sz="2200" dirty="0" err="1">
                <a:latin typeface="Courier New" pitchFamily="49"/>
              </a:rPr>
              <a:t>DefaultTimeout</a:t>
            </a:r>
            <a:r>
              <a:rPr lang="fr-FR" sz="2200" dirty="0" smtClean="0">
                <a:latin typeface="Courier New" pitchFamily="49"/>
              </a:rPr>
              <a:t>);</a:t>
            </a:r>
          </a:p>
          <a:p>
            <a:pPr lvl="0">
              <a:lnSpc>
                <a:spcPct val="100000"/>
              </a:lnSpc>
              <a:spcAft>
                <a:spcPts val="283"/>
              </a:spcAft>
            </a:pPr>
            <a:r>
              <a:rPr lang="fr-FR" sz="2200" dirty="0" err="1" smtClean="0">
                <a:latin typeface="Courier New" pitchFamily="49"/>
              </a:rPr>
              <a:t>try</a:t>
            </a:r>
            <a:r>
              <a:rPr lang="fr-FR" sz="2200" dirty="0" smtClean="0">
                <a:latin typeface="Courier New" pitchFamily="49"/>
              </a:rPr>
              <a:t> </a:t>
            </a:r>
            <a:r>
              <a:rPr lang="fr-FR" sz="2200" dirty="0">
                <a:latin typeface="Courier New" pitchFamily="49"/>
              </a:rPr>
              <a:t>{</a:t>
            </a:r>
          </a:p>
          <a:p>
            <a:pPr lvl="0">
              <a:lnSpc>
                <a:spcPct val="100000"/>
              </a:lnSpc>
              <a:spcAft>
                <a:spcPts val="283"/>
              </a:spcAft>
            </a:pPr>
            <a:r>
              <a:rPr lang="fr-FR" sz="2200" dirty="0">
                <a:latin typeface="Courier New" pitchFamily="49"/>
              </a:rPr>
              <a:t>  </a:t>
            </a:r>
            <a:r>
              <a:rPr lang="fr-FR" sz="2200" dirty="0" err="1" smtClean="0">
                <a:latin typeface="Courier New" pitchFamily="49"/>
              </a:rPr>
              <a:t>producer.BeginTransaction</a:t>
            </a:r>
            <a:r>
              <a:rPr lang="fr-FR" sz="2200" dirty="0">
                <a:latin typeface="Courier New" pitchFamily="49"/>
              </a:rPr>
              <a:t>();</a:t>
            </a:r>
          </a:p>
          <a:p>
            <a:pPr lvl="0">
              <a:lnSpc>
                <a:spcPct val="100000"/>
              </a:lnSpc>
              <a:spcAft>
                <a:spcPts val="283"/>
              </a:spcAft>
            </a:pPr>
            <a:r>
              <a:rPr lang="fr-FR" sz="2200" dirty="0" smtClean="0">
                <a:latin typeface="Courier New" pitchFamily="49"/>
              </a:rPr>
              <a:t>  for (</a:t>
            </a:r>
            <a:r>
              <a:rPr lang="fr-FR" sz="2200" dirty="0" err="1" smtClean="0">
                <a:latin typeface="Courier New" pitchFamily="49"/>
              </a:rPr>
              <a:t>int</a:t>
            </a:r>
            <a:r>
              <a:rPr lang="fr-FR" sz="2200" dirty="0" smtClean="0">
                <a:latin typeface="Courier New" pitchFamily="49"/>
              </a:rPr>
              <a:t> i = 0; i &lt; 100; ++i) {</a:t>
            </a:r>
          </a:p>
          <a:p>
            <a:pPr lvl="0">
              <a:lnSpc>
                <a:spcPct val="100000"/>
              </a:lnSpc>
              <a:spcAft>
                <a:spcPts val="283"/>
              </a:spcAft>
            </a:pPr>
            <a:r>
              <a:rPr lang="fr-FR" sz="2200" dirty="0" smtClean="0">
                <a:latin typeface="Courier New" pitchFamily="49"/>
              </a:rPr>
              <a:t>    var message = new Message…</a:t>
            </a:r>
          </a:p>
          <a:p>
            <a:pPr lvl="0">
              <a:lnSpc>
                <a:spcPct val="100000"/>
              </a:lnSpc>
              <a:spcAft>
                <a:spcPts val="283"/>
              </a:spcAft>
            </a:pPr>
            <a:r>
              <a:rPr lang="fr-FR" sz="2200" dirty="0">
                <a:latin typeface="Courier New" pitchFamily="49"/>
              </a:rPr>
              <a:t> </a:t>
            </a:r>
            <a:r>
              <a:rPr lang="fr-FR" sz="2200" dirty="0" smtClean="0">
                <a:latin typeface="Courier New" pitchFamily="49"/>
              </a:rPr>
              <a:t>   </a:t>
            </a:r>
            <a:r>
              <a:rPr lang="fr-FR" sz="2200" dirty="0" err="1" smtClean="0">
                <a:latin typeface="Courier New" pitchFamily="49"/>
              </a:rPr>
              <a:t>await</a:t>
            </a:r>
            <a:r>
              <a:rPr lang="fr-FR" sz="2200" dirty="0" smtClean="0">
                <a:latin typeface="Courier New" pitchFamily="49"/>
              </a:rPr>
              <a:t> </a:t>
            </a:r>
            <a:r>
              <a:rPr lang="fr-FR" sz="2200" dirty="0" err="1">
                <a:latin typeface="Courier New" pitchFamily="49"/>
              </a:rPr>
              <a:t>producer.ProduceAsync</a:t>
            </a:r>
            <a:r>
              <a:rPr lang="fr-FR" sz="2200" dirty="0">
                <a:latin typeface="Courier New" pitchFamily="49"/>
              </a:rPr>
              <a:t>(message</a:t>
            </a:r>
            <a:r>
              <a:rPr lang="fr-FR" sz="2200" dirty="0" smtClean="0">
                <a:latin typeface="Courier New" pitchFamily="49"/>
              </a:rPr>
              <a:t>);</a:t>
            </a:r>
          </a:p>
          <a:p>
            <a:pPr lvl="0">
              <a:lnSpc>
                <a:spcPct val="100000"/>
              </a:lnSpc>
              <a:spcAft>
                <a:spcPts val="283"/>
              </a:spcAft>
            </a:pPr>
            <a:r>
              <a:rPr lang="fr-FR" sz="2200" dirty="0" smtClean="0">
                <a:latin typeface="Courier New" pitchFamily="49"/>
              </a:rPr>
              <a:t>  </a:t>
            </a:r>
            <a:r>
              <a:rPr lang="fr-FR" sz="2200" dirty="0" smtClean="0">
                <a:latin typeface="Courier New" pitchFamily="49"/>
              </a:rPr>
              <a:t>}</a:t>
            </a:r>
          </a:p>
          <a:p>
            <a:pPr lvl="0">
              <a:lnSpc>
                <a:spcPct val="100000"/>
              </a:lnSpc>
              <a:spcAft>
                <a:spcPts val="283"/>
              </a:spcAft>
            </a:pPr>
            <a:r>
              <a:rPr lang="fr-FR" sz="2200" dirty="0" smtClean="0">
                <a:latin typeface="Courier New" pitchFamily="49"/>
              </a:rPr>
              <a:t>  </a:t>
            </a:r>
            <a:r>
              <a:rPr lang="fr-FR" sz="2200" dirty="0" err="1" smtClean="0">
                <a:latin typeface="Courier New" pitchFamily="49"/>
              </a:rPr>
              <a:t>producer.commitTransaction</a:t>
            </a:r>
            <a:r>
              <a:rPr lang="fr-FR" sz="2200" dirty="0">
                <a:latin typeface="Courier New" pitchFamily="49"/>
              </a:rPr>
              <a:t>();</a:t>
            </a:r>
          </a:p>
          <a:p>
            <a:pPr lvl="0">
              <a:lnSpc>
                <a:spcPct val="100000"/>
              </a:lnSpc>
              <a:spcAft>
                <a:spcPts val="283"/>
              </a:spcAft>
            </a:pPr>
            <a:r>
              <a:rPr lang="fr-FR" sz="2200" dirty="0">
                <a:latin typeface="Courier New" pitchFamily="49"/>
              </a:rPr>
              <a:t>} </a:t>
            </a:r>
            <a:r>
              <a:rPr lang="fr-FR" sz="2200" dirty="0" smtClean="0">
                <a:latin typeface="Courier New" pitchFamily="49"/>
              </a:rPr>
              <a:t>catch(Exception </a:t>
            </a:r>
            <a:r>
              <a:rPr lang="fr-FR" sz="2200" dirty="0">
                <a:latin typeface="Courier New" pitchFamily="49"/>
              </a:rPr>
              <a:t>e) </a:t>
            </a:r>
            <a:r>
              <a:rPr lang="fr-FR" sz="2200" dirty="0" smtClean="0">
                <a:latin typeface="Courier New" pitchFamily="49"/>
              </a:rPr>
              <a:t>{ </a:t>
            </a:r>
            <a:r>
              <a:rPr lang="fr-FR" sz="2200" dirty="0" err="1">
                <a:latin typeface="Courier New" pitchFamily="49"/>
              </a:rPr>
              <a:t>producer.abortTransaction</a:t>
            </a:r>
            <a:r>
              <a:rPr lang="fr-FR" sz="2200" dirty="0">
                <a:latin typeface="Courier New" pitchFamily="49"/>
              </a:rPr>
              <a:t>(); }</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73.xml><?xml version="1.0" encoding="utf-8"?>
<p:sld xmlns:a="http://schemas.openxmlformats.org/drawingml/2006/main" xmlns:r="http://schemas.openxmlformats.org/officeDocument/2006/relationships" xmlns:p="http://schemas.openxmlformats.org/presentationml/2006/main">
  <p:cSld name="page235">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Configuration du consommateur</a:t>
            </a:r>
          </a:p>
        </p:txBody>
      </p:sp>
      <p:sp>
        <p:nvSpPr>
          <p:cNvPr id="3" name="Espace réservé du texte 2"/>
          <p:cNvSpPr txBox="1">
            <a:spLocks noGrp="1"/>
          </p:cNvSpPr>
          <p:nvPr>
            <p:ph type="body" idx="4294967295"/>
          </p:nvPr>
        </p:nvSpPr>
        <p:spPr/>
        <p:txBody>
          <a:bodyPr vert="horz">
            <a:normAutofit lnSpcReduction="10000"/>
          </a:bodyPr>
          <a:lstStyle/>
          <a:p>
            <a:pPr lvl="0"/>
            <a:r>
              <a:rPr lang="fr-FR" dirty="0"/>
              <a:t>Afin de lire les messages transactionnels validés :</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dirty="0" err="1" smtClean="0">
                <a:solidFill>
                  <a:srgbClr val="0D1F63"/>
                </a:solidFill>
                <a:latin typeface="Tahoma" pitchFamily="34"/>
                <a:cs typeface="Lucida Sans Unicode" pitchFamily="34"/>
              </a:rPr>
              <a:t>I</a:t>
            </a:r>
            <a:r>
              <a:rPr lang="fr-FR" sz="3200" b="1" i="1" dirty="0" err="1" smtClean="0">
                <a:solidFill>
                  <a:srgbClr val="0D1F63"/>
                </a:solidFill>
                <a:latin typeface="Tahoma" pitchFamily="34"/>
                <a:cs typeface="Lucida Sans Unicode" pitchFamily="34"/>
              </a:rPr>
              <a:t>solationLevel</a:t>
            </a:r>
            <a:r>
              <a:rPr lang="fr-FR" sz="3200" b="1" i="1" dirty="0" smtClean="0">
                <a:solidFill>
                  <a:srgbClr val="0D1F63"/>
                </a:solidFill>
                <a:latin typeface="Tahoma" pitchFamily="34"/>
                <a:cs typeface="Lucida Sans Unicode" pitchFamily="34"/>
              </a:rPr>
              <a:t>=</a:t>
            </a:r>
            <a:r>
              <a:rPr lang="fr-FR" sz="3200" b="1" i="1" dirty="0" err="1" smtClean="0">
                <a:solidFill>
                  <a:srgbClr val="0D1F63"/>
                </a:solidFill>
                <a:latin typeface="Tahoma" pitchFamily="34"/>
                <a:cs typeface="Lucida Sans Unicode" pitchFamily="34"/>
              </a:rPr>
              <a:t>read_committed</a:t>
            </a:r>
            <a:r>
              <a:rPr lang="fr-FR" sz="3200" dirty="0" smtClean="0">
                <a:solidFill>
                  <a:srgbClr val="000000"/>
                </a:solidFill>
                <a:latin typeface="Tahoma" pitchFamily="34"/>
                <a:cs typeface="Lucida Sans Unicode" pitchFamily="34"/>
              </a:rPr>
              <a:t> </a:t>
            </a:r>
            <a:r>
              <a:rPr lang="fr-FR" sz="3200" dirty="0">
                <a:solidFill>
                  <a:srgbClr val="000000"/>
                </a:solidFill>
                <a:latin typeface="Tahoma" pitchFamily="34"/>
                <a:cs typeface="Lucida Sans Unicode" pitchFamily="34"/>
              </a:rPr>
              <a:t/>
            </a:r>
            <a:br>
              <a:rPr lang="fr-FR" sz="3200" dirty="0">
                <a:solidFill>
                  <a:srgbClr val="000000"/>
                </a:solidFill>
                <a:latin typeface="Tahoma" pitchFamily="34"/>
                <a:cs typeface="Lucida Sans Unicode" pitchFamily="34"/>
              </a:rPr>
            </a:br>
            <a:r>
              <a:rPr lang="fr-FR" sz="3200" dirty="0">
                <a:solidFill>
                  <a:srgbClr val="000000"/>
                </a:solidFill>
                <a:latin typeface="Tahoma" pitchFamily="34"/>
                <a:cs typeface="Lucida Sans Unicode" pitchFamily="34"/>
              </a:rPr>
              <a:t>(Défaut: </a:t>
            </a:r>
            <a:r>
              <a:rPr lang="fr-FR" sz="3200" i="1" dirty="0" err="1" smtClean="0">
                <a:solidFill>
                  <a:srgbClr val="000000"/>
                </a:solidFill>
                <a:latin typeface="Tahoma" pitchFamily="34"/>
                <a:cs typeface="Lucida Sans Unicode" pitchFamily="34"/>
              </a:rPr>
              <a:t>read_committed</a:t>
            </a:r>
            <a:r>
              <a:rPr lang="fr-FR" sz="3200" dirty="0">
                <a:solidFill>
                  <a:srgbClr val="000000"/>
                </a:solidFill>
                <a:latin typeface="Tahoma" pitchFamily="34"/>
                <a:cs typeface="Lucida Sans Unicode" pitchFamily="34"/>
              </a:rPr>
              <a:t>)</a:t>
            </a:r>
          </a:p>
          <a:p>
            <a:pPr marL="342720" lvl="2" indent="-342720" hangingPunct="0">
              <a:lnSpc>
                <a:spcPct val="96000"/>
              </a:lnSpc>
              <a:spcBef>
                <a:spcPts val="0"/>
              </a:spcBef>
              <a:spcAft>
                <a:spcPts val="1423"/>
              </a:spcAft>
              <a:buClr>
                <a:srgbClr val="000000"/>
              </a:buClr>
              <a:buSzPct val="100000"/>
              <a:buFont typeface="Times New Roman" pitchFamily="18"/>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i="1" dirty="0" err="1">
                <a:solidFill>
                  <a:srgbClr val="000000"/>
                </a:solidFill>
                <a:latin typeface="Tahoma" pitchFamily="34"/>
                <a:cs typeface="Lucida Sans Unicode" pitchFamily="34"/>
              </a:rPr>
              <a:t>read_committed</a:t>
            </a:r>
            <a:r>
              <a:rPr lang="fr-FR" sz="3200" dirty="0">
                <a:solidFill>
                  <a:srgbClr val="000000"/>
                </a:solidFill>
                <a:latin typeface="Tahoma" pitchFamily="34"/>
                <a:cs typeface="Lucida Sans Unicode" pitchFamily="34"/>
              </a:rPr>
              <a:t>: Messages (transactionnels ou non) validés</a:t>
            </a:r>
          </a:p>
          <a:p>
            <a:pPr marL="342720" lvl="2" indent="-342720" hangingPunct="0">
              <a:lnSpc>
                <a:spcPct val="96000"/>
              </a:lnSpc>
              <a:spcBef>
                <a:spcPts val="0"/>
              </a:spcBef>
              <a:spcAft>
                <a:spcPts val="1423"/>
              </a:spcAft>
              <a:buClr>
                <a:srgbClr val="000000"/>
              </a:buClr>
              <a:buSzPct val="100000"/>
              <a:buFont typeface="Times New Roman" pitchFamily="18"/>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i="1" dirty="0" err="1">
                <a:solidFill>
                  <a:srgbClr val="000000"/>
                </a:solidFill>
                <a:latin typeface="Tahoma" pitchFamily="34"/>
                <a:cs typeface="Lucida Sans Unicode" pitchFamily="34"/>
              </a:rPr>
              <a:t>read_uncommitted</a:t>
            </a:r>
            <a:r>
              <a:rPr lang="fr-FR" sz="3200" dirty="0">
                <a:solidFill>
                  <a:srgbClr val="000000"/>
                </a:solidFill>
                <a:latin typeface="Tahoma" pitchFamily="34"/>
                <a:cs typeface="Lucida Sans Unicode" pitchFamily="34"/>
              </a:rPr>
              <a:t>: </a:t>
            </a:r>
            <a:r>
              <a:rPr lang="fr-FR" sz="3200" dirty="0">
                <a:solidFill>
                  <a:srgbClr val="000000"/>
                </a:solidFill>
                <a:latin typeface="Tahoma" pitchFamily="34"/>
                <a:cs typeface="Lucida Sans Unicode" pitchFamily="34"/>
              </a:rPr>
              <a:t>Tous les messages </a:t>
            </a:r>
            <a:r>
              <a:rPr lang="fr-FR" sz="3200" dirty="0">
                <a:solidFill>
                  <a:srgbClr val="000000"/>
                </a:solidFill>
                <a:latin typeface="Tahoma" pitchFamily="34"/>
                <a:cs typeface="Lucida Sans Unicode" pitchFamily="34"/>
              </a:rPr>
              <a:t>(même les messages transactionnels non validés)</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74.xml><?xml version="1.0" encoding="utf-8"?>
<p:sld xmlns:a="http://schemas.openxmlformats.org/drawingml/2006/main" xmlns:r="http://schemas.openxmlformats.org/officeDocument/2006/relationships" xmlns:p="http://schemas.openxmlformats.org/presentationml/2006/main">
  <p:cSld name="page236">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Exactly Once pour le transfert de messages entre topics</a:t>
            </a:r>
          </a:p>
        </p:txBody>
      </p:sp>
      <p:sp>
        <p:nvSpPr>
          <p:cNvPr id="3" name="Espace réservé du texte 2"/>
          <p:cNvSpPr txBox="1">
            <a:spLocks noGrp="1"/>
          </p:cNvSpPr>
          <p:nvPr>
            <p:ph type="body" idx="4294967295"/>
          </p:nvPr>
        </p:nvSpPr>
        <p:spPr>
          <a:xfrm>
            <a:off x="1091880" y="2261880"/>
            <a:ext cx="8459640" cy="2719440"/>
          </a:xfrm>
        </p:spPr>
        <p:txBody>
          <a:bodyPr vert="horz">
            <a:normAutofit fontScale="77500" lnSpcReduction="20000"/>
          </a:bodyPr>
          <a:lstStyle/>
          <a:p>
            <a:pPr lvl="0"/>
            <a:r>
              <a:rPr lang="fr-FR"/>
              <a:t>Lorsque un consommateur produit vers un autre topic, on peut utiliser les transactions afin d’écrire l’offset vers Kafka dans la même transaction que le topic de sortie</a:t>
            </a:r>
          </a:p>
          <a:p>
            <a:pPr lvl="0"/>
            <a:r>
              <a:rPr lang="fr-FR"/>
              <a:t>Si la transaction est abandonnée, la position du consommateur reviendra à son ancienne valeur et les données produites sur les topics de sortie ne seront pas visibles pour les autres consommateurs, en fonction de leur "niveau d'isolement".</a:t>
            </a:r>
          </a:p>
        </p:txBody>
      </p:sp>
      <p:sp>
        <p:nvSpPr>
          <p:cNvPr id="4" name="Forme libre 3"/>
          <p:cNvSpPr/>
          <p:nvPr/>
        </p:nvSpPr>
        <p:spPr>
          <a:xfrm>
            <a:off x="561600" y="5638680"/>
            <a:ext cx="2200319" cy="676080"/>
          </a:xfrm>
          <a:custGeom>
            <a:avLst>
              <a:gd name="f0" fmla="val 5400"/>
            </a:avLst>
            <a:gdLst>
              <a:gd name="f1" fmla="val 10800000"/>
              <a:gd name="f2" fmla="val 5400000"/>
              <a:gd name="f3" fmla="val 180"/>
              <a:gd name="f4" fmla="val w"/>
              <a:gd name="f5" fmla="val h"/>
              <a:gd name="f6" fmla="val 0"/>
              <a:gd name="f7" fmla="val 21600"/>
              <a:gd name="f8" fmla="*/ 21600 10800 1"/>
              <a:gd name="f9" fmla="val -2147483647"/>
              <a:gd name="f10" fmla="val 2147483647"/>
              <a:gd name="f11" fmla="+- 0 0 0"/>
              <a:gd name="f12" fmla="*/ f4 1 21600"/>
              <a:gd name="f13" fmla="*/ f5 1 21600"/>
              <a:gd name="f14" fmla="pin 0 f0 21600"/>
              <a:gd name="f15" fmla="*/ f11 f1 1"/>
              <a:gd name="f16" fmla="val f14"/>
              <a:gd name="f17" fmla="+- 21600 0 f14"/>
              <a:gd name="f18" fmla="*/ f14 10 1"/>
              <a:gd name="f19" fmla="*/ f14 f12 1"/>
              <a:gd name="f20" fmla="*/ f6 f13 1"/>
              <a:gd name="f21" fmla="*/ 0 f13 1"/>
              <a:gd name="f22" fmla="*/ f15 1 f3"/>
              <a:gd name="f23" fmla="*/ 10800 f12 1"/>
              <a:gd name="f24" fmla="*/ 10800 f13 1"/>
              <a:gd name="f25" fmla="*/ 21600 f13 1"/>
              <a:gd name="f26" fmla="*/ f18 1 24"/>
              <a:gd name="f27" fmla="*/ f16 1 2"/>
              <a:gd name="f28" fmla="+- f16 0 10800"/>
              <a:gd name="f29" fmla="*/ f8 1 f16"/>
              <a:gd name="f30" fmla="+- f22 0 f2"/>
              <a:gd name="f31" fmla="+- f26 1750 0"/>
              <a:gd name="f32" fmla="+- 10800 f27 0"/>
              <a:gd name="f33" fmla="+- 10800 0 f27"/>
              <a:gd name="f34" fmla="?: f28 f29 21600"/>
              <a:gd name="f35" fmla="+- 21600 0 f27"/>
              <a:gd name="f36" fmla="+- 21600 0 f29"/>
              <a:gd name="f37" fmla="*/ f27 f12 1"/>
              <a:gd name="f38" fmla="+- 21600 0 f31"/>
              <a:gd name="f39" fmla="?: f28 f36 0"/>
              <a:gd name="f40" fmla="*/ f31 f12 1"/>
              <a:gd name="f41" fmla="*/ f31 f13 1"/>
              <a:gd name="f42" fmla="*/ f32 f12 1"/>
              <a:gd name="f43" fmla="*/ f35 f12 1"/>
              <a:gd name="f44" fmla="*/ f33 f12 1"/>
              <a:gd name="f45" fmla="*/ f34 f13 1"/>
              <a:gd name="f46" fmla="*/ f38 f12 1"/>
              <a:gd name="f47" fmla="*/ f38 f13 1"/>
              <a:gd name="f48" fmla="*/ f39 f13 1"/>
            </a:gdLst>
            <a:ahLst>
              <a:ahXY gdRefX="f0" minX="f6" maxX="f7">
                <a:pos x="f19" y="f20"/>
              </a:ahXY>
            </a:ahLst>
            <a:cxnLst>
              <a:cxn ang="3cd4">
                <a:pos x="hc" y="t"/>
              </a:cxn>
              <a:cxn ang="0">
                <a:pos x="r" y="vc"/>
              </a:cxn>
              <a:cxn ang="cd4">
                <a:pos x="hc" y="b"/>
              </a:cxn>
              <a:cxn ang="cd2">
                <a:pos x="l" y="vc"/>
              </a:cxn>
              <a:cxn ang="f30">
                <a:pos x="f42" y="f21"/>
              </a:cxn>
              <a:cxn ang="f30">
                <a:pos x="f23" y="f48"/>
              </a:cxn>
              <a:cxn ang="f30">
                <a:pos x="f43" y="f24"/>
              </a:cxn>
              <a:cxn ang="f30">
                <a:pos x="f44" y="f25"/>
              </a:cxn>
              <a:cxn ang="f30">
                <a:pos x="f23" y="f45"/>
              </a:cxn>
              <a:cxn ang="f30">
                <a:pos x="f37" y="f24"/>
              </a:cxn>
            </a:cxnLst>
            <a:rect l="f40" t="f41" r="f46" b="f47"/>
            <a:pathLst>
              <a:path w="21600" h="21600">
                <a:moveTo>
                  <a:pt x="f16" y="f6"/>
                </a:moveTo>
                <a:lnTo>
                  <a:pt x="f7" y="f6"/>
                </a:lnTo>
                <a:lnTo>
                  <a:pt x="f17" y="f7"/>
                </a:lnTo>
                <a:lnTo>
                  <a:pt x="f6" y="f7"/>
                </a:lnTo>
                <a:close/>
              </a:path>
            </a:pathLst>
          </a:custGeom>
          <a:solidFill>
            <a:srgbClr val="CFE7F5"/>
          </a:solidFill>
          <a:ln w="0">
            <a:solidFill>
              <a:srgbClr val="808080"/>
            </a:solidFill>
            <a:prstDash val="solid"/>
          </a:ln>
        </p:spPr>
        <p:txBody>
          <a:bodyPr vert="horz" wrap="none" lIns="90000" tIns="45000" rIns="90000" bIns="45000" anchor="ctr" anchorCtr="0" compatLnSpc="1">
            <a:noAutofit/>
          </a:bodyPr>
          <a:lstStyle/>
          <a:p>
            <a:pPr marL="0" marR="0" lvl="0" indent="0" algn="ctr"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2400" b="0" i="0" u="none" strike="noStrike" baseline="0">
                <a:ln>
                  <a:noFill/>
                </a:ln>
                <a:solidFill>
                  <a:srgbClr val="000000"/>
                </a:solidFill>
                <a:latin typeface="Times New Roman" pitchFamily="18"/>
                <a:ea typeface="Lucida Sans Unicode" pitchFamily="34"/>
                <a:cs typeface="Lucida Sans Unicode" pitchFamily="34"/>
              </a:rPr>
              <a:t>Producteur</a:t>
            </a:r>
          </a:p>
        </p:txBody>
      </p:sp>
      <p:sp>
        <p:nvSpPr>
          <p:cNvPr id="5" name="Forme libre 4"/>
          <p:cNvSpPr/>
          <p:nvPr/>
        </p:nvSpPr>
        <p:spPr>
          <a:xfrm>
            <a:off x="3676679" y="5573880"/>
            <a:ext cx="676080" cy="799920"/>
          </a:xfrm>
          <a:custGeom>
            <a:avLst>
              <a:gd name="f0" fmla="val 5400"/>
            </a:avLst>
            <a:gdLst>
              <a:gd name="f1" fmla="val 10800000"/>
              <a:gd name="f2" fmla="val 5400000"/>
              <a:gd name="f3" fmla="val 180"/>
              <a:gd name="f4" fmla="val w"/>
              <a:gd name="f5" fmla="val h"/>
              <a:gd name="f6" fmla="val 0"/>
              <a:gd name="f7" fmla="val 88"/>
              <a:gd name="f8" fmla="val 21600"/>
              <a:gd name="f9" fmla="val 44"/>
              <a:gd name="f10" fmla="val -2147483647"/>
              <a:gd name="f11" fmla="val 2147483647"/>
              <a:gd name="f12" fmla="val 10800"/>
              <a:gd name="f13" fmla="val 20"/>
              <a:gd name="f14" fmla="val 68"/>
              <a:gd name="f15" fmla="+- 0 0 0"/>
              <a:gd name="f16" fmla="*/ f4 1 88"/>
              <a:gd name="f17" fmla="*/ f5 1 21600"/>
              <a:gd name="f18" fmla="pin 0 f0 10800"/>
              <a:gd name="f19" fmla="*/ f15 f1 1"/>
              <a:gd name="f20" fmla="*/ f18 2 1"/>
              <a:gd name="f21" fmla="*/ f9 f16 1"/>
              <a:gd name="f22" fmla="*/ f18 f17 1"/>
              <a:gd name="f23" fmla="*/ 0 f16 1"/>
              <a:gd name="f24" fmla="*/ 88 f16 1"/>
              <a:gd name="f25" fmla="*/ 44 f16 1"/>
              <a:gd name="f26" fmla="*/ f19 1 f3"/>
              <a:gd name="f27" fmla="*/ 0 f17 1"/>
              <a:gd name="f28" fmla="*/ 10800 f17 1"/>
              <a:gd name="f29" fmla="*/ 21600 f17 1"/>
              <a:gd name="f30" fmla="*/ f20 1 4"/>
              <a:gd name="f31" fmla="*/ f20 1 2"/>
              <a:gd name="f32" fmla="+- f26 0 f2"/>
              <a:gd name="f33" fmla="*/ f30 6 1"/>
              <a:gd name="f34" fmla="+- 21600 0 f30"/>
              <a:gd name="f35" fmla="*/ f31 f17 1"/>
              <a:gd name="f36" fmla="*/ f33 1 11"/>
              <a:gd name="f37" fmla="*/ f34 f17 1"/>
              <a:gd name="f38" fmla="+- f30 0 f36"/>
              <a:gd name="f39" fmla="+- f34 f36 0"/>
              <a:gd name="f40" fmla="+- f30 f36 0"/>
            </a:gdLst>
            <a:ahLst>
              <a:ahXY gdRefY="f0" minY="f6" maxY="f12">
                <a:pos x="f21" y="f22"/>
              </a:ahXY>
            </a:ahLst>
            <a:cxnLst>
              <a:cxn ang="3cd4">
                <a:pos x="hc" y="t"/>
              </a:cxn>
              <a:cxn ang="0">
                <a:pos x="r" y="vc"/>
              </a:cxn>
              <a:cxn ang="cd4">
                <a:pos x="hc" y="b"/>
              </a:cxn>
              <a:cxn ang="cd2">
                <a:pos x="l" y="vc"/>
              </a:cxn>
              <a:cxn ang="f32">
                <a:pos x="f25" y="f35"/>
              </a:cxn>
              <a:cxn ang="f32">
                <a:pos x="f25" y="f27"/>
              </a:cxn>
              <a:cxn ang="f32">
                <a:pos x="f23" y="f28"/>
              </a:cxn>
              <a:cxn ang="f32">
                <a:pos x="f25" y="f29"/>
              </a:cxn>
              <a:cxn ang="f32">
                <a:pos x="f24" y="f28"/>
              </a:cxn>
            </a:cxnLst>
            <a:rect l="f23" t="f35" r="f24" b="f37"/>
            <a:pathLst>
              <a:path w="88" h="21600">
                <a:moveTo>
                  <a:pt x="f9" y="f6"/>
                </a:moveTo>
                <a:cubicBezTo>
                  <a:pt x="f13" y="f6"/>
                  <a:pt x="f6" y="f38"/>
                  <a:pt x="f6" y="f30"/>
                </a:cubicBezTo>
                <a:lnTo>
                  <a:pt x="f6" y="f34"/>
                </a:lnTo>
                <a:cubicBezTo>
                  <a:pt x="f6" y="f39"/>
                  <a:pt x="f13" y="f8"/>
                  <a:pt x="f9" y="f8"/>
                </a:cubicBezTo>
                <a:cubicBezTo>
                  <a:pt x="f14" y="f8"/>
                  <a:pt x="f7" y="f39"/>
                  <a:pt x="f7" y="f34"/>
                </a:cubicBezTo>
                <a:lnTo>
                  <a:pt x="f7" y="f30"/>
                </a:lnTo>
                <a:cubicBezTo>
                  <a:pt x="f7" y="f38"/>
                  <a:pt x="f14" y="f6"/>
                  <a:pt x="f9" y="f6"/>
                </a:cubicBezTo>
                <a:close/>
              </a:path>
              <a:path w="88" h="21600">
                <a:moveTo>
                  <a:pt x="f9" y="f6"/>
                </a:moveTo>
                <a:cubicBezTo>
                  <a:pt x="f13" y="f6"/>
                  <a:pt x="f6" y="f38"/>
                  <a:pt x="f6" y="f30"/>
                </a:cubicBezTo>
                <a:cubicBezTo>
                  <a:pt x="f6" y="f40"/>
                  <a:pt x="f13" y="f31"/>
                  <a:pt x="f9" y="f31"/>
                </a:cubicBezTo>
                <a:cubicBezTo>
                  <a:pt x="f14" y="f31"/>
                  <a:pt x="f7" y="f40"/>
                  <a:pt x="f7" y="f30"/>
                </a:cubicBezTo>
                <a:cubicBezTo>
                  <a:pt x="f7" y="f38"/>
                  <a:pt x="f14" y="f6"/>
                  <a:pt x="f9" y="f6"/>
                </a:cubicBezTo>
                <a:close/>
              </a:path>
            </a:pathLst>
          </a:custGeom>
          <a:solidFill>
            <a:srgbClr val="CFE7F5"/>
          </a:solidFill>
          <a:ln w="0">
            <a:solidFill>
              <a:srgbClr val="808080"/>
            </a:solidFill>
            <a:prstDash val="solid"/>
          </a:ln>
        </p:spPr>
        <p:txBody>
          <a:bodyPr vert="horz" wrap="none" lIns="90000" tIns="45000" rIns="90000" bIns="45000" anchor="ctr" anchorCtr="0" compatLnSpc="1">
            <a:noAutofit/>
          </a:bodyPr>
          <a:lstStyle/>
          <a:p>
            <a:pPr marL="0" marR="0" lvl="0" indent="0" algn="ctr"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2400" b="0" i="0" u="none" strike="noStrike" baseline="0">
                <a:ln>
                  <a:noFill/>
                </a:ln>
                <a:solidFill>
                  <a:srgbClr val="000000"/>
                </a:solidFill>
                <a:latin typeface="Times New Roman" pitchFamily="18"/>
                <a:ea typeface="Lucida Sans Unicode" pitchFamily="34"/>
                <a:cs typeface="Lucida Sans Unicode" pitchFamily="34"/>
              </a:rPr>
              <a:t>In</a:t>
            </a:r>
          </a:p>
        </p:txBody>
      </p:sp>
      <p:sp>
        <p:nvSpPr>
          <p:cNvPr id="6" name="Forme libre 5"/>
          <p:cNvSpPr/>
          <p:nvPr/>
        </p:nvSpPr>
        <p:spPr>
          <a:xfrm>
            <a:off x="7810920" y="5555160"/>
            <a:ext cx="676080" cy="799920"/>
          </a:xfrm>
          <a:custGeom>
            <a:avLst>
              <a:gd name="f0" fmla="val 5400"/>
            </a:avLst>
            <a:gdLst>
              <a:gd name="f1" fmla="val 10800000"/>
              <a:gd name="f2" fmla="val 5400000"/>
              <a:gd name="f3" fmla="val 180"/>
              <a:gd name="f4" fmla="val w"/>
              <a:gd name="f5" fmla="val h"/>
              <a:gd name="f6" fmla="val 0"/>
              <a:gd name="f7" fmla="val 88"/>
              <a:gd name="f8" fmla="val 21600"/>
              <a:gd name="f9" fmla="val 44"/>
              <a:gd name="f10" fmla="val -2147483647"/>
              <a:gd name="f11" fmla="val 2147483647"/>
              <a:gd name="f12" fmla="val 10800"/>
              <a:gd name="f13" fmla="val 20"/>
              <a:gd name="f14" fmla="val 68"/>
              <a:gd name="f15" fmla="+- 0 0 0"/>
              <a:gd name="f16" fmla="*/ f4 1 88"/>
              <a:gd name="f17" fmla="*/ f5 1 21600"/>
              <a:gd name="f18" fmla="pin 0 f0 10800"/>
              <a:gd name="f19" fmla="*/ f15 f1 1"/>
              <a:gd name="f20" fmla="*/ f18 2 1"/>
              <a:gd name="f21" fmla="*/ f9 f16 1"/>
              <a:gd name="f22" fmla="*/ f18 f17 1"/>
              <a:gd name="f23" fmla="*/ 0 f16 1"/>
              <a:gd name="f24" fmla="*/ 88 f16 1"/>
              <a:gd name="f25" fmla="*/ 44 f16 1"/>
              <a:gd name="f26" fmla="*/ f19 1 f3"/>
              <a:gd name="f27" fmla="*/ 0 f17 1"/>
              <a:gd name="f28" fmla="*/ 10800 f17 1"/>
              <a:gd name="f29" fmla="*/ 21600 f17 1"/>
              <a:gd name="f30" fmla="*/ f20 1 4"/>
              <a:gd name="f31" fmla="*/ f20 1 2"/>
              <a:gd name="f32" fmla="+- f26 0 f2"/>
              <a:gd name="f33" fmla="*/ f30 6 1"/>
              <a:gd name="f34" fmla="+- 21600 0 f30"/>
              <a:gd name="f35" fmla="*/ f31 f17 1"/>
              <a:gd name="f36" fmla="*/ f33 1 11"/>
              <a:gd name="f37" fmla="*/ f34 f17 1"/>
              <a:gd name="f38" fmla="+- f30 0 f36"/>
              <a:gd name="f39" fmla="+- f34 f36 0"/>
              <a:gd name="f40" fmla="+- f30 f36 0"/>
            </a:gdLst>
            <a:ahLst>
              <a:ahXY gdRefY="f0" minY="f6" maxY="f12">
                <a:pos x="f21" y="f22"/>
              </a:ahXY>
            </a:ahLst>
            <a:cxnLst>
              <a:cxn ang="3cd4">
                <a:pos x="hc" y="t"/>
              </a:cxn>
              <a:cxn ang="0">
                <a:pos x="r" y="vc"/>
              </a:cxn>
              <a:cxn ang="cd4">
                <a:pos x="hc" y="b"/>
              </a:cxn>
              <a:cxn ang="cd2">
                <a:pos x="l" y="vc"/>
              </a:cxn>
              <a:cxn ang="f32">
                <a:pos x="f25" y="f35"/>
              </a:cxn>
              <a:cxn ang="f32">
                <a:pos x="f25" y="f27"/>
              </a:cxn>
              <a:cxn ang="f32">
                <a:pos x="f23" y="f28"/>
              </a:cxn>
              <a:cxn ang="f32">
                <a:pos x="f25" y="f29"/>
              </a:cxn>
              <a:cxn ang="f32">
                <a:pos x="f24" y="f28"/>
              </a:cxn>
            </a:cxnLst>
            <a:rect l="f23" t="f35" r="f24" b="f37"/>
            <a:pathLst>
              <a:path w="88" h="21600">
                <a:moveTo>
                  <a:pt x="f9" y="f6"/>
                </a:moveTo>
                <a:cubicBezTo>
                  <a:pt x="f13" y="f6"/>
                  <a:pt x="f6" y="f38"/>
                  <a:pt x="f6" y="f30"/>
                </a:cubicBezTo>
                <a:lnTo>
                  <a:pt x="f6" y="f34"/>
                </a:lnTo>
                <a:cubicBezTo>
                  <a:pt x="f6" y="f39"/>
                  <a:pt x="f13" y="f8"/>
                  <a:pt x="f9" y="f8"/>
                </a:cubicBezTo>
                <a:cubicBezTo>
                  <a:pt x="f14" y="f8"/>
                  <a:pt x="f7" y="f39"/>
                  <a:pt x="f7" y="f34"/>
                </a:cubicBezTo>
                <a:lnTo>
                  <a:pt x="f7" y="f30"/>
                </a:lnTo>
                <a:cubicBezTo>
                  <a:pt x="f7" y="f38"/>
                  <a:pt x="f14" y="f6"/>
                  <a:pt x="f9" y="f6"/>
                </a:cubicBezTo>
                <a:close/>
              </a:path>
              <a:path w="88" h="21600">
                <a:moveTo>
                  <a:pt x="f9" y="f6"/>
                </a:moveTo>
                <a:cubicBezTo>
                  <a:pt x="f13" y="f6"/>
                  <a:pt x="f6" y="f38"/>
                  <a:pt x="f6" y="f30"/>
                </a:cubicBezTo>
                <a:cubicBezTo>
                  <a:pt x="f6" y="f40"/>
                  <a:pt x="f13" y="f31"/>
                  <a:pt x="f9" y="f31"/>
                </a:cubicBezTo>
                <a:cubicBezTo>
                  <a:pt x="f14" y="f31"/>
                  <a:pt x="f7" y="f40"/>
                  <a:pt x="f7" y="f30"/>
                </a:cubicBezTo>
                <a:cubicBezTo>
                  <a:pt x="f7" y="f38"/>
                  <a:pt x="f14" y="f6"/>
                  <a:pt x="f9" y="f6"/>
                </a:cubicBezTo>
                <a:close/>
              </a:path>
            </a:pathLst>
          </a:custGeom>
          <a:solidFill>
            <a:srgbClr val="CFE7F5"/>
          </a:solidFill>
          <a:ln w="0">
            <a:solidFill>
              <a:srgbClr val="808080"/>
            </a:solidFill>
            <a:prstDash val="solid"/>
          </a:ln>
        </p:spPr>
        <p:txBody>
          <a:bodyPr vert="horz" wrap="none" lIns="90000" tIns="45000" rIns="90000" bIns="45000" anchor="ctr" anchorCtr="0" compatLnSpc="1">
            <a:noAutofit/>
          </a:bodyPr>
          <a:lstStyle/>
          <a:p>
            <a:pPr marL="0" marR="0" lvl="0" indent="0" algn="ctr"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2400" b="0" i="0" u="none" strike="noStrike" baseline="0">
                <a:ln>
                  <a:noFill/>
                </a:ln>
                <a:solidFill>
                  <a:srgbClr val="000000"/>
                </a:solidFill>
                <a:latin typeface="Times New Roman" pitchFamily="18"/>
                <a:ea typeface="Lucida Sans Unicode" pitchFamily="34"/>
                <a:cs typeface="Lucida Sans Unicode" pitchFamily="34"/>
              </a:rPr>
              <a:t>Out</a:t>
            </a:r>
          </a:p>
        </p:txBody>
      </p:sp>
      <p:sp>
        <p:nvSpPr>
          <p:cNvPr id="7" name="Forme libre 6"/>
          <p:cNvSpPr/>
          <p:nvPr/>
        </p:nvSpPr>
        <p:spPr>
          <a:xfrm>
            <a:off x="4924440" y="5639040"/>
            <a:ext cx="2200319" cy="676080"/>
          </a:xfrm>
          <a:custGeom>
            <a:avLst>
              <a:gd name="f0" fmla="val 5400"/>
            </a:avLst>
            <a:gdLst>
              <a:gd name="f1" fmla="val 10800000"/>
              <a:gd name="f2" fmla="val 5400000"/>
              <a:gd name="f3" fmla="val 180"/>
              <a:gd name="f4" fmla="val w"/>
              <a:gd name="f5" fmla="val h"/>
              <a:gd name="f6" fmla="val 0"/>
              <a:gd name="f7" fmla="val 21600"/>
              <a:gd name="f8" fmla="*/ 21600 10800 1"/>
              <a:gd name="f9" fmla="val -2147483647"/>
              <a:gd name="f10" fmla="val 2147483647"/>
              <a:gd name="f11" fmla="+- 0 0 0"/>
              <a:gd name="f12" fmla="*/ f4 1 21600"/>
              <a:gd name="f13" fmla="*/ f5 1 21600"/>
              <a:gd name="f14" fmla="pin 0 f0 21600"/>
              <a:gd name="f15" fmla="*/ f11 f1 1"/>
              <a:gd name="f16" fmla="val f14"/>
              <a:gd name="f17" fmla="+- 21600 0 f14"/>
              <a:gd name="f18" fmla="*/ f14 10 1"/>
              <a:gd name="f19" fmla="*/ f14 f12 1"/>
              <a:gd name="f20" fmla="*/ f6 f13 1"/>
              <a:gd name="f21" fmla="*/ 0 f13 1"/>
              <a:gd name="f22" fmla="*/ f15 1 f3"/>
              <a:gd name="f23" fmla="*/ 10800 f12 1"/>
              <a:gd name="f24" fmla="*/ 10800 f13 1"/>
              <a:gd name="f25" fmla="*/ 21600 f13 1"/>
              <a:gd name="f26" fmla="*/ f18 1 24"/>
              <a:gd name="f27" fmla="*/ f16 1 2"/>
              <a:gd name="f28" fmla="+- f16 0 10800"/>
              <a:gd name="f29" fmla="*/ f8 1 f16"/>
              <a:gd name="f30" fmla="+- f22 0 f2"/>
              <a:gd name="f31" fmla="+- f26 1750 0"/>
              <a:gd name="f32" fmla="+- 10800 f27 0"/>
              <a:gd name="f33" fmla="+- 10800 0 f27"/>
              <a:gd name="f34" fmla="?: f28 f29 21600"/>
              <a:gd name="f35" fmla="+- 21600 0 f27"/>
              <a:gd name="f36" fmla="+- 21600 0 f29"/>
              <a:gd name="f37" fmla="*/ f27 f12 1"/>
              <a:gd name="f38" fmla="+- 21600 0 f31"/>
              <a:gd name="f39" fmla="?: f28 f36 0"/>
              <a:gd name="f40" fmla="*/ f31 f12 1"/>
              <a:gd name="f41" fmla="*/ f31 f13 1"/>
              <a:gd name="f42" fmla="*/ f32 f12 1"/>
              <a:gd name="f43" fmla="*/ f35 f12 1"/>
              <a:gd name="f44" fmla="*/ f33 f12 1"/>
              <a:gd name="f45" fmla="*/ f34 f13 1"/>
              <a:gd name="f46" fmla="*/ f38 f12 1"/>
              <a:gd name="f47" fmla="*/ f38 f13 1"/>
              <a:gd name="f48" fmla="*/ f39 f13 1"/>
            </a:gdLst>
            <a:ahLst>
              <a:ahXY gdRefX="f0" minX="f6" maxX="f7">
                <a:pos x="f19" y="f20"/>
              </a:ahXY>
            </a:ahLst>
            <a:cxnLst>
              <a:cxn ang="3cd4">
                <a:pos x="hc" y="t"/>
              </a:cxn>
              <a:cxn ang="0">
                <a:pos x="r" y="vc"/>
              </a:cxn>
              <a:cxn ang="cd4">
                <a:pos x="hc" y="b"/>
              </a:cxn>
              <a:cxn ang="cd2">
                <a:pos x="l" y="vc"/>
              </a:cxn>
              <a:cxn ang="f30">
                <a:pos x="f42" y="f21"/>
              </a:cxn>
              <a:cxn ang="f30">
                <a:pos x="f23" y="f48"/>
              </a:cxn>
              <a:cxn ang="f30">
                <a:pos x="f43" y="f24"/>
              </a:cxn>
              <a:cxn ang="f30">
                <a:pos x="f44" y="f25"/>
              </a:cxn>
              <a:cxn ang="f30">
                <a:pos x="f23" y="f45"/>
              </a:cxn>
              <a:cxn ang="f30">
                <a:pos x="f37" y="f24"/>
              </a:cxn>
            </a:cxnLst>
            <a:rect l="f40" t="f41" r="f46" b="f47"/>
            <a:pathLst>
              <a:path w="21600" h="21600">
                <a:moveTo>
                  <a:pt x="f16" y="f6"/>
                </a:moveTo>
                <a:lnTo>
                  <a:pt x="f7" y="f6"/>
                </a:lnTo>
                <a:lnTo>
                  <a:pt x="f17" y="f7"/>
                </a:lnTo>
                <a:lnTo>
                  <a:pt x="f6" y="f7"/>
                </a:lnTo>
                <a:close/>
              </a:path>
            </a:pathLst>
          </a:custGeom>
          <a:solidFill>
            <a:srgbClr val="CFE7F5"/>
          </a:solidFill>
          <a:ln w="0">
            <a:solidFill>
              <a:srgbClr val="808080"/>
            </a:solidFill>
            <a:prstDash val="solid"/>
          </a:ln>
        </p:spPr>
        <p:txBody>
          <a:bodyPr vert="horz" wrap="none" lIns="90000" tIns="45000" rIns="90000" bIns="45000" anchor="ctr" anchorCtr="0" compatLnSpc="1">
            <a:noAutofit/>
          </a:bodyPr>
          <a:lstStyle/>
          <a:p>
            <a:pPr marL="0" marR="0" lvl="0" indent="0" algn="ctr"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2400" b="0" i="0" u="none" strike="noStrike" baseline="0">
                <a:ln>
                  <a:noFill/>
                </a:ln>
                <a:solidFill>
                  <a:srgbClr val="000000"/>
                </a:solidFill>
                <a:latin typeface="Times New Roman" pitchFamily="18"/>
                <a:ea typeface="Lucida Sans Unicode" pitchFamily="34"/>
                <a:cs typeface="Lucida Sans Unicode" pitchFamily="34"/>
              </a:rPr>
              <a:t>Consom.</a:t>
            </a:r>
          </a:p>
        </p:txBody>
      </p:sp>
      <p:sp>
        <p:nvSpPr>
          <p:cNvPr id="8" name="Connecteur droit 7"/>
          <p:cNvSpPr/>
          <p:nvPr/>
        </p:nvSpPr>
        <p:spPr>
          <a:xfrm flipV="1">
            <a:off x="2485800" y="5991120"/>
            <a:ext cx="1238400" cy="9360"/>
          </a:xfrm>
          <a:prstGeom prst="line">
            <a:avLst/>
          </a:prstGeom>
          <a:noFill/>
          <a:ln w="0">
            <a:solidFill>
              <a:srgbClr val="000000"/>
            </a:solidFill>
            <a:prstDash val="solid"/>
            <a:tailEnd type="arrow"/>
          </a:ln>
        </p:spPr>
        <p:txBody>
          <a:bodyPr vert="horz" wrap="none" lIns="90000" tIns="45000" rIns="90000" bIns="45000" anchor="ctr" anchorCtr="0" compatLnSpc="1"/>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9" name="Connecteur droit 8"/>
          <p:cNvSpPr/>
          <p:nvPr/>
        </p:nvSpPr>
        <p:spPr>
          <a:xfrm>
            <a:off x="4371839" y="5991120"/>
            <a:ext cx="828721" cy="0"/>
          </a:xfrm>
          <a:prstGeom prst="line">
            <a:avLst/>
          </a:prstGeom>
          <a:noFill/>
          <a:ln w="0">
            <a:solidFill>
              <a:srgbClr val="000000"/>
            </a:solidFill>
            <a:prstDash val="solid"/>
            <a:tailEnd type="arrow"/>
          </a:ln>
        </p:spPr>
        <p:txBody>
          <a:bodyPr vert="horz" wrap="none" lIns="90000" tIns="45000" rIns="90000" bIns="45000" anchor="ctr" anchorCtr="0" compatLnSpc="1"/>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10" name="Connecteur droit 9"/>
          <p:cNvSpPr/>
          <p:nvPr/>
        </p:nvSpPr>
        <p:spPr>
          <a:xfrm>
            <a:off x="6858000" y="5991120"/>
            <a:ext cx="990360" cy="0"/>
          </a:xfrm>
          <a:prstGeom prst="line">
            <a:avLst/>
          </a:prstGeom>
          <a:noFill/>
          <a:ln w="0">
            <a:solidFill>
              <a:srgbClr val="000000"/>
            </a:solidFill>
            <a:prstDash val="solid"/>
            <a:tailEnd type="arrow"/>
          </a:ln>
        </p:spPr>
        <p:txBody>
          <a:bodyPr vert="horz" wrap="none" lIns="90000" tIns="45000" rIns="90000" bIns="45000" anchor="ctr" anchorCtr="0" compatLnSpc="1"/>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11" name="ZoneTexte 10"/>
          <p:cNvSpPr txBox="1"/>
          <p:nvPr/>
        </p:nvSpPr>
        <p:spPr>
          <a:xfrm>
            <a:off x="561960" y="7086600"/>
            <a:ext cx="6767279" cy="437760"/>
          </a:xfrm>
          <a:prstGeom prst="rect">
            <a:avLst/>
          </a:prstGeom>
          <a:noFill/>
          <a:ln>
            <a:noFill/>
          </a:ln>
        </p:spPr>
        <p:txBody>
          <a:bodyPr vert="horz" wrap="none" lIns="90000" tIns="45000" rIns="90000" bIns="45000" anchorCtr="0" compatLnSpc="1">
            <a:sp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2400" b="0" i="1" u="none" strike="noStrike" baseline="0">
                <a:ln>
                  <a:noFill/>
                </a:ln>
                <a:solidFill>
                  <a:srgbClr val="000000"/>
                </a:solidFill>
                <a:latin typeface="Times New Roman" pitchFamily="18"/>
                <a:ea typeface="Lucida Sans Unicode" pitchFamily="34"/>
                <a:cs typeface="Lucida Sans Unicode" pitchFamily="34"/>
              </a:rPr>
              <a:t>1. Voir https://www.baeldung.com/kafka-exactly-once</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75.xml><?xml version="1.0" encoding="utf-8"?>
<p:sld xmlns:a="http://schemas.openxmlformats.org/drawingml/2006/main" xmlns:r="http://schemas.openxmlformats.org/officeDocument/2006/relationships" xmlns:p="http://schemas.openxmlformats.org/presentationml/2006/main">
  <p:cSld name="page238">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dirty="0" smtClean="0"/>
              <a:t>Consommateur / Producteur</a:t>
            </a:r>
            <a:endParaRPr lang="fr-FR" dirty="0"/>
          </a:p>
        </p:txBody>
      </p:sp>
      <p:sp>
        <p:nvSpPr>
          <p:cNvPr id="3" name="Espace réservé du texte 2"/>
          <p:cNvSpPr txBox="1">
            <a:spLocks noGrp="1"/>
          </p:cNvSpPr>
          <p:nvPr>
            <p:ph type="body" idx="4294967295"/>
          </p:nvPr>
        </p:nvSpPr>
        <p:spPr/>
        <p:txBody>
          <a:bodyPr vert="horz">
            <a:normAutofit fontScale="32500" lnSpcReduction="20000"/>
          </a:bodyPr>
          <a:lstStyle/>
          <a:p>
            <a:pPr lvl="0">
              <a:lnSpc>
                <a:spcPct val="100000"/>
              </a:lnSpc>
              <a:spcAft>
                <a:spcPts val="283"/>
              </a:spcAft>
            </a:pPr>
            <a:r>
              <a:rPr lang="fr-FR" dirty="0" err="1">
                <a:latin typeface="Courier New" pitchFamily="49"/>
              </a:rPr>
              <a:t>consumer.Subscribe</a:t>
            </a:r>
            <a:r>
              <a:rPr lang="fr-FR" dirty="0">
                <a:latin typeface="Courier New" pitchFamily="49"/>
              </a:rPr>
              <a:t>(</a:t>
            </a:r>
            <a:r>
              <a:rPr lang="fr-FR" dirty="0" err="1">
                <a:latin typeface="Courier New" pitchFamily="49"/>
              </a:rPr>
              <a:t>Topic_InputLines</a:t>
            </a:r>
            <a:r>
              <a:rPr lang="fr-FR" dirty="0">
                <a:latin typeface="Courier New" pitchFamily="49"/>
              </a:rPr>
              <a:t>);</a:t>
            </a:r>
          </a:p>
          <a:p>
            <a:pPr lvl="0">
              <a:lnSpc>
                <a:spcPct val="100000"/>
              </a:lnSpc>
              <a:spcAft>
                <a:spcPts val="283"/>
              </a:spcAft>
            </a:pPr>
            <a:endParaRPr lang="fr-FR" dirty="0">
              <a:latin typeface="Courier New" pitchFamily="49"/>
            </a:endParaRPr>
          </a:p>
          <a:p>
            <a:pPr lvl="0">
              <a:lnSpc>
                <a:spcPct val="100000"/>
              </a:lnSpc>
              <a:spcAft>
                <a:spcPts val="283"/>
              </a:spcAft>
            </a:pPr>
            <a:r>
              <a:rPr lang="fr-FR" dirty="0" err="1" smtClean="0">
                <a:latin typeface="Courier New" pitchFamily="49"/>
              </a:rPr>
              <a:t>producer.InitTransactions</a:t>
            </a:r>
            <a:r>
              <a:rPr lang="fr-FR" dirty="0" smtClean="0">
                <a:latin typeface="Courier New" pitchFamily="49"/>
              </a:rPr>
              <a:t>(</a:t>
            </a:r>
            <a:r>
              <a:rPr lang="fr-FR" dirty="0" err="1" smtClean="0">
                <a:latin typeface="Courier New" pitchFamily="49"/>
              </a:rPr>
              <a:t>DefaultTimeout</a:t>
            </a:r>
            <a:r>
              <a:rPr lang="fr-FR" dirty="0">
                <a:latin typeface="Courier New" pitchFamily="49"/>
              </a:rPr>
              <a:t>);</a:t>
            </a:r>
          </a:p>
          <a:p>
            <a:pPr lvl="0">
              <a:lnSpc>
                <a:spcPct val="100000"/>
              </a:lnSpc>
              <a:spcAft>
                <a:spcPts val="283"/>
              </a:spcAft>
            </a:pPr>
            <a:r>
              <a:rPr lang="fr-FR" dirty="0" err="1" smtClean="0">
                <a:latin typeface="Courier New" pitchFamily="49"/>
              </a:rPr>
              <a:t>producer.BeginTransaction</a:t>
            </a:r>
            <a:r>
              <a:rPr lang="fr-FR" dirty="0">
                <a:latin typeface="Courier New" pitchFamily="49"/>
              </a:rPr>
              <a:t>(); </a:t>
            </a:r>
          </a:p>
          <a:p>
            <a:pPr lvl="0">
              <a:lnSpc>
                <a:spcPct val="100000"/>
              </a:lnSpc>
              <a:spcAft>
                <a:spcPts val="283"/>
              </a:spcAft>
            </a:pPr>
            <a:r>
              <a:rPr lang="fr-FR" dirty="0" err="1" smtClean="0">
                <a:latin typeface="Courier New" pitchFamily="49"/>
              </a:rPr>
              <a:t>while</a:t>
            </a:r>
            <a:r>
              <a:rPr lang="fr-FR" dirty="0" smtClean="0">
                <a:latin typeface="Courier New" pitchFamily="49"/>
              </a:rPr>
              <a:t> (!</a:t>
            </a:r>
            <a:r>
              <a:rPr lang="fr-FR" dirty="0" err="1" smtClean="0">
                <a:latin typeface="Courier New" pitchFamily="49"/>
              </a:rPr>
              <a:t>cancellationToken</a:t>
            </a:r>
            <a:r>
              <a:rPr lang="fr-FR" dirty="0" smtClean="0">
                <a:latin typeface="Courier New" pitchFamily="49"/>
              </a:rPr>
              <a:t>) {</a:t>
            </a:r>
          </a:p>
          <a:p>
            <a:pPr lvl="0">
              <a:lnSpc>
                <a:spcPct val="100000"/>
              </a:lnSpc>
              <a:spcAft>
                <a:spcPts val="283"/>
              </a:spcAft>
            </a:pPr>
            <a:r>
              <a:rPr lang="fr-FR" dirty="0" smtClean="0">
                <a:latin typeface="Courier New" pitchFamily="49"/>
              </a:rPr>
              <a:t>      // Ne pas </a:t>
            </a:r>
            <a:r>
              <a:rPr lang="fr-FR" dirty="0" err="1" smtClean="0">
                <a:latin typeface="Courier New" pitchFamily="49"/>
              </a:rPr>
              <a:t>bloqur</a:t>
            </a:r>
            <a:r>
              <a:rPr lang="fr-FR" dirty="0" smtClean="0">
                <a:latin typeface="Courier New" pitchFamily="49"/>
              </a:rPr>
              <a:t> indéfiniment pour ne pas provoquer de timeout de la transaction</a:t>
            </a:r>
            <a:endParaRPr lang="fr-FR" dirty="0">
              <a:latin typeface="Courier New" pitchFamily="49"/>
            </a:endParaRPr>
          </a:p>
          <a:p>
            <a:pPr lvl="0">
              <a:lnSpc>
                <a:spcPct val="100000"/>
              </a:lnSpc>
              <a:spcAft>
                <a:spcPts val="283"/>
              </a:spcAft>
            </a:pPr>
            <a:r>
              <a:rPr lang="fr-FR" dirty="0" smtClean="0">
                <a:latin typeface="Courier New" pitchFamily="49"/>
              </a:rPr>
              <a:t>      var </a:t>
            </a:r>
            <a:r>
              <a:rPr lang="fr-FR" dirty="0" err="1">
                <a:latin typeface="Courier New" pitchFamily="49"/>
              </a:rPr>
              <a:t>cr</a:t>
            </a:r>
            <a:r>
              <a:rPr lang="fr-FR" dirty="0">
                <a:latin typeface="Courier New" pitchFamily="49"/>
              </a:rPr>
              <a:t> = </a:t>
            </a:r>
            <a:r>
              <a:rPr lang="fr-FR" dirty="0" err="1">
                <a:latin typeface="Courier New" pitchFamily="49"/>
              </a:rPr>
              <a:t>consumer.Consume</a:t>
            </a:r>
            <a:r>
              <a:rPr lang="fr-FR" dirty="0">
                <a:latin typeface="Courier New" pitchFamily="49"/>
              </a:rPr>
              <a:t>(</a:t>
            </a:r>
            <a:r>
              <a:rPr lang="fr-FR" dirty="0" err="1">
                <a:latin typeface="Courier New" pitchFamily="49"/>
              </a:rPr>
              <a:t>TimeSpan.FromSeconds</a:t>
            </a:r>
            <a:r>
              <a:rPr lang="fr-FR" dirty="0">
                <a:latin typeface="Courier New" pitchFamily="49"/>
              </a:rPr>
              <a:t>(1));</a:t>
            </a:r>
            <a:endParaRPr lang="fr-FR" dirty="0">
              <a:latin typeface="Courier New" pitchFamily="49"/>
            </a:endParaRPr>
          </a:p>
          <a:p>
            <a:pPr lvl="0">
              <a:lnSpc>
                <a:spcPct val="100000"/>
              </a:lnSpc>
              <a:spcAft>
                <a:spcPts val="283"/>
              </a:spcAft>
            </a:pPr>
            <a:r>
              <a:rPr lang="fr-FR" b="1" dirty="0">
                <a:solidFill>
                  <a:srgbClr val="1E6A39"/>
                </a:solidFill>
                <a:latin typeface="Courier New" pitchFamily="49"/>
              </a:rPr>
              <a:t>      // </a:t>
            </a:r>
            <a:r>
              <a:rPr lang="fr-FR" b="1" dirty="0" err="1" smtClean="0">
                <a:solidFill>
                  <a:srgbClr val="1E6A39"/>
                </a:solidFill>
                <a:latin typeface="Courier New" pitchFamily="49"/>
              </a:rPr>
              <a:t>Process</a:t>
            </a:r>
            <a:r>
              <a:rPr lang="fr-FR" b="1" dirty="0" smtClean="0">
                <a:solidFill>
                  <a:srgbClr val="1E6A39"/>
                </a:solidFill>
                <a:latin typeface="Courier New" pitchFamily="49"/>
              </a:rPr>
              <a:t> </a:t>
            </a:r>
            <a:r>
              <a:rPr lang="fr-FR" b="1" dirty="0" err="1" smtClean="0">
                <a:solidFill>
                  <a:srgbClr val="1E6A39"/>
                </a:solidFill>
                <a:latin typeface="Courier New" pitchFamily="49"/>
              </a:rPr>
              <a:t>incoming</a:t>
            </a:r>
            <a:r>
              <a:rPr lang="fr-FR" b="1" dirty="0" smtClean="0">
                <a:solidFill>
                  <a:srgbClr val="1E6A39"/>
                </a:solidFill>
                <a:latin typeface="Courier New" pitchFamily="49"/>
              </a:rPr>
              <a:t> message and </a:t>
            </a:r>
            <a:r>
              <a:rPr lang="fr-FR" b="1" dirty="0" err="1" smtClean="0">
                <a:solidFill>
                  <a:srgbClr val="1E6A39"/>
                </a:solidFill>
                <a:latin typeface="Courier New" pitchFamily="49"/>
              </a:rPr>
              <a:t>produce</a:t>
            </a:r>
            <a:r>
              <a:rPr lang="fr-FR" b="1" dirty="0" smtClean="0">
                <a:solidFill>
                  <a:srgbClr val="1E6A39"/>
                </a:solidFill>
                <a:latin typeface="Courier New" pitchFamily="49"/>
              </a:rPr>
              <a:t> </a:t>
            </a:r>
            <a:r>
              <a:rPr lang="fr-FR" b="1" dirty="0" err="1" smtClean="0">
                <a:solidFill>
                  <a:srgbClr val="1E6A39"/>
                </a:solidFill>
                <a:latin typeface="Courier New" pitchFamily="49"/>
              </a:rPr>
              <a:t>outcoming</a:t>
            </a:r>
            <a:r>
              <a:rPr lang="fr-FR" b="1" dirty="0" smtClean="0">
                <a:solidFill>
                  <a:srgbClr val="1E6A39"/>
                </a:solidFill>
                <a:latin typeface="Courier New" pitchFamily="49"/>
              </a:rPr>
              <a:t> messages</a:t>
            </a:r>
            <a:endParaRPr lang="fr-FR" b="1" dirty="0">
              <a:solidFill>
                <a:srgbClr val="1E6A39"/>
              </a:solidFill>
              <a:latin typeface="Courier New" pitchFamily="49"/>
            </a:endParaRPr>
          </a:p>
          <a:p>
            <a:pPr lvl="0">
              <a:lnSpc>
                <a:spcPct val="100000"/>
              </a:lnSpc>
              <a:spcAft>
                <a:spcPts val="283"/>
              </a:spcAft>
            </a:pPr>
            <a:r>
              <a:rPr lang="fr-FR" dirty="0">
                <a:latin typeface="Courier New" pitchFamily="49"/>
              </a:rPr>
              <a:t>      </a:t>
            </a:r>
            <a:r>
              <a:rPr lang="fr-FR" dirty="0" err="1">
                <a:latin typeface="Courier New" pitchFamily="49"/>
              </a:rPr>
              <a:t>Map</a:t>
            </a:r>
            <a:r>
              <a:rPr lang="fr-FR" dirty="0">
                <a:latin typeface="Courier New" pitchFamily="49"/>
              </a:rPr>
              <a:t>&lt;String, </a:t>
            </a:r>
            <a:r>
              <a:rPr lang="fr-FR" dirty="0" err="1">
                <a:latin typeface="Courier New" pitchFamily="49"/>
              </a:rPr>
              <a:t>Integer</a:t>
            </a:r>
            <a:r>
              <a:rPr lang="fr-FR" dirty="0">
                <a:latin typeface="Courier New" pitchFamily="49"/>
              </a:rPr>
              <a:t>&gt; </a:t>
            </a:r>
            <a:r>
              <a:rPr lang="fr-FR" dirty="0" err="1">
                <a:latin typeface="Courier New" pitchFamily="49"/>
              </a:rPr>
              <a:t>wordCountMap</a:t>
            </a:r>
            <a:r>
              <a:rPr lang="fr-FR" dirty="0">
                <a:latin typeface="Courier New" pitchFamily="49"/>
              </a:rPr>
              <a:t> </a:t>
            </a:r>
            <a:r>
              <a:rPr lang="fr-FR" dirty="0" smtClean="0">
                <a:latin typeface="Courier New" pitchFamily="49"/>
              </a:rPr>
              <a:t>=...</a:t>
            </a:r>
            <a:endParaRPr lang="fr-FR" dirty="0">
              <a:latin typeface="Courier New" pitchFamily="49"/>
            </a:endParaRPr>
          </a:p>
          <a:p>
            <a:pPr lvl="0">
              <a:lnSpc>
                <a:spcPct val="100000"/>
              </a:lnSpc>
              <a:spcAft>
                <a:spcPts val="283"/>
              </a:spcAft>
            </a:pPr>
            <a:r>
              <a:rPr lang="fr-FR" dirty="0">
                <a:latin typeface="Courier New" pitchFamily="49"/>
              </a:rPr>
              <a:t>      </a:t>
            </a:r>
            <a:r>
              <a:rPr lang="fr-FR" dirty="0" err="1">
                <a:latin typeface="Courier New" pitchFamily="49"/>
              </a:rPr>
              <a:t>wordCountMap.forEach</a:t>
            </a:r>
            <a:r>
              <a:rPr lang="fr-FR" dirty="0">
                <a:latin typeface="Courier New" pitchFamily="49"/>
              </a:rPr>
              <a:t>((key, value) -&gt; </a:t>
            </a:r>
            <a:br>
              <a:rPr lang="fr-FR" dirty="0">
                <a:latin typeface="Courier New" pitchFamily="49"/>
              </a:rPr>
            </a:br>
            <a:r>
              <a:rPr lang="fr-FR" dirty="0">
                <a:latin typeface="Courier New" pitchFamily="49"/>
              </a:rPr>
              <a:t> </a:t>
            </a:r>
            <a:r>
              <a:rPr lang="fr-FR" dirty="0" smtClean="0">
                <a:latin typeface="Courier New" pitchFamily="49"/>
              </a:rPr>
              <a:t>         </a:t>
            </a:r>
            <a:r>
              <a:rPr lang="en-US" dirty="0" err="1" smtClean="0">
                <a:latin typeface="Courier New" pitchFamily="49"/>
              </a:rPr>
              <a:t>producer.Produce</a:t>
            </a:r>
            <a:r>
              <a:rPr lang="en-US" dirty="0" smtClean="0">
                <a:latin typeface="Courier New" pitchFamily="49"/>
              </a:rPr>
              <a:t>(OUTPUT_TOPIC, </a:t>
            </a:r>
            <a:r>
              <a:rPr lang="en-US" dirty="0">
                <a:latin typeface="Courier New" pitchFamily="49"/>
              </a:rPr>
              <a:t>new Message&lt;string, Null&gt; { Key = w });</a:t>
            </a:r>
            <a:r>
              <a:rPr lang="fr-FR" dirty="0" smtClean="0">
                <a:latin typeface="Courier New" pitchFamily="49"/>
              </a:rPr>
              <a:t>);</a:t>
            </a:r>
            <a:endParaRPr lang="fr-FR" dirty="0">
              <a:latin typeface="Courier New" pitchFamily="49"/>
            </a:endParaRPr>
          </a:p>
          <a:p>
            <a:pPr lvl="0">
              <a:lnSpc>
                <a:spcPct val="100000"/>
              </a:lnSpc>
              <a:spcAft>
                <a:spcPts val="283"/>
              </a:spcAft>
            </a:pPr>
            <a:endParaRPr lang="fr-FR" dirty="0">
              <a:latin typeface="Courier New" pitchFamily="49"/>
            </a:endParaRPr>
          </a:p>
          <a:p>
            <a:pPr lvl="0">
              <a:lnSpc>
                <a:spcPct val="100000"/>
              </a:lnSpc>
              <a:spcAft>
                <a:spcPts val="283"/>
              </a:spcAft>
            </a:pPr>
            <a:r>
              <a:rPr lang="fr-FR" dirty="0" smtClean="0">
                <a:latin typeface="Courier New" pitchFamily="49"/>
              </a:rPr>
              <a:t>      if </a:t>
            </a:r>
            <a:r>
              <a:rPr lang="fr-FR" dirty="0">
                <a:latin typeface="Courier New" pitchFamily="49"/>
              </a:rPr>
              <a:t>(</a:t>
            </a:r>
            <a:r>
              <a:rPr lang="fr-FR" dirty="0" err="1">
                <a:latin typeface="Courier New" pitchFamily="49"/>
              </a:rPr>
              <a:t>DateTime.Now</a:t>
            </a:r>
            <a:r>
              <a:rPr lang="fr-FR" dirty="0">
                <a:latin typeface="Courier New" pitchFamily="49"/>
              </a:rPr>
              <a:t> &gt; </a:t>
            </a:r>
            <a:r>
              <a:rPr lang="fr-FR" dirty="0" err="1">
                <a:latin typeface="Courier New" pitchFamily="49"/>
              </a:rPr>
              <a:t>lastTxnCommit</a:t>
            </a:r>
            <a:r>
              <a:rPr lang="fr-FR" dirty="0">
                <a:latin typeface="Courier New" pitchFamily="49"/>
              </a:rPr>
              <a:t> + </a:t>
            </a:r>
            <a:r>
              <a:rPr lang="fr-FR" dirty="0" err="1">
                <a:latin typeface="Courier New" pitchFamily="49"/>
              </a:rPr>
              <a:t>txnCommitPeriod</a:t>
            </a:r>
            <a:r>
              <a:rPr lang="fr-FR" dirty="0" smtClean="0">
                <a:latin typeface="Courier New" pitchFamily="49"/>
              </a:rPr>
              <a:t>) {</a:t>
            </a:r>
            <a:endParaRPr lang="fr-FR" dirty="0">
              <a:latin typeface="Courier New" pitchFamily="49"/>
            </a:endParaRPr>
          </a:p>
          <a:p>
            <a:pPr lvl="0">
              <a:lnSpc>
                <a:spcPct val="100000"/>
              </a:lnSpc>
              <a:spcAft>
                <a:spcPts val="283"/>
              </a:spcAft>
            </a:pPr>
            <a:r>
              <a:rPr lang="fr-FR" dirty="0">
                <a:latin typeface="Courier New" pitchFamily="49"/>
              </a:rPr>
              <a:t> </a:t>
            </a:r>
            <a:r>
              <a:rPr lang="fr-FR" dirty="0" smtClean="0">
                <a:latin typeface="Courier New" pitchFamily="49"/>
              </a:rPr>
              <a:t>              </a:t>
            </a:r>
            <a:r>
              <a:rPr lang="fr-FR" dirty="0" err="1">
                <a:latin typeface="Courier New" pitchFamily="49"/>
              </a:rPr>
              <a:t>producer.SendOffsetsToTransaction</a:t>
            </a:r>
            <a:r>
              <a:rPr lang="fr-FR" dirty="0">
                <a:latin typeface="Courier New" pitchFamily="49"/>
              </a:rPr>
              <a:t>(</a:t>
            </a:r>
          </a:p>
          <a:p>
            <a:pPr lvl="0">
              <a:lnSpc>
                <a:spcPct val="100000"/>
              </a:lnSpc>
              <a:spcAft>
                <a:spcPts val="283"/>
              </a:spcAft>
            </a:pPr>
            <a:r>
              <a:rPr lang="fr-FR" dirty="0">
                <a:latin typeface="Courier New" pitchFamily="49"/>
              </a:rPr>
              <a:t>  </a:t>
            </a:r>
            <a:r>
              <a:rPr lang="fr-FR" dirty="0" smtClean="0">
                <a:latin typeface="Courier New" pitchFamily="49"/>
              </a:rPr>
              <a:t>                   </a:t>
            </a:r>
            <a:r>
              <a:rPr lang="fr-FR" dirty="0" err="1">
                <a:latin typeface="Courier New" pitchFamily="49"/>
              </a:rPr>
              <a:t>consumer.Assignment.Select</a:t>
            </a:r>
            <a:r>
              <a:rPr lang="fr-FR" dirty="0">
                <a:latin typeface="Courier New" pitchFamily="49"/>
              </a:rPr>
              <a:t>(a =&gt; new </a:t>
            </a:r>
            <a:r>
              <a:rPr lang="fr-FR" dirty="0" err="1">
                <a:latin typeface="Courier New" pitchFamily="49"/>
              </a:rPr>
              <a:t>TopicPartitionOffset</a:t>
            </a:r>
            <a:r>
              <a:rPr lang="fr-FR" dirty="0">
                <a:latin typeface="Courier New" pitchFamily="49"/>
              </a:rPr>
              <a:t>(a, </a:t>
            </a:r>
            <a:r>
              <a:rPr lang="fr-FR" dirty="0" err="1">
                <a:latin typeface="Courier New" pitchFamily="49"/>
              </a:rPr>
              <a:t>consumer.Position</a:t>
            </a:r>
            <a:r>
              <a:rPr lang="fr-FR" dirty="0">
                <a:latin typeface="Courier New" pitchFamily="49"/>
              </a:rPr>
              <a:t>(a))),</a:t>
            </a:r>
          </a:p>
          <a:p>
            <a:pPr lvl="0">
              <a:lnSpc>
                <a:spcPct val="100000"/>
              </a:lnSpc>
              <a:spcAft>
                <a:spcPts val="283"/>
              </a:spcAft>
            </a:pPr>
            <a:r>
              <a:rPr lang="fr-FR" dirty="0">
                <a:latin typeface="Courier New" pitchFamily="49"/>
              </a:rPr>
              <a:t>  </a:t>
            </a:r>
            <a:r>
              <a:rPr lang="fr-FR" dirty="0" smtClean="0">
                <a:latin typeface="Courier New" pitchFamily="49"/>
              </a:rPr>
              <a:t>                   </a:t>
            </a:r>
            <a:r>
              <a:rPr lang="fr-FR" dirty="0" err="1">
                <a:latin typeface="Courier New" pitchFamily="49"/>
              </a:rPr>
              <a:t>consumer.ConsumerGroupMetadata</a:t>
            </a:r>
            <a:r>
              <a:rPr lang="fr-FR" dirty="0">
                <a:latin typeface="Courier New" pitchFamily="49"/>
              </a:rPr>
              <a:t>,</a:t>
            </a:r>
          </a:p>
          <a:p>
            <a:pPr lvl="0">
              <a:lnSpc>
                <a:spcPct val="100000"/>
              </a:lnSpc>
              <a:spcAft>
                <a:spcPts val="283"/>
              </a:spcAft>
            </a:pPr>
            <a:r>
              <a:rPr lang="fr-FR" dirty="0">
                <a:latin typeface="Courier New" pitchFamily="49"/>
              </a:rPr>
              <a:t>  </a:t>
            </a:r>
            <a:r>
              <a:rPr lang="fr-FR" dirty="0" smtClean="0">
                <a:latin typeface="Courier New" pitchFamily="49"/>
              </a:rPr>
              <a:t>                   </a:t>
            </a:r>
            <a:r>
              <a:rPr lang="fr-FR" dirty="0" err="1">
                <a:latin typeface="Courier New" pitchFamily="49"/>
              </a:rPr>
              <a:t>DefaultTimeout</a:t>
            </a:r>
            <a:r>
              <a:rPr lang="fr-FR" dirty="0">
                <a:latin typeface="Courier New" pitchFamily="49"/>
              </a:rPr>
              <a:t>);</a:t>
            </a:r>
          </a:p>
          <a:p>
            <a:pPr lvl="0">
              <a:lnSpc>
                <a:spcPct val="100000"/>
              </a:lnSpc>
              <a:spcAft>
                <a:spcPts val="283"/>
              </a:spcAft>
            </a:pPr>
            <a:r>
              <a:rPr lang="fr-FR" dirty="0">
                <a:latin typeface="Courier New" pitchFamily="49"/>
              </a:rPr>
              <a:t>  </a:t>
            </a:r>
            <a:r>
              <a:rPr lang="fr-FR" dirty="0" smtClean="0">
                <a:latin typeface="Courier New" pitchFamily="49"/>
              </a:rPr>
              <a:t>             </a:t>
            </a:r>
            <a:r>
              <a:rPr lang="fr-FR" dirty="0" err="1">
                <a:latin typeface="Courier New" pitchFamily="49"/>
              </a:rPr>
              <a:t>producer.CommitTransaction</a:t>
            </a:r>
            <a:r>
              <a:rPr lang="fr-FR" dirty="0">
                <a:latin typeface="Courier New" pitchFamily="49"/>
              </a:rPr>
              <a:t>();</a:t>
            </a:r>
          </a:p>
          <a:p>
            <a:pPr lvl="0">
              <a:lnSpc>
                <a:spcPct val="100000"/>
              </a:lnSpc>
              <a:spcAft>
                <a:spcPts val="283"/>
              </a:spcAft>
            </a:pPr>
            <a:r>
              <a:rPr lang="fr-FR" dirty="0">
                <a:latin typeface="Courier New" pitchFamily="49"/>
              </a:rPr>
              <a:t>  </a:t>
            </a:r>
            <a:r>
              <a:rPr lang="fr-FR" dirty="0" smtClean="0">
                <a:latin typeface="Courier New" pitchFamily="49"/>
              </a:rPr>
              <a:t>             </a:t>
            </a:r>
            <a:r>
              <a:rPr lang="fr-FR" dirty="0" err="1">
                <a:latin typeface="Courier New" pitchFamily="49"/>
              </a:rPr>
              <a:t>producer.BeginTransaction</a:t>
            </a:r>
            <a:r>
              <a:rPr lang="fr-FR" dirty="0">
                <a:latin typeface="Courier New" pitchFamily="49"/>
              </a:rPr>
              <a:t>();</a:t>
            </a:r>
          </a:p>
          <a:p>
            <a:pPr lvl="0">
              <a:lnSpc>
                <a:spcPct val="100000"/>
              </a:lnSpc>
              <a:spcAft>
                <a:spcPts val="283"/>
              </a:spcAft>
            </a:pPr>
            <a:r>
              <a:rPr lang="fr-FR" dirty="0" smtClean="0">
                <a:latin typeface="Courier New" pitchFamily="49"/>
              </a:rPr>
              <a:t>               </a:t>
            </a:r>
            <a:r>
              <a:rPr lang="fr-FR" dirty="0" err="1" smtClean="0">
                <a:latin typeface="Courier New" pitchFamily="49"/>
              </a:rPr>
              <a:t>lastTxnCommit</a:t>
            </a:r>
            <a:r>
              <a:rPr lang="fr-FR" dirty="0" smtClean="0">
                <a:latin typeface="Courier New" pitchFamily="49"/>
              </a:rPr>
              <a:t> </a:t>
            </a:r>
            <a:r>
              <a:rPr lang="fr-FR" dirty="0">
                <a:latin typeface="Courier New" pitchFamily="49"/>
              </a:rPr>
              <a:t>= </a:t>
            </a:r>
            <a:r>
              <a:rPr lang="fr-FR" dirty="0" err="1">
                <a:latin typeface="Courier New" pitchFamily="49"/>
              </a:rPr>
              <a:t>DateTime.Now</a:t>
            </a:r>
            <a:r>
              <a:rPr lang="fr-FR" dirty="0">
                <a:latin typeface="Courier New" pitchFamily="49"/>
              </a:rPr>
              <a:t>;</a:t>
            </a:r>
          </a:p>
          <a:p>
            <a:pPr lvl="0">
              <a:lnSpc>
                <a:spcPct val="100000"/>
              </a:lnSpc>
              <a:spcAft>
                <a:spcPts val="283"/>
              </a:spcAft>
            </a:pPr>
            <a:r>
              <a:rPr lang="fr-FR" dirty="0">
                <a:latin typeface="Courier New" pitchFamily="49"/>
              </a:rPr>
              <a:t>      </a:t>
            </a:r>
            <a:r>
              <a:rPr lang="fr-FR" dirty="0" smtClean="0">
                <a:latin typeface="Courier New" pitchFamily="49"/>
              </a:rPr>
              <a:t>}</a:t>
            </a:r>
            <a:endParaRPr lang="fr-FR" dirty="0">
              <a:latin typeface="Courier New" pitchFamily="49"/>
            </a:endParaRPr>
          </a:p>
          <a:p>
            <a:pPr lvl="0">
              <a:lnSpc>
                <a:spcPct val="100000"/>
              </a:lnSpc>
              <a:spcAft>
                <a:spcPts val="283"/>
              </a:spcAft>
            </a:pPr>
            <a:r>
              <a:rPr lang="fr-FR" dirty="0" smtClean="0">
                <a:latin typeface="Courier New" pitchFamily="49"/>
              </a:rPr>
              <a:t>}</a:t>
            </a:r>
          </a:p>
          <a:p>
            <a:pPr lvl="0">
              <a:lnSpc>
                <a:spcPct val="100000"/>
              </a:lnSpc>
              <a:spcAft>
                <a:spcPts val="283"/>
              </a:spcAft>
            </a:pPr>
            <a:endParaRPr lang="fr-FR" dirty="0">
              <a:latin typeface="Courier New" pitchFamily="49"/>
            </a:endParaRPr>
          </a:p>
          <a:p>
            <a:pPr lvl="0">
              <a:lnSpc>
                <a:spcPct val="100000"/>
              </a:lnSpc>
              <a:spcAft>
                <a:spcPts val="283"/>
              </a:spcAft>
            </a:pPr>
            <a:r>
              <a:rPr lang="fr-FR" sz="4300" dirty="0">
                <a:latin typeface="Tahoma" panose="020B0604030504040204" pitchFamily="34" charset="0"/>
                <a:ea typeface="Tahoma" panose="020B0604030504040204" pitchFamily="34" charset="0"/>
                <a:cs typeface="Tahoma" panose="020B0604030504040204" pitchFamily="34" charset="0"/>
              </a:rPr>
              <a:t>Voir Exemple : </a:t>
            </a:r>
            <a:r>
              <a:rPr lang="fr-FR" dirty="0" smtClean="0">
                <a:latin typeface="Courier New" pitchFamily="49"/>
              </a:rPr>
              <a:t/>
            </a:r>
            <a:br>
              <a:rPr lang="fr-FR" dirty="0" smtClean="0">
                <a:latin typeface="Courier New" pitchFamily="49"/>
              </a:rPr>
            </a:br>
            <a:r>
              <a:rPr lang="fr-FR" dirty="0" smtClean="0">
                <a:latin typeface="Courier New" pitchFamily="49"/>
              </a:rPr>
              <a:t>https</a:t>
            </a:r>
            <a:r>
              <a:rPr lang="fr-FR" dirty="0">
                <a:latin typeface="Courier New" pitchFamily="49"/>
              </a:rPr>
              <a:t>://github.com/confluentinc/confluent-kafka-dotnet/tree/master/examples/ExactlyOnce</a:t>
            </a:r>
            <a:endParaRPr lang="fr-FR" dirty="0">
              <a:latin typeface="Courier New" pitchFamily="49"/>
            </a:endParaRPr>
          </a:p>
        </p:txBody>
      </p:sp>
      <p:sp>
        <p:nvSpPr>
          <p:cNvPr id="4" name="ZoneTexte 3"/>
          <p:cNvSpPr txBox="1"/>
          <p:nvPr/>
        </p:nvSpPr>
        <p:spPr>
          <a:xfrm>
            <a:off x="577440" y="6983999"/>
            <a:ext cx="3359880" cy="437760"/>
          </a:xfrm>
          <a:prstGeom prst="rect">
            <a:avLst/>
          </a:prstGeom>
          <a:noFill/>
          <a:ln>
            <a:noFill/>
          </a:ln>
        </p:spPr>
        <p:txBody>
          <a:bodyPr vert="horz" wrap="none" lIns="90000" tIns="45000" rIns="90000" bIns="45000" anchorCtr="0" compatLnSpc="1">
            <a:sp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2400" b="1" i="1" u="none" strike="noStrike" baseline="0">
                <a:ln>
                  <a:noFill/>
                </a:ln>
                <a:solidFill>
                  <a:srgbClr val="CE181E"/>
                </a:solidFill>
                <a:latin typeface="Times New Roman" pitchFamily="18"/>
                <a:ea typeface="Lucida Sans Unicode" pitchFamily="34"/>
                <a:cs typeface="Lucida Sans Unicode" pitchFamily="34"/>
              </a:rPr>
              <a:t>Atelier 8.2 : Exactly once</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76.xml><?xml version="1.0" encoding="utf-8"?>
<p:sld xmlns:a="http://schemas.openxmlformats.org/drawingml/2006/main" xmlns:r="http://schemas.openxmlformats.org/officeDocument/2006/relationships" xmlns:p="http://schemas.openxmlformats.org/presentationml/2006/main">
  <p:cSld name="page239">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wrap="square">
            <a:spAutoFit/>
          </a:bodyPr>
          <a:lstStyle/>
          <a:p>
            <a:pPr lvl="0"/>
            <a:r>
              <a:rPr lang="fr-FR" sz="4800"/>
              <a:t>Garanties Kafka</a:t>
            </a:r>
          </a:p>
        </p:txBody>
      </p:sp>
      <p:sp>
        <p:nvSpPr>
          <p:cNvPr id="3" name="Sous-titre 2"/>
          <p:cNvSpPr txBox="1">
            <a:spLocks noGrp="1"/>
          </p:cNvSpPr>
          <p:nvPr>
            <p:ph type="subTitle" idx="4294967295"/>
          </p:nvPr>
        </p:nvSpPr>
        <p:spPr/>
        <p:txBody>
          <a:bodyPr vert="horz" wrap="square">
            <a:spAutoFit/>
          </a:bodyPr>
          <a:lstStyle/>
          <a:p>
            <a:pPr lvl="0" indent="-311040" algn="ctr">
              <a:lnSpc>
                <a:spcPct val="95000"/>
              </a:lnSpc>
              <a:spcAft>
                <a:spcPts val="0"/>
              </a:spcAft>
            </a:pPr>
            <a:endParaRPr lang="fr-FR" b="1"/>
          </a:p>
          <a:p>
            <a:pPr lvl="0" indent="-311040" algn="ctr">
              <a:lnSpc>
                <a:spcPct val="95000"/>
              </a:lnSpc>
              <a:spcAft>
                <a:spcPts val="0"/>
              </a:spcAft>
            </a:pPr>
            <a:endParaRPr lang="fr-FR" b="1"/>
          </a:p>
          <a:p>
            <a:pPr lvl="0" indent="-311040" algn="ctr">
              <a:lnSpc>
                <a:spcPct val="95000"/>
              </a:lnSpc>
              <a:spcAft>
                <a:spcPts val="0"/>
              </a:spcAft>
            </a:pPr>
            <a:r>
              <a:rPr lang="fr-FR"/>
              <a:t>Mécanismes de réplication</a:t>
            </a:r>
          </a:p>
          <a:p>
            <a:pPr lvl="0" indent="-311040" algn="ctr">
              <a:lnSpc>
                <a:spcPct val="95000"/>
              </a:lnSpc>
              <a:spcAft>
                <a:spcPts val="0"/>
              </a:spcAft>
            </a:pPr>
            <a:r>
              <a:rPr lang="fr-FR" i="1"/>
              <a:t>At Most Once, At Least Once</a:t>
            </a:r>
          </a:p>
          <a:p>
            <a:pPr lvl="0" indent="-311040" algn="ctr">
              <a:lnSpc>
                <a:spcPct val="95000"/>
              </a:lnSpc>
              <a:spcAft>
                <a:spcPts val="0"/>
              </a:spcAft>
            </a:pPr>
            <a:r>
              <a:rPr lang="fr-FR" i="1"/>
              <a:t>Exactly Once</a:t>
            </a:r>
          </a:p>
          <a:p>
            <a:pPr lvl="0" indent="-311040" algn="ctr">
              <a:lnSpc>
                <a:spcPct val="95000"/>
              </a:lnSpc>
              <a:spcAft>
                <a:spcPts val="0"/>
              </a:spcAft>
            </a:pPr>
            <a:r>
              <a:rPr lang="fr-FR" b="1">
                <a:solidFill>
                  <a:srgbClr val="0D1F63"/>
                </a:solidFill>
              </a:rPr>
              <a:t>Débit, latence, durabilité</a:t>
            </a:r>
          </a:p>
          <a:p>
            <a:pPr lvl="0" indent="-311040" algn="ctr">
              <a:lnSpc>
                <a:spcPct val="95000"/>
              </a:lnSpc>
              <a:spcAft>
                <a:spcPts val="0"/>
              </a:spcAft>
            </a:pPr>
            <a:endParaRPr lang="fr-F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77.xml><?xml version="1.0" encoding="utf-8"?>
<p:sld xmlns:a="http://schemas.openxmlformats.org/drawingml/2006/main" xmlns:r="http://schemas.openxmlformats.org/officeDocument/2006/relationships" xmlns:p="http://schemas.openxmlformats.org/presentationml/2006/main">
  <p:cSld name="page240">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Configuration pour favoriser le débit</a:t>
            </a:r>
          </a:p>
        </p:txBody>
      </p:sp>
      <p:sp>
        <p:nvSpPr>
          <p:cNvPr id="3" name="Espace réservé du texte 2"/>
          <p:cNvSpPr txBox="1">
            <a:spLocks noGrp="1"/>
          </p:cNvSpPr>
          <p:nvPr>
            <p:ph type="body" idx="4294967295"/>
          </p:nvPr>
        </p:nvSpPr>
        <p:spPr/>
        <p:txBody>
          <a:bodyPr vert="horz">
            <a:normAutofit fontScale="47500" lnSpcReduction="20000"/>
          </a:bodyPr>
          <a:lstStyle/>
          <a:p>
            <a:pPr lvl="0"/>
            <a:r>
              <a:rPr lang="fr-FR" u="sng"/>
              <a:t>Côté producteur</a:t>
            </a:r>
            <a:r>
              <a:rPr lang="fr-FR"/>
              <a:t> :</a:t>
            </a:r>
          </a:p>
          <a:p>
            <a:pPr lvl="0"/>
            <a:r>
              <a:rPr lang="fr-FR"/>
              <a:t>Augmenter</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i="1">
                <a:solidFill>
                  <a:srgbClr val="000000"/>
                </a:solidFill>
                <a:latin typeface="Tahoma" pitchFamily="34"/>
                <a:cs typeface="Lucida Sans Unicode" pitchFamily="34"/>
              </a:rPr>
              <a:t>batch.size</a:t>
            </a:r>
            <a:r>
              <a:rPr lang="fr-FR" sz="3200">
                <a:solidFill>
                  <a:srgbClr val="000000"/>
                </a:solidFill>
                <a:latin typeface="Tahoma" pitchFamily="34"/>
                <a:cs typeface="Lucida Sans Unicode" pitchFamily="34"/>
              </a:rPr>
              <a:t>: ex : 100000 (défaut 16384)</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i="1">
                <a:solidFill>
                  <a:srgbClr val="000000"/>
                </a:solidFill>
                <a:latin typeface="Tahoma" pitchFamily="34"/>
                <a:cs typeface="Lucida Sans Unicode" pitchFamily="34"/>
              </a:rPr>
              <a:t>linger.ms</a:t>
            </a:r>
            <a:r>
              <a:rPr lang="fr-FR" sz="3200">
                <a:solidFill>
                  <a:srgbClr val="000000"/>
                </a:solidFill>
                <a:latin typeface="Tahoma" pitchFamily="34"/>
                <a:cs typeface="Lucida Sans Unicode" pitchFamily="34"/>
              </a:rPr>
              <a:t>: ex : 100 (default 0)</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i="1">
                <a:solidFill>
                  <a:srgbClr val="000000"/>
                </a:solidFill>
                <a:latin typeface="Tahoma" pitchFamily="34"/>
                <a:cs typeface="Lucida Sans Unicode" pitchFamily="34"/>
              </a:rPr>
              <a:t>buffer.memory</a:t>
            </a:r>
            <a:r>
              <a:rPr lang="fr-FR" sz="3200">
                <a:solidFill>
                  <a:srgbClr val="000000"/>
                </a:solidFill>
                <a:latin typeface="Tahoma" pitchFamily="34"/>
                <a:cs typeface="Lucida Sans Unicode" pitchFamily="34"/>
              </a:rPr>
              <a:t>: si il y a beaucoup de partitions (défaut 32 Mb)</a:t>
            </a:r>
          </a:p>
          <a:p>
            <a:pPr lvl="0"/>
            <a:r>
              <a:rPr lang="fr-FR"/>
              <a:t>Puis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i="1">
                <a:solidFill>
                  <a:srgbClr val="000000"/>
                </a:solidFill>
                <a:latin typeface="Tahoma" pitchFamily="34"/>
                <a:cs typeface="Lucida Sans Unicode" pitchFamily="34"/>
              </a:rPr>
              <a:t>compression.type</a:t>
            </a:r>
            <a:r>
              <a:rPr lang="fr-FR" sz="3200">
                <a:solidFill>
                  <a:srgbClr val="000000"/>
                </a:solidFill>
                <a:latin typeface="Tahoma" pitchFamily="34"/>
                <a:cs typeface="Lucida Sans Unicode" pitchFamily="34"/>
              </a:rPr>
              <a:t>=lz4 (défaut none)</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i="1">
                <a:solidFill>
                  <a:srgbClr val="000000"/>
                </a:solidFill>
                <a:latin typeface="Tahoma" pitchFamily="34"/>
                <a:cs typeface="Lucida Sans Unicode" pitchFamily="34"/>
              </a:rPr>
              <a:t>acks</a:t>
            </a:r>
            <a:r>
              <a:rPr lang="fr-FR" sz="3200">
                <a:solidFill>
                  <a:srgbClr val="000000"/>
                </a:solidFill>
                <a:latin typeface="Tahoma" pitchFamily="34"/>
                <a:cs typeface="Lucida Sans Unicode" pitchFamily="34"/>
              </a:rPr>
              <a:t>=1 (défaut all)</a:t>
            </a:r>
          </a:p>
          <a:p>
            <a:pPr lvl="0"/>
            <a:endParaRPr lang="fr-FR"/>
          </a:p>
          <a:p>
            <a:pPr lvl="0"/>
            <a:r>
              <a:rPr lang="fr-FR" u="sng"/>
              <a:t>Côté consommateur</a:t>
            </a:r>
          </a:p>
          <a:p>
            <a:pPr lvl="0"/>
            <a:r>
              <a:rPr lang="fr-FR"/>
              <a:t>Augmenter</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i="1">
                <a:solidFill>
                  <a:srgbClr val="000000"/>
                </a:solidFill>
                <a:latin typeface="Tahoma" pitchFamily="34"/>
                <a:cs typeface="Lucida Sans Unicode" pitchFamily="34"/>
              </a:rPr>
              <a:t>fetch.min.bytes</a:t>
            </a:r>
            <a:r>
              <a:rPr lang="fr-FR" sz="3200">
                <a:solidFill>
                  <a:srgbClr val="000000"/>
                </a:solidFill>
                <a:latin typeface="Tahoma" pitchFamily="34"/>
                <a:cs typeface="Lucida Sans Unicode" pitchFamily="34"/>
              </a:rPr>
              <a:t>: ex : 100000 (défaut 1)</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78.xml><?xml version="1.0" encoding="utf-8"?>
<p:sld xmlns:a="http://schemas.openxmlformats.org/drawingml/2006/main" xmlns:r="http://schemas.openxmlformats.org/officeDocument/2006/relationships" xmlns:p="http://schemas.openxmlformats.org/presentationml/2006/main">
  <p:cSld name="page241">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Configuration pour favoriser la latence</a:t>
            </a:r>
          </a:p>
        </p:txBody>
      </p:sp>
      <p:sp>
        <p:nvSpPr>
          <p:cNvPr id="3" name="Espace réservé du texte 2"/>
          <p:cNvSpPr txBox="1">
            <a:spLocks noGrp="1"/>
          </p:cNvSpPr>
          <p:nvPr>
            <p:ph type="body" idx="4294967295"/>
          </p:nvPr>
        </p:nvSpPr>
        <p:spPr/>
        <p:txBody>
          <a:bodyPr vert="horz">
            <a:normAutofit fontScale="62500" lnSpcReduction="20000"/>
          </a:bodyPr>
          <a:lstStyle/>
          <a:p>
            <a:pPr lvl="0"/>
            <a:r>
              <a:rPr lang="fr-FR" u="sng"/>
              <a:t>Cluster</a:t>
            </a:r>
          </a:p>
          <a:p>
            <a:pPr lvl="0"/>
            <a:r>
              <a:rPr lang="fr-FR"/>
              <a:t>Si followers pas suffisamment rapide, augmenter leur nombre  </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i="1">
                <a:solidFill>
                  <a:srgbClr val="000000"/>
                </a:solidFill>
                <a:latin typeface="Tahoma" pitchFamily="34"/>
                <a:cs typeface="Lucida Sans Unicode" pitchFamily="34"/>
              </a:rPr>
              <a:t>num.replica.fetchers </a:t>
            </a:r>
            <a:r>
              <a:rPr lang="fr-FR" sz="3200">
                <a:solidFill>
                  <a:srgbClr val="000000"/>
                </a:solidFill>
                <a:latin typeface="Tahoma" pitchFamily="34"/>
                <a:cs typeface="Lucida Sans Unicode" pitchFamily="34"/>
              </a:rPr>
              <a:t>: (défaut 1)</a:t>
            </a:r>
          </a:p>
          <a:p>
            <a:pPr lvl="0"/>
            <a:endParaRPr lang="fr-FR"/>
          </a:p>
          <a:p>
            <a:pPr lvl="0"/>
            <a:r>
              <a:rPr lang="fr-FR" u="sng"/>
              <a:t>Côté producteur</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i="1">
                <a:solidFill>
                  <a:srgbClr val="000000"/>
                </a:solidFill>
                <a:latin typeface="Tahoma" pitchFamily="34"/>
                <a:cs typeface="Lucida Sans Unicode" pitchFamily="34"/>
              </a:rPr>
              <a:t>linger.ms: 0</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i="1">
                <a:solidFill>
                  <a:srgbClr val="000000"/>
                </a:solidFill>
                <a:latin typeface="Tahoma" pitchFamily="34"/>
                <a:cs typeface="Lucida Sans Unicode" pitchFamily="34"/>
              </a:rPr>
              <a:t>compression.type=none</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i="1">
                <a:solidFill>
                  <a:srgbClr val="000000"/>
                </a:solidFill>
                <a:latin typeface="Tahoma" pitchFamily="34"/>
                <a:cs typeface="Lucida Sans Unicode" pitchFamily="34"/>
              </a:rPr>
              <a:t>acks=1</a:t>
            </a:r>
          </a:p>
          <a:p>
            <a:pPr lvl="0"/>
            <a:endParaRPr lang="fr-FR" u="sng"/>
          </a:p>
          <a:p>
            <a:pPr lvl="0"/>
            <a:r>
              <a:rPr lang="fr-FR" u="sng"/>
              <a:t>Côté consommateur</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i="1">
                <a:solidFill>
                  <a:srgbClr val="000000"/>
                </a:solidFill>
                <a:latin typeface="Tahoma" pitchFamily="34"/>
                <a:cs typeface="Lucida Sans Unicode" pitchFamily="34"/>
              </a:rPr>
              <a:t>fetch.min.bytes: 1</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79.xml><?xml version="1.0" encoding="utf-8"?>
<p:sld xmlns:a="http://schemas.openxmlformats.org/drawingml/2006/main" xmlns:r="http://schemas.openxmlformats.org/officeDocument/2006/relationships" xmlns:p="http://schemas.openxmlformats.org/presentationml/2006/main">
  <p:cSld name="page242">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Configuration pour la durabilité</a:t>
            </a:r>
          </a:p>
        </p:txBody>
      </p:sp>
      <p:sp>
        <p:nvSpPr>
          <p:cNvPr id="3" name="Espace réservé du texte 2"/>
          <p:cNvSpPr txBox="1">
            <a:spLocks noGrp="1"/>
          </p:cNvSpPr>
          <p:nvPr>
            <p:ph type="body" idx="4294967295"/>
          </p:nvPr>
        </p:nvSpPr>
        <p:spPr/>
        <p:txBody>
          <a:bodyPr vert="horz">
            <a:normAutofit fontScale="40000" lnSpcReduction="20000"/>
          </a:bodyPr>
          <a:lstStyle/>
          <a:p>
            <a:pPr lvl="0"/>
            <a:r>
              <a:rPr lang="fr-FR" u="sng"/>
              <a:t>Cluster</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i="1">
                <a:solidFill>
                  <a:srgbClr val="000000"/>
                </a:solidFill>
                <a:latin typeface="Tahoma" pitchFamily="34"/>
                <a:cs typeface="Lucida Sans Unicode" pitchFamily="34"/>
              </a:rPr>
              <a:t>replication.factor</a:t>
            </a:r>
            <a:r>
              <a:rPr lang="fr-FR" sz="3200">
                <a:solidFill>
                  <a:srgbClr val="000000"/>
                </a:solidFill>
                <a:latin typeface="Tahoma" pitchFamily="34"/>
                <a:cs typeface="Lucida Sans Unicode" pitchFamily="34"/>
              </a:rPr>
              <a:t>: 3</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i="1">
                <a:solidFill>
                  <a:srgbClr val="000000"/>
                </a:solidFill>
                <a:latin typeface="Tahoma" pitchFamily="34"/>
                <a:cs typeface="Lucida Sans Unicode" pitchFamily="34"/>
              </a:rPr>
              <a:t>min.insync.replicas</a:t>
            </a:r>
            <a:r>
              <a:rPr lang="fr-FR" sz="3200">
                <a:solidFill>
                  <a:srgbClr val="000000"/>
                </a:solidFill>
                <a:latin typeface="Tahoma" pitchFamily="34"/>
                <a:cs typeface="Lucida Sans Unicode" pitchFamily="34"/>
              </a:rPr>
              <a:t>: 2 (défaut 1)</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2800" i="1">
                <a:solidFill>
                  <a:srgbClr val="000000"/>
                </a:solidFill>
                <a:latin typeface="Tahoma" pitchFamily="34"/>
                <a:cs typeface="Lucida Sans Unicode" pitchFamily="34"/>
              </a:rPr>
              <a:t>unclean.leader.election.enable</a:t>
            </a:r>
            <a:r>
              <a:rPr lang="fr-FR" sz="2800">
                <a:solidFill>
                  <a:srgbClr val="000000"/>
                </a:solidFill>
                <a:latin typeface="Tahoma" pitchFamily="34"/>
                <a:cs typeface="Lucida Sans Unicode" pitchFamily="34"/>
              </a:rPr>
              <a:t> : false (</a:t>
            </a:r>
            <a:r>
              <a:rPr lang="fr-FR" sz="3200">
                <a:solidFill>
                  <a:srgbClr val="000000"/>
                </a:solidFill>
                <a:latin typeface="Tahoma" pitchFamily="34"/>
                <a:cs typeface="Lucida Sans Unicode" pitchFamily="34"/>
              </a:rPr>
              <a:t>défaut false)</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2800" i="1">
                <a:solidFill>
                  <a:srgbClr val="000000"/>
                </a:solidFill>
                <a:latin typeface="Tahoma" pitchFamily="34"/>
                <a:cs typeface="Lucida Sans Unicode" pitchFamily="34"/>
              </a:rPr>
              <a:t>broker.rack</a:t>
            </a:r>
            <a:r>
              <a:rPr lang="fr-FR" sz="2800">
                <a:solidFill>
                  <a:srgbClr val="000000"/>
                </a:solidFill>
                <a:latin typeface="Tahoma" pitchFamily="34"/>
                <a:cs typeface="Lucida Sans Unicode" pitchFamily="34"/>
              </a:rPr>
              <a:t>: rack du broker (</a:t>
            </a:r>
            <a:r>
              <a:rPr lang="fr-FR" sz="3200">
                <a:solidFill>
                  <a:srgbClr val="000000"/>
                </a:solidFill>
                <a:latin typeface="Tahoma" pitchFamily="34"/>
                <a:cs typeface="Lucida Sans Unicode" pitchFamily="34"/>
              </a:rPr>
              <a:t>défaut null)</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endParaRPr lang="fr-FR" sz="3200">
              <a:solidFill>
                <a:srgbClr val="000000"/>
              </a:solidFill>
              <a:latin typeface="Tahoma" pitchFamily="34"/>
              <a:cs typeface="Lucida Sans Unicode" pitchFamily="34"/>
            </a:endParaRPr>
          </a:p>
          <a:p>
            <a:pPr lvl="0"/>
            <a:r>
              <a:rPr lang="fr-FR" u="sng"/>
              <a:t>Producteur</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2800" i="1">
                <a:solidFill>
                  <a:srgbClr val="000000"/>
                </a:solidFill>
                <a:latin typeface="Tahoma" pitchFamily="34"/>
                <a:cs typeface="Lucida Sans Unicode" pitchFamily="34"/>
              </a:rPr>
              <a:t>acks:all</a:t>
            </a:r>
            <a:r>
              <a:rPr lang="fr-FR" sz="2800">
                <a:solidFill>
                  <a:srgbClr val="000000"/>
                </a:solidFill>
                <a:latin typeface="Tahoma" pitchFamily="34"/>
                <a:cs typeface="Lucida Sans Unicode" pitchFamily="34"/>
              </a:rPr>
              <a:t> (</a:t>
            </a:r>
            <a:r>
              <a:rPr lang="fr-FR" sz="3200">
                <a:solidFill>
                  <a:srgbClr val="000000"/>
                </a:solidFill>
                <a:latin typeface="Tahoma" pitchFamily="34"/>
                <a:cs typeface="Lucida Sans Unicode" pitchFamily="34"/>
              </a:rPr>
              <a:t>défaut all)</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2800" i="1">
                <a:solidFill>
                  <a:srgbClr val="000000"/>
                </a:solidFill>
                <a:latin typeface="Tahoma" pitchFamily="34"/>
                <a:cs typeface="Lucida Sans Unicode" pitchFamily="34"/>
              </a:rPr>
              <a:t>enable.idempotence:true</a:t>
            </a:r>
            <a:r>
              <a:rPr lang="fr-FR" sz="2800">
                <a:solidFill>
                  <a:srgbClr val="000000"/>
                </a:solidFill>
                <a:latin typeface="Tahoma" pitchFamily="34"/>
                <a:cs typeface="Lucida Sans Unicode" pitchFamily="34"/>
              </a:rPr>
              <a:t> (</a:t>
            </a:r>
            <a:r>
              <a:rPr lang="fr-FR" sz="3200">
                <a:solidFill>
                  <a:srgbClr val="000000"/>
                </a:solidFill>
                <a:latin typeface="Tahoma" pitchFamily="34"/>
                <a:cs typeface="Lucida Sans Unicode" pitchFamily="34"/>
              </a:rPr>
              <a:t>défaut false)</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i="1">
                <a:solidFill>
                  <a:srgbClr val="000000"/>
                </a:solidFill>
                <a:latin typeface="Tahoma" pitchFamily="34"/>
                <a:cs typeface="Lucida Sans Unicode" pitchFamily="34"/>
              </a:rPr>
              <a:t>max.in.flight.requests.per.connection: &lt;=5</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endParaRPr lang="fr-FR" sz="3200" i="1">
              <a:solidFill>
                <a:srgbClr val="000000"/>
              </a:solidFill>
              <a:latin typeface="Tahoma" pitchFamily="34"/>
              <a:cs typeface="Lucida Sans Unicode" pitchFamily="34"/>
            </a:endParaRPr>
          </a:p>
          <a:p>
            <a:pPr lvl="0"/>
            <a:r>
              <a:rPr lang="fr-FR" u="sng"/>
              <a:t>Consommateur</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i="1">
                <a:solidFill>
                  <a:srgbClr val="000000"/>
                </a:solidFill>
                <a:latin typeface="Tahoma" pitchFamily="34"/>
                <a:cs typeface="Lucida Sans Unicode" pitchFamily="34"/>
              </a:rPr>
              <a:t>isolation.level: read_committed</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name="page18">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sz="4000"/>
              <a:t>Ingestion massive de données</a:t>
            </a:r>
            <a:br>
              <a:rPr lang="fr-FR" sz="4000"/>
            </a:br>
            <a:r>
              <a:rPr lang="fr-FR" sz="4000"/>
              <a:t>Exemple Uber</a:t>
            </a:r>
          </a:p>
        </p:txBody>
      </p:sp>
      <p:sp>
        <p:nvSpPr>
          <p:cNvPr id="3" name="Espace réservé du texte 2"/>
          <p:cNvSpPr txBox="1">
            <a:spLocks noGrp="1"/>
          </p:cNvSpPr>
          <p:nvPr>
            <p:ph type="body" idx="4294967295"/>
          </p:nvPr>
        </p:nvSpPr>
        <p:spPr/>
        <p:txBody>
          <a:bodyPr vert="horz"/>
          <a:lstStyle/>
          <a:p>
            <a:endParaRPr lang="fr-FR"/>
          </a:p>
        </p:txBody>
      </p:sp>
      <p:pic>
        <p:nvPicPr>
          <p:cNvPr id="4" name="Image 3">
            <a:extLst>
              <a:ext uri="{FF2B5EF4-FFF2-40B4-BE49-F238E27FC236}">
                <a16:creationId xmlns:a16="http://schemas.microsoft.com/office/drawing/2014/main" id="{00000000-0000-0000-0000-000000000000}"/>
              </a:ext>
            </a:extLst>
          </p:cNvPr>
          <p:cNvPicPr>
            <a:picLocks noChangeAspect="1"/>
          </p:cNvPicPr>
          <p:nvPr/>
        </p:nvPicPr>
        <p:blipFill>
          <a:blip r:embed="rId3">
            <a:lum/>
            <a:alphaModFix/>
          </a:blip>
          <a:srcRect/>
          <a:stretch>
            <a:fillRect/>
          </a:stretch>
        </p:blipFill>
        <p:spPr>
          <a:xfrm>
            <a:off x="1329480" y="2337840"/>
            <a:ext cx="7940520" cy="43110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txBox="1">
            <a:spLocks noGrp="1"/>
          </p:cNvSpPr>
          <p:nvPr>
            <p:ph type="title" idx="4294967295"/>
          </p:nvPr>
        </p:nvSpPr>
        <p:spPr>
          <a:xfrm>
            <a:off x="1091880" y="1141067"/>
            <a:ext cx="8459640" cy="709105"/>
          </a:xfrm>
        </p:spPr>
        <p:txBody>
          <a:bodyPr vert="horz" wrap="square">
            <a:spAutoFit/>
          </a:bodyPr>
          <a:lstStyle/>
          <a:p>
            <a:pPr lvl="0"/>
            <a:r>
              <a:rPr lang="fr-FR" sz="4800" dirty="0" err="1" smtClean="0"/>
              <a:t>KafkaStream</a:t>
            </a:r>
            <a:endParaRPr lang="fr-FR" sz="4800" dirty="0"/>
          </a:p>
        </p:txBody>
      </p:sp>
      <p:sp>
        <p:nvSpPr>
          <p:cNvPr id="3" name="Sous-titre 2"/>
          <p:cNvSpPr txBox="1">
            <a:spLocks noGrp="1"/>
          </p:cNvSpPr>
          <p:nvPr>
            <p:ph type="subTitle" idx="4294967295"/>
          </p:nvPr>
        </p:nvSpPr>
        <p:spPr>
          <a:xfrm>
            <a:off x="1091880" y="2261880"/>
            <a:ext cx="8459640" cy="2339102"/>
          </a:xfrm>
        </p:spPr>
        <p:txBody>
          <a:bodyPr vert="horz" wrap="square">
            <a:spAutoFit/>
          </a:bodyPr>
          <a:lstStyle/>
          <a:p>
            <a:pPr lvl="0" indent="-311040" algn="ctr">
              <a:lnSpc>
                <a:spcPct val="95000"/>
              </a:lnSpc>
              <a:spcAft>
                <a:spcPts val="0"/>
              </a:spcAft>
            </a:pPr>
            <a:endParaRPr lang="fr-FR" dirty="0"/>
          </a:p>
          <a:p>
            <a:pPr lvl="0" indent="-311040" algn="ctr">
              <a:lnSpc>
                <a:spcPct val="95000"/>
              </a:lnSpc>
              <a:spcAft>
                <a:spcPts val="0"/>
              </a:spcAft>
            </a:pPr>
            <a:endParaRPr lang="fr-FR" dirty="0"/>
          </a:p>
          <a:p>
            <a:pPr lvl="0" indent="-311040" algn="ctr">
              <a:lnSpc>
                <a:spcPct val="95000"/>
              </a:lnSpc>
              <a:spcAft>
                <a:spcPts val="0"/>
              </a:spcAft>
            </a:pPr>
            <a:r>
              <a:rPr lang="fr-FR" b="1" dirty="0" smtClean="0">
                <a:solidFill>
                  <a:srgbClr val="0D1F63"/>
                </a:solidFill>
              </a:rPr>
              <a:t>Concepts</a:t>
            </a:r>
          </a:p>
          <a:p>
            <a:pPr lvl="0" indent="-311040" algn="ctr">
              <a:lnSpc>
                <a:spcPct val="95000"/>
              </a:lnSpc>
              <a:spcAft>
                <a:spcPts val="0"/>
              </a:spcAft>
            </a:pPr>
            <a:r>
              <a:rPr lang="fr-FR" dirty="0" err="1" smtClean="0">
                <a:solidFill>
                  <a:schemeClr val="tx1"/>
                </a:solidFill>
              </a:rPr>
              <a:t>Streamiz</a:t>
            </a:r>
            <a:endParaRPr lang="fr-FR" dirty="0" smtClean="0">
              <a:solidFill>
                <a:schemeClr val="tx1"/>
              </a:solidFill>
            </a:endParaRPr>
          </a:p>
          <a:p>
            <a:pPr lvl="0" indent="-311040" algn="ctr">
              <a:lnSpc>
                <a:spcPct val="95000"/>
              </a:lnSpc>
              <a:spcAft>
                <a:spcPts val="0"/>
              </a:spcAft>
            </a:pPr>
            <a:r>
              <a:rPr lang="fr-FR" i="1" dirty="0" err="1" smtClean="0">
                <a:solidFill>
                  <a:schemeClr val="tx1"/>
                </a:solidFill>
              </a:rPr>
              <a:t>ksqlDB</a:t>
            </a:r>
            <a:endParaRPr lang="fr-FR" i="1" dirty="0">
              <a:solidFill>
                <a:schemeClr val="tx1"/>
              </a:solidFill>
            </a:endParaRPr>
          </a:p>
        </p:txBody>
      </p:sp>
    </p:spTree>
    <p:extLst>
      <p:ext uri="{BB962C8B-B14F-4D97-AF65-F5344CB8AC3E}">
        <p14:creationId xmlns:p14="http://schemas.microsoft.com/office/powerpoint/2010/main" val="19070611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Kafka Streams</a:t>
            </a:r>
          </a:p>
        </p:txBody>
      </p:sp>
      <p:sp>
        <p:nvSpPr>
          <p:cNvPr id="3" name="Espace réservé du texte 2"/>
          <p:cNvSpPr txBox="1">
            <a:spLocks noGrp="1"/>
          </p:cNvSpPr>
          <p:nvPr>
            <p:ph type="body" idx="4294967295"/>
          </p:nvPr>
        </p:nvSpPr>
        <p:spPr/>
        <p:txBody>
          <a:bodyPr vert="horz"/>
          <a:lstStyle/>
          <a:p>
            <a:pPr lvl="0"/>
            <a:r>
              <a:rPr lang="fr-FR" b="1" i="1">
                <a:solidFill>
                  <a:srgbClr val="0D1F63"/>
                </a:solidFill>
              </a:rPr>
              <a:t>Kafka Streams API </a:t>
            </a:r>
            <a:r>
              <a:rPr lang="fr-FR"/>
              <a:t>est une bibliothèque cliente pour la création d'applications et de micro-services, où les données d'entrée et de sortie sont stockées dans des topics Kafka</a:t>
            </a:r>
          </a:p>
        </p:txBody>
      </p:sp>
      <p:pic>
        <p:nvPicPr>
          <p:cNvPr id="4" name="Image 3">
            <a:extLst>
              <a:ext uri="{FF2B5EF4-FFF2-40B4-BE49-F238E27FC236}">
                <a16:creationId xmlns:a16="http://schemas.microsoft.com/office/drawing/2014/main" id="{00000000-0000-0000-0000-000000000000}"/>
              </a:ext>
            </a:extLst>
          </p:cNvPr>
          <p:cNvPicPr>
            <a:picLocks noChangeAspect="1"/>
          </p:cNvPicPr>
          <p:nvPr/>
        </p:nvPicPr>
        <p:blipFill>
          <a:blip r:embed="rId3">
            <a:lum/>
            <a:alphaModFix/>
          </a:blip>
          <a:srcRect/>
          <a:stretch>
            <a:fillRect/>
          </a:stretch>
        </p:blipFill>
        <p:spPr>
          <a:xfrm>
            <a:off x="1619280" y="4864320"/>
            <a:ext cx="7336440" cy="2572200"/>
          </a:xfrm>
          <a:prstGeom prst="rect">
            <a:avLst/>
          </a:prstGeom>
          <a:noFill/>
          <a:ln>
            <a:noFill/>
          </a:ln>
        </p:spPr>
      </p:pic>
    </p:spTree>
    <p:extLst>
      <p:ext uri="{BB962C8B-B14F-4D97-AF65-F5344CB8AC3E}">
        <p14:creationId xmlns:p14="http://schemas.microsoft.com/office/powerpoint/2010/main" val="39144986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Apports de </a:t>
            </a:r>
            <a:r>
              <a:rPr lang="fr-FR" i="1"/>
              <a:t>KafkaStream</a:t>
            </a:r>
          </a:p>
        </p:txBody>
      </p:sp>
      <p:sp>
        <p:nvSpPr>
          <p:cNvPr id="3" name="Espace réservé du texte 2"/>
          <p:cNvSpPr txBox="1">
            <a:spLocks noGrp="1"/>
          </p:cNvSpPr>
          <p:nvPr>
            <p:ph type="body" idx="4294967295"/>
          </p:nvPr>
        </p:nvSpPr>
        <p:spPr/>
        <p:txBody>
          <a:bodyPr vert="horz">
            <a:normAutofit fontScale="77500" lnSpcReduction="20000"/>
          </a:bodyPr>
          <a:lstStyle/>
          <a:p>
            <a:pPr lvl="0">
              <a:buSzPct val="45000"/>
              <a:buFont typeface="StarSymbol"/>
              <a:buChar char="●"/>
            </a:pPr>
            <a:r>
              <a:rPr lang="fr-FR" dirty="0" smtClean="0"/>
              <a:t>Abstractions </a:t>
            </a:r>
            <a:r>
              <a:rPr lang="fr-FR" i="1" dirty="0" err="1"/>
              <a:t>KStream</a:t>
            </a:r>
            <a:r>
              <a:rPr lang="fr-FR" dirty="0"/>
              <a:t> et </a:t>
            </a:r>
            <a:r>
              <a:rPr lang="fr-FR" i="1" dirty="0" err="1"/>
              <a:t>KTable</a:t>
            </a:r>
            <a:r>
              <a:rPr lang="fr-FR" dirty="0"/>
              <a:t> permettant la transformation de flux d’évènements infinis, des jointures et des agrégations</a:t>
            </a:r>
          </a:p>
          <a:p>
            <a:pPr lvl="0">
              <a:buSzPct val="45000"/>
              <a:buFont typeface="StarSymbol"/>
              <a:buChar char="●"/>
            </a:pPr>
            <a:r>
              <a:rPr lang="fr-FR" dirty="0"/>
              <a:t>Peut garantir que chaque évènement soit traité une et une seule fois, même en cas de défaillance</a:t>
            </a:r>
            <a:r>
              <a:rPr lang="fr-FR" dirty="0" smtClean="0"/>
              <a:t>. (Par défaut At Least Once)</a:t>
            </a:r>
            <a:endParaRPr lang="fr-FR" dirty="0"/>
          </a:p>
          <a:p>
            <a:pPr lvl="0">
              <a:buSzPct val="45000"/>
              <a:buFont typeface="StarSymbol"/>
              <a:buChar char="●"/>
            </a:pPr>
            <a:r>
              <a:rPr lang="fr-FR" dirty="0"/>
              <a:t>Temps de latence des traitements en millisecondes</a:t>
            </a:r>
            <a:r>
              <a:rPr lang="fr-FR" dirty="0" smtClean="0"/>
              <a:t>, modèle énormément </a:t>
            </a:r>
            <a:r>
              <a:rPr lang="fr-FR" dirty="0" err="1" smtClean="0"/>
              <a:t>scalable</a:t>
            </a:r>
            <a:endParaRPr lang="fr-FR" dirty="0"/>
          </a:p>
          <a:p>
            <a:pPr lvl="0">
              <a:buSzPct val="45000"/>
              <a:buFont typeface="StarSymbol"/>
              <a:buChar char="●"/>
            </a:pPr>
            <a:r>
              <a:rPr lang="fr-FR" dirty="0" smtClean="0"/>
              <a:t>Un ensemble d’opérateurs </a:t>
            </a:r>
            <a:r>
              <a:rPr lang="fr-FR" dirty="0" err="1" smtClean="0"/>
              <a:t>stateless</a:t>
            </a:r>
            <a:r>
              <a:rPr lang="fr-FR" dirty="0" smtClean="0"/>
              <a:t> ou </a:t>
            </a:r>
            <a:r>
              <a:rPr lang="fr-FR" dirty="0" err="1" smtClean="0"/>
              <a:t>stateful</a:t>
            </a:r>
            <a:r>
              <a:rPr lang="fr-FR" dirty="0" smtClean="0"/>
              <a:t> permettant de filtrer, transformer les messages</a:t>
            </a:r>
          </a:p>
          <a:p>
            <a:pPr lvl="0">
              <a:buSzPct val="45000"/>
              <a:buFont typeface="StarSymbol"/>
              <a:buChar char="●"/>
            </a:pPr>
            <a:r>
              <a:rPr lang="fr-FR" dirty="0" smtClean="0"/>
              <a:t>Supporte </a:t>
            </a:r>
            <a:r>
              <a:rPr lang="fr-FR" dirty="0"/>
              <a:t>des opérations de fenêtrage temporel avec l'arrivée des événements dans le désordre.</a:t>
            </a:r>
          </a:p>
          <a:p>
            <a:pPr lvl="0">
              <a:buSzPct val="45000"/>
              <a:buFont typeface="StarSymbol"/>
              <a:buChar char="●"/>
            </a:pPr>
            <a:endParaRPr lang="fr-FR" dirty="0"/>
          </a:p>
        </p:txBody>
      </p:sp>
    </p:spTree>
    <p:extLst>
      <p:ext uri="{BB962C8B-B14F-4D97-AF65-F5344CB8AC3E}">
        <p14:creationId xmlns:p14="http://schemas.microsoft.com/office/powerpoint/2010/main" val="35864718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Définitions</a:t>
            </a:r>
          </a:p>
        </p:txBody>
      </p:sp>
      <p:sp>
        <p:nvSpPr>
          <p:cNvPr id="3" name="Espace réservé du texte 2"/>
          <p:cNvSpPr txBox="1">
            <a:spLocks noGrp="1"/>
          </p:cNvSpPr>
          <p:nvPr>
            <p:ph type="body" idx="4294967295"/>
          </p:nvPr>
        </p:nvSpPr>
        <p:spPr>
          <a:xfrm>
            <a:off x="1091880" y="2273455"/>
            <a:ext cx="8459640" cy="4384800"/>
          </a:xfrm>
        </p:spPr>
        <p:txBody>
          <a:bodyPr vert="horz">
            <a:normAutofit fontScale="92500" lnSpcReduction="20000"/>
          </a:bodyPr>
          <a:lstStyle/>
          <a:p>
            <a:pPr lvl="0"/>
            <a:r>
              <a:rPr lang="fr-FR"/>
              <a:t>Un </a:t>
            </a:r>
            <a:r>
              <a:rPr lang="fr-FR" b="1" i="1">
                <a:solidFill>
                  <a:srgbClr val="182F7C"/>
                </a:solidFill>
              </a:rPr>
              <a:t>KStream</a:t>
            </a:r>
            <a:r>
              <a:rPr lang="fr-FR"/>
              <a:t> est une abstraction représentant un ensemble de données illimité, c’est à dire infini et sans cesse croissant car de nouveaux enregistrements continuent d'arriver</a:t>
            </a:r>
          </a:p>
          <a:p>
            <a:pPr lvl="0"/>
            <a:r>
              <a:rPr lang="fr-FR"/>
              <a:t>D’autres attributs caractérisent ce flux d’événements :</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Les événements sont ordonnés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Les événements sont immuables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On peut rejouer un flux d’événements</a:t>
            </a:r>
          </a:p>
          <a:p>
            <a:pPr lvl="0"/>
            <a:endParaRPr lang="fr-FR"/>
          </a:p>
        </p:txBody>
      </p:sp>
    </p:spTree>
    <p:extLst>
      <p:ext uri="{BB962C8B-B14F-4D97-AF65-F5344CB8AC3E}">
        <p14:creationId xmlns:p14="http://schemas.microsoft.com/office/powerpoint/2010/main" val="3151535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Application KafkaStream</a:t>
            </a:r>
          </a:p>
        </p:txBody>
      </p:sp>
      <p:sp>
        <p:nvSpPr>
          <p:cNvPr id="3" name="Espace réservé du texte 2"/>
          <p:cNvSpPr txBox="1">
            <a:spLocks noGrp="1"/>
          </p:cNvSpPr>
          <p:nvPr>
            <p:ph type="body" idx="4294967295"/>
          </p:nvPr>
        </p:nvSpPr>
        <p:spPr>
          <a:xfrm>
            <a:off x="1091880" y="2296605"/>
            <a:ext cx="8459640" cy="4384800"/>
          </a:xfrm>
        </p:spPr>
        <p:txBody>
          <a:bodyPr vert="horz">
            <a:normAutofit fontScale="70000" lnSpcReduction="20000"/>
          </a:bodyPr>
          <a:lstStyle/>
          <a:p>
            <a:pPr lvl="0"/>
            <a:r>
              <a:rPr lang="fr-FR" dirty="0"/>
              <a:t>Une application </a:t>
            </a:r>
            <a:r>
              <a:rPr lang="fr-FR" dirty="0" err="1"/>
              <a:t>KafkaStream</a:t>
            </a:r>
            <a:r>
              <a:rPr lang="fr-FR" dirty="0"/>
              <a:t> défini sa logique de traitement à travers une ou plusieurs </a:t>
            </a:r>
            <a:r>
              <a:rPr lang="fr-FR" b="1" dirty="0">
                <a:solidFill>
                  <a:srgbClr val="182F7C"/>
                </a:solidFill>
              </a:rPr>
              <a:t>topologies de processeurs</a:t>
            </a:r>
            <a:r>
              <a:rPr lang="fr-FR" dirty="0"/>
              <a:t>, i.e. un graphe de processeurs de flux connectés</a:t>
            </a:r>
          </a:p>
          <a:p>
            <a:pPr lvl="0"/>
            <a:r>
              <a:rPr lang="fr-FR" dirty="0"/>
              <a:t>Un processeur représente une étape de traitement qui prend en entrée un évènement, le transforme puis produit un ou plusieurs événement</a:t>
            </a:r>
          </a:p>
          <a:p>
            <a:pPr lvl="0"/>
            <a:r>
              <a:rPr lang="fr-FR" dirty="0"/>
              <a:t>Certains processeurs :</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dirty="0">
                <a:solidFill>
                  <a:srgbClr val="000000"/>
                </a:solidFill>
                <a:latin typeface="Tahoma" pitchFamily="34"/>
                <a:cs typeface="Lucida Sans Unicode" pitchFamily="34"/>
              </a:rPr>
              <a:t>n’ont pas de connexions entrantes : </a:t>
            </a:r>
            <a:r>
              <a:rPr lang="fr-FR" sz="3200" b="1" i="1" dirty="0">
                <a:solidFill>
                  <a:srgbClr val="0D1F63"/>
                </a:solidFill>
                <a:latin typeface="Tahoma" pitchFamily="34"/>
                <a:cs typeface="Lucida Sans Unicode" pitchFamily="34"/>
              </a:rPr>
              <a:t>Source</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dirty="0">
                <a:solidFill>
                  <a:srgbClr val="000000"/>
                </a:solidFill>
                <a:latin typeface="Tahoma" pitchFamily="34"/>
                <a:cs typeface="Lucida Sans Unicode" pitchFamily="34"/>
              </a:rPr>
              <a:t>d’autres n’ont pas de connexions sortantes : </a:t>
            </a:r>
            <a:r>
              <a:rPr lang="fr-FR" sz="3200" b="1" i="1" dirty="0" err="1">
                <a:solidFill>
                  <a:srgbClr val="0D1F63"/>
                </a:solidFill>
                <a:latin typeface="Tahoma" pitchFamily="34"/>
                <a:cs typeface="Lucida Sans Unicode" pitchFamily="34"/>
              </a:rPr>
              <a:t>Sink</a:t>
            </a:r>
            <a:endParaRPr lang="fr-FR" sz="3200" b="1" i="1" dirty="0">
              <a:solidFill>
                <a:srgbClr val="0D1F63"/>
              </a:solidFill>
              <a:latin typeface="Tahoma" pitchFamily="34"/>
              <a:cs typeface="Lucida Sans Unicode" pitchFamily="34"/>
            </a:endParaRP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dirty="0">
                <a:solidFill>
                  <a:srgbClr val="000000"/>
                </a:solidFill>
                <a:latin typeface="Tahoma" pitchFamily="34"/>
                <a:cs typeface="Lucida Sans Unicode" pitchFamily="34"/>
              </a:rPr>
              <a:t>Les autres ont des connexions entrantes et sortantes </a:t>
            </a:r>
          </a:p>
          <a:p>
            <a:pPr lvl="0"/>
            <a:r>
              <a:rPr lang="fr-FR" dirty="0"/>
              <a:t>La topologie peut être spécifiée </a:t>
            </a:r>
            <a:r>
              <a:rPr lang="fr-FR" dirty="0" err="1"/>
              <a:t>programmatiquement</a:t>
            </a:r>
            <a:r>
              <a:rPr lang="fr-FR" dirty="0"/>
              <a:t> ou par un </a:t>
            </a:r>
            <a:r>
              <a:rPr lang="fr-FR" dirty="0" smtClean="0"/>
              <a:t>DSL offrant les opérateurs classiques (</a:t>
            </a:r>
            <a:r>
              <a:rPr lang="fr-FR" dirty="0" err="1" smtClean="0"/>
              <a:t>filter</a:t>
            </a:r>
            <a:r>
              <a:rPr lang="fr-FR" dirty="0" smtClean="0"/>
              <a:t>, </a:t>
            </a:r>
            <a:r>
              <a:rPr lang="fr-FR" dirty="0" err="1" smtClean="0"/>
              <a:t>map</a:t>
            </a:r>
            <a:r>
              <a:rPr lang="fr-FR" dirty="0" smtClean="0"/>
              <a:t>, </a:t>
            </a:r>
            <a:r>
              <a:rPr lang="fr-FR" dirty="0" err="1" smtClean="0"/>
              <a:t>join</a:t>
            </a:r>
            <a:r>
              <a:rPr lang="fr-FR" dirty="0" smtClean="0"/>
              <a:t>, …)</a:t>
            </a:r>
            <a:endParaRPr lang="fr-FR" dirty="0"/>
          </a:p>
        </p:txBody>
      </p:sp>
    </p:spTree>
    <p:extLst>
      <p:ext uri="{BB962C8B-B14F-4D97-AF65-F5344CB8AC3E}">
        <p14:creationId xmlns:p14="http://schemas.microsoft.com/office/powerpoint/2010/main" val="6734404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Topologie processeurs</a:t>
            </a:r>
          </a:p>
        </p:txBody>
      </p:sp>
      <p:sp>
        <p:nvSpPr>
          <p:cNvPr id="3" name="Espace réservé du texte 2"/>
          <p:cNvSpPr txBox="1">
            <a:spLocks noGrp="1"/>
          </p:cNvSpPr>
          <p:nvPr>
            <p:ph type="body" idx="4294967295"/>
          </p:nvPr>
        </p:nvSpPr>
        <p:spPr/>
        <p:txBody>
          <a:bodyPr vert="horz"/>
          <a:lstStyle/>
          <a:p>
            <a:endParaRPr lang="fr-FR"/>
          </a:p>
        </p:txBody>
      </p:sp>
      <p:pic>
        <p:nvPicPr>
          <p:cNvPr id="4" name="Image 3">
            <a:extLst>
              <a:ext uri="{FF2B5EF4-FFF2-40B4-BE49-F238E27FC236}">
                <a16:creationId xmlns:a16="http://schemas.microsoft.com/office/drawing/2014/main" id="{00000000-0000-0000-0000-000000000000}"/>
              </a:ext>
            </a:extLst>
          </p:cNvPr>
          <p:cNvPicPr>
            <a:picLocks noChangeAspect="1"/>
          </p:cNvPicPr>
          <p:nvPr/>
        </p:nvPicPr>
        <p:blipFill>
          <a:blip r:embed="rId3">
            <a:lum/>
            <a:alphaModFix/>
          </a:blip>
          <a:srcRect/>
          <a:stretch>
            <a:fillRect/>
          </a:stretch>
        </p:blipFill>
        <p:spPr>
          <a:xfrm>
            <a:off x="2981880" y="2261880"/>
            <a:ext cx="4218120" cy="5042520"/>
          </a:xfrm>
          <a:prstGeom prst="rect">
            <a:avLst/>
          </a:prstGeom>
          <a:noFill/>
          <a:ln>
            <a:noFill/>
          </a:ln>
        </p:spPr>
      </p:pic>
    </p:spTree>
    <p:extLst>
      <p:ext uri="{BB962C8B-B14F-4D97-AF65-F5344CB8AC3E}">
        <p14:creationId xmlns:p14="http://schemas.microsoft.com/office/powerpoint/2010/main" val="22827152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KStream et KTable</a:t>
            </a:r>
          </a:p>
        </p:txBody>
      </p:sp>
      <p:sp>
        <p:nvSpPr>
          <p:cNvPr id="3" name="Espace réservé du texte 2"/>
          <p:cNvSpPr txBox="1">
            <a:spLocks noGrp="1"/>
          </p:cNvSpPr>
          <p:nvPr>
            <p:ph type="body" idx="4294967295"/>
          </p:nvPr>
        </p:nvSpPr>
        <p:spPr>
          <a:xfrm>
            <a:off x="1091880" y="2435502"/>
            <a:ext cx="8459640" cy="2356417"/>
          </a:xfrm>
        </p:spPr>
        <p:txBody>
          <a:bodyPr vert="horz">
            <a:normAutofit fontScale="85000" lnSpcReduction="10000"/>
          </a:bodyPr>
          <a:lstStyle/>
          <a:p>
            <a:pPr lvl="0"/>
            <a:r>
              <a:rPr lang="fr-FR" dirty="0"/>
              <a:t> </a:t>
            </a:r>
            <a:r>
              <a:rPr lang="fr-FR" i="1" dirty="0" err="1"/>
              <a:t>KafkaStream</a:t>
            </a:r>
            <a:r>
              <a:rPr lang="fr-FR" dirty="0"/>
              <a:t> fournit également l’abstraction </a:t>
            </a:r>
            <a:r>
              <a:rPr lang="fr-FR" b="1" i="1" dirty="0" err="1">
                <a:solidFill>
                  <a:srgbClr val="0D1F63"/>
                </a:solidFill>
              </a:rPr>
              <a:t>KTable</a:t>
            </a:r>
            <a:r>
              <a:rPr lang="fr-FR" dirty="0"/>
              <a:t> qui représente un ensemble de fait qui évoluent</a:t>
            </a:r>
            <a:r>
              <a:rPr lang="fr-FR" dirty="0" smtClean="0"/>
              <a:t>.</a:t>
            </a:r>
          </a:p>
          <a:p>
            <a:pPr lvl="0"/>
            <a:r>
              <a:rPr lang="fr-FR" dirty="0" smtClean="0"/>
              <a:t>Cela peut être vu comme une table d’une base de données ou il n’existe qu’une valeur pour une clé donné.</a:t>
            </a:r>
          </a:p>
          <a:p>
            <a:pPr lvl="0"/>
            <a:endParaRPr lang="fr-FR" dirty="0"/>
          </a:p>
          <a:p>
            <a:pPr lvl="0"/>
            <a:endParaRPr lang="fr-FR" dirty="0"/>
          </a:p>
          <a:p>
            <a:pPr lvl="0"/>
            <a:endParaRPr lang="fr-FR" dirty="0"/>
          </a:p>
        </p:txBody>
      </p:sp>
      <p:pic>
        <p:nvPicPr>
          <p:cNvPr id="4098" name="Picture 2" descr="https://kafka.apache.org/38/images/streams-table-duality-0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16405" y="4791919"/>
            <a:ext cx="2667000" cy="2076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68498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dirty="0" smtClean="0"/>
              <a:t>Dualité </a:t>
            </a:r>
            <a:r>
              <a:rPr lang="fr-FR" dirty="0" err="1" smtClean="0"/>
              <a:t>KStream</a:t>
            </a:r>
            <a:r>
              <a:rPr lang="fr-FR" dirty="0" smtClean="0"/>
              <a:t> / </a:t>
            </a:r>
            <a:r>
              <a:rPr lang="fr-FR" dirty="0" err="1"/>
              <a:t>KTable</a:t>
            </a:r>
            <a:endParaRPr lang="fr-FR" dirty="0"/>
          </a:p>
        </p:txBody>
      </p:sp>
      <p:pic>
        <p:nvPicPr>
          <p:cNvPr id="5124" name="Picture 4" descr="https://kafka.apache.org/38/images/streams-table-duality-0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43191" y="2372026"/>
            <a:ext cx="5701214" cy="47356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16061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dirty="0" smtClean="0"/>
              <a:t>Corollaires</a:t>
            </a:r>
            <a:endParaRPr lang="fr-FR" dirty="0"/>
          </a:p>
        </p:txBody>
      </p:sp>
      <p:sp>
        <p:nvSpPr>
          <p:cNvPr id="3" name="Espace réservé du texte 2"/>
          <p:cNvSpPr txBox="1">
            <a:spLocks noGrp="1"/>
          </p:cNvSpPr>
          <p:nvPr>
            <p:ph type="body" idx="4294967295"/>
          </p:nvPr>
        </p:nvSpPr>
        <p:spPr>
          <a:xfrm>
            <a:off x="1091880" y="2435502"/>
            <a:ext cx="8459640" cy="4384800"/>
          </a:xfrm>
        </p:spPr>
        <p:txBody>
          <a:bodyPr vert="horz">
            <a:normAutofit fontScale="92500" lnSpcReduction="10000"/>
          </a:bodyPr>
          <a:lstStyle/>
          <a:p>
            <a:pPr lvl="0"/>
            <a:endParaRPr lang="fr-FR" dirty="0"/>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dirty="0">
                <a:solidFill>
                  <a:srgbClr val="000000"/>
                </a:solidFill>
                <a:latin typeface="Tahoma" pitchFamily="34"/>
                <a:cs typeface="Lucida Sans Unicode" pitchFamily="34"/>
              </a:rPr>
              <a:t>Une </a:t>
            </a:r>
            <a:r>
              <a:rPr lang="fr-FR" sz="3200" i="1" dirty="0" err="1">
                <a:solidFill>
                  <a:srgbClr val="000000"/>
                </a:solidFill>
                <a:latin typeface="Tahoma" pitchFamily="34"/>
                <a:cs typeface="Lucida Sans Unicode" pitchFamily="34"/>
              </a:rPr>
              <a:t>KTable</a:t>
            </a:r>
            <a:r>
              <a:rPr lang="fr-FR" sz="3200" dirty="0">
                <a:solidFill>
                  <a:srgbClr val="000000"/>
                </a:solidFill>
                <a:latin typeface="Tahoma" pitchFamily="34"/>
                <a:cs typeface="Lucida Sans Unicode" pitchFamily="34"/>
              </a:rPr>
              <a:t> peut être transformé en </a:t>
            </a:r>
            <a:r>
              <a:rPr lang="fr-FR" sz="3200" i="1" dirty="0" err="1">
                <a:solidFill>
                  <a:srgbClr val="000000"/>
                </a:solidFill>
                <a:latin typeface="Tahoma" pitchFamily="34"/>
                <a:cs typeface="Lucida Sans Unicode" pitchFamily="34"/>
              </a:rPr>
              <a:t>KStream</a:t>
            </a:r>
            <a:r>
              <a:rPr lang="fr-FR" sz="3200" dirty="0">
                <a:solidFill>
                  <a:srgbClr val="000000"/>
                </a:solidFill>
                <a:latin typeface="Tahoma" pitchFamily="34"/>
                <a:cs typeface="Lucida Sans Unicode" pitchFamily="34"/>
              </a:rPr>
              <a:t> contenant les événements d’update</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dirty="0">
                <a:solidFill>
                  <a:srgbClr val="000000"/>
                </a:solidFill>
                <a:latin typeface="Tahoma" pitchFamily="34"/>
                <a:cs typeface="Lucida Sans Unicode" pitchFamily="34"/>
              </a:rPr>
              <a:t>Une </a:t>
            </a:r>
            <a:r>
              <a:rPr lang="fr-FR" sz="3200" i="1" dirty="0" err="1">
                <a:solidFill>
                  <a:srgbClr val="000000"/>
                </a:solidFill>
                <a:latin typeface="Tahoma" pitchFamily="34"/>
                <a:cs typeface="Lucida Sans Unicode" pitchFamily="34"/>
              </a:rPr>
              <a:t>KTable</a:t>
            </a:r>
            <a:r>
              <a:rPr lang="fr-FR" sz="3200" dirty="0">
                <a:solidFill>
                  <a:srgbClr val="000000"/>
                </a:solidFill>
                <a:latin typeface="Tahoma" pitchFamily="34"/>
                <a:cs typeface="Lucida Sans Unicode" pitchFamily="34"/>
              </a:rPr>
              <a:t> peut être construit à partir d’un </a:t>
            </a:r>
            <a:r>
              <a:rPr lang="fr-FR" sz="3200" i="1" dirty="0" err="1">
                <a:solidFill>
                  <a:srgbClr val="000000"/>
                </a:solidFill>
                <a:latin typeface="Tahoma" pitchFamily="34"/>
                <a:cs typeface="Lucida Sans Unicode" pitchFamily="34"/>
              </a:rPr>
              <a:t>KStream</a:t>
            </a:r>
            <a:r>
              <a:rPr lang="fr-FR" sz="3200" dirty="0">
                <a:solidFill>
                  <a:srgbClr val="000000"/>
                </a:solidFill>
                <a:latin typeface="Tahoma" pitchFamily="34"/>
                <a:cs typeface="Lucida Sans Unicode" pitchFamily="34"/>
              </a:rPr>
              <a:t>. </a:t>
            </a:r>
            <a:r>
              <a:rPr lang="fr-FR" sz="3200" dirty="0" smtClean="0">
                <a:solidFill>
                  <a:srgbClr val="000000"/>
                </a:solidFill>
                <a:latin typeface="Tahoma" pitchFamily="34"/>
                <a:cs typeface="Lucida Sans Unicode" pitchFamily="34"/>
              </a:rPr>
              <a:t/>
            </a:r>
            <a:br>
              <a:rPr lang="fr-FR" sz="3200" dirty="0" smtClean="0">
                <a:solidFill>
                  <a:srgbClr val="000000"/>
                </a:solidFill>
                <a:latin typeface="Tahoma" pitchFamily="34"/>
                <a:cs typeface="Lucida Sans Unicode" pitchFamily="34"/>
              </a:rPr>
            </a:br>
            <a:r>
              <a:rPr lang="fr-FR" sz="3200" dirty="0" smtClean="0">
                <a:solidFill>
                  <a:srgbClr val="000000"/>
                </a:solidFill>
                <a:latin typeface="Tahoma" pitchFamily="34"/>
                <a:cs typeface="Lucida Sans Unicode" pitchFamily="34"/>
              </a:rPr>
              <a:t>Seule </a:t>
            </a:r>
            <a:r>
              <a:rPr lang="fr-FR" sz="3200" dirty="0">
                <a:solidFill>
                  <a:srgbClr val="000000"/>
                </a:solidFill>
                <a:latin typeface="Tahoma" pitchFamily="34"/>
                <a:cs typeface="Lucida Sans Unicode" pitchFamily="34"/>
              </a:rPr>
              <a:t>la dernière valeur ou une agrégation d’une clé  donnée est conservée</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dirty="0">
                <a:solidFill>
                  <a:srgbClr val="000000"/>
                </a:solidFill>
                <a:latin typeface="Tahoma" pitchFamily="34"/>
                <a:cs typeface="Lucida Sans Unicode" pitchFamily="34"/>
              </a:rPr>
              <a:t>Un </a:t>
            </a:r>
            <a:r>
              <a:rPr lang="fr-FR" sz="3200" i="1" dirty="0" err="1">
                <a:solidFill>
                  <a:srgbClr val="000000"/>
                </a:solidFill>
                <a:latin typeface="Tahoma" pitchFamily="34"/>
                <a:cs typeface="Lucida Sans Unicode" pitchFamily="34"/>
              </a:rPr>
              <a:t>KStream</a:t>
            </a:r>
            <a:r>
              <a:rPr lang="fr-FR" sz="3200" dirty="0">
                <a:solidFill>
                  <a:srgbClr val="000000"/>
                </a:solidFill>
                <a:latin typeface="Tahoma" pitchFamily="34"/>
                <a:cs typeface="Lucida Sans Unicode" pitchFamily="34"/>
              </a:rPr>
              <a:t> peut effectuer des jointures sur une </a:t>
            </a:r>
            <a:r>
              <a:rPr lang="fr-FR" sz="3200" i="1" dirty="0" err="1">
                <a:solidFill>
                  <a:srgbClr val="000000"/>
                </a:solidFill>
                <a:latin typeface="Tahoma" pitchFamily="34"/>
                <a:cs typeface="Lucida Sans Unicode" pitchFamily="34"/>
              </a:rPr>
              <a:t>KTable</a:t>
            </a:r>
            <a:r>
              <a:rPr lang="fr-FR" sz="3200" dirty="0">
                <a:solidFill>
                  <a:srgbClr val="000000"/>
                </a:solidFill>
                <a:latin typeface="Tahoma" pitchFamily="34"/>
                <a:cs typeface="Lucida Sans Unicode" pitchFamily="34"/>
              </a:rPr>
              <a:t> et produit alors un </a:t>
            </a:r>
            <a:r>
              <a:rPr lang="fr-FR" sz="3200" i="1" dirty="0" err="1">
                <a:solidFill>
                  <a:srgbClr val="000000"/>
                </a:solidFill>
                <a:latin typeface="Tahoma" pitchFamily="34"/>
                <a:cs typeface="Lucida Sans Unicode" pitchFamily="34"/>
              </a:rPr>
              <a:t>KStream</a:t>
            </a:r>
            <a:r>
              <a:rPr lang="fr-FR" sz="3200" dirty="0">
                <a:solidFill>
                  <a:srgbClr val="000000"/>
                </a:solidFill>
                <a:latin typeface="Tahoma" pitchFamily="34"/>
                <a:cs typeface="Lucida Sans Unicode" pitchFamily="34"/>
              </a:rPr>
              <a:t> enrichi</a:t>
            </a:r>
          </a:p>
          <a:p>
            <a:pPr lvl="0"/>
            <a:endParaRPr lang="fr-FR" dirty="0"/>
          </a:p>
          <a:p>
            <a:pPr lvl="0"/>
            <a:endParaRPr lang="fr-FR" dirty="0"/>
          </a:p>
        </p:txBody>
      </p:sp>
    </p:spTree>
    <p:extLst>
      <p:ext uri="{BB962C8B-B14F-4D97-AF65-F5344CB8AC3E}">
        <p14:creationId xmlns:p14="http://schemas.microsoft.com/office/powerpoint/2010/main" val="36342696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dirty="0" err="1"/>
              <a:t>KGlobalTable</a:t>
            </a:r>
            <a:endParaRPr lang="fr-FR" dirty="0"/>
          </a:p>
        </p:txBody>
      </p:sp>
      <p:sp>
        <p:nvSpPr>
          <p:cNvPr id="3" name="Espace réservé du texte 2"/>
          <p:cNvSpPr txBox="1">
            <a:spLocks noGrp="1"/>
          </p:cNvSpPr>
          <p:nvPr>
            <p:ph type="body" idx="4294967295"/>
          </p:nvPr>
        </p:nvSpPr>
        <p:spPr>
          <a:xfrm>
            <a:off x="1091880" y="2435502"/>
            <a:ext cx="8459640" cy="4384800"/>
          </a:xfrm>
        </p:spPr>
        <p:txBody>
          <a:bodyPr vert="horz">
            <a:normAutofit/>
          </a:bodyPr>
          <a:lstStyle/>
          <a:p>
            <a:pPr lvl="0"/>
            <a:r>
              <a:rPr lang="fr-FR" b="1" i="1" dirty="0" err="1" smtClean="0">
                <a:solidFill>
                  <a:srgbClr val="002060"/>
                </a:solidFill>
              </a:rPr>
              <a:t>KGlobalTable</a:t>
            </a:r>
            <a:r>
              <a:rPr lang="fr-FR" dirty="0" smtClean="0"/>
              <a:t> représente </a:t>
            </a:r>
            <a:r>
              <a:rPr lang="fr-FR" dirty="0"/>
              <a:t>une table distribuée globale. </a:t>
            </a:r>
            <a:endParaRPr lang="fr-FR" dirty="0" smtClean="0"/>
          </a:p>
          <a:p>
            <a:pPr lvl="0"/>
            <a:r>
              <a:rPr lang="fr-FR" dirty="0" smtClean="0"/>
              <a:t>Contrairement </a:t>
            </a:r>
            <a:r>
              <a:rPr lang="fr-FR" dirty="0"/>
              <a:t>à une </a:t>
            </a:r>
            <a:r>
              <a:rPr lang="fr-FR" dirty="0" err="1"/>
              <a:t>KTable</a:t>
            </a:r>
            <a:r>
              <a:rPr lang="fr-FR" dirty="0"/>
              <a:t>, qui est partitionnée et locale à chaque instance d'une application Kafka </a:t>
            </a:r>
            <a:r>
              <a:rPr lang="fr-FR" dirty="0" err="1"/>
              <a:t>Streams</a:t>
            </a:r>
            <a:r>
              <a:rPr lang="fr-FR" dirty="0"/>
              <a:t>, une </a:t>
            </a:r>
            <a:r>
              <a:rPr lang="fr-FR" dirty="0" err="1"/>
              <a:t>KGlobalTable</a:t>
            </a:r>
            <a:r>
              <a:rPr lang="fr-FR" dirty="0"/>
              <a:t> contient une copie complète des données sur chaque instance de l'application.</a:t>
            </a:r>
            <a:endParaRPr lang="fr-FR" dirty="0"/>
          </a:p>
        </p:txBody>
      </p:sp>
    </p:spTree>
    <p:extLst>
      <p:ext uri="{BB962C8B-B14F-4D97-AF65-F5344CB8AC3E}">
        <p14:creationId xmlns:p14="http://schemas.microsoft.com/office/powerpoint/2010/main" val="7479169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name="page19">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Architecture Event-driven</a:t>
            </a:r>
          </a:p>
        </p:txBody>
      </p:sp>
      <p:sp>
        <p:nvSpPr>
          <p:cNvPr id="3" name="Espace réservé du texte 2"/>
          <p:cNvSpPr txBox="1">
            <a:spLocks noGrp="1"/>
          </p:cNvSpPr>
          <p:nvPr>
            <p:ph type="body" idx="4294967295"/>
          </p:nvPr>
        </p:nvSpPr>
        <p:spPr>
          <a:xfrm>
            <a:off x="1091880" y="2298951"/>
            <a:ext cx="8459640" cy="4384800"/>
          </a:xfrm>
        </p:spPr>
        <p:txBody>
          <a:bodyPr vert="horz">
            <a:normAutofit fontScale="70000" lnSpcReduction="20000"/>
          </a:bodyPr>
          <a:lstStyle/>
          <a:p>
            <a:pPr lvl="0"/>
            <a:r>
              <a:rPr lang="fr-FR" dirty="0"/>
              <a:t>Les architectures </a:t>
            </a:r>
            <a:r>
              <a:rPr lang="fr-FR" i="1" dirty="0" err="1"/>
              <a:t>event-driven</a:t>
            </a:r>
            <a:r>
              <a:rPr lang="fr-FR" dirty="0"/>
              <a:t> sont une alternative intéressante dans un contexte micro-services.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dirty="0">
                <a:solidFill>
                  <a:srgbClr val="000000"/>
                </a:solidFill>
                <a:latin typeface="Tahoma" pitchFamily="34"/>
                <a:cs typeface="Lucida Sans Unicode" pitchFamily="34"/>
              </a:rPr>
              <a:t>Cela produit généralement des architectures plus souples et plus réactives.</a:t>
            </a:r>
          </a:p>
          <a:p>
            <a:pPr lvl="0"/>
            <a:r>
              <a:rPr lang="fr-FR" dirty="0"/>
              <a:t>Chaque micro-service consomme en continu des événements :</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dirty="0">
                <a:solidFill>
                  <a:srgbClr val="000000"/>
                </a:solidFill>
                <a:latin typeface="Tahoma" pitchFamily="34"/>
                <a:cs typeface="Lucida Sans Unicode" pitchFamily="34"/>
              </a:rPr>
              <a:t>Lit un ou plusieurs topics Kafka en entrée</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dirty="0">
                <a:solidFill>
                  <a:srgbClr val="000000"/>
                </a:solidFill>
                <a:latin typeface="Tahoma" pitchFamily="34"/>
                <a:cs typeface="Lucida Sans Unicode" pitchFamily="34"/>
              </a:rPr>
              <a:t>Effectue un traitement</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dirty="0">
                <a:solidFill>
                  <a:srgbClr val="000000"/>
                </a:solidFill>
                <a:latin typeface="Tahoma" pitchFamily="34"/>
                <a:cs typeface="Lucida Sans Unicode" pitchFamily="34"/>
              </a:rPr>
              <a:t>Écrit vers un ou plusieurs topics de sortie</a:t>
            </a:r>
          </a:p>
          <a:p>
            <a:pPr lvl="0"/>
            <a:endParaRPr lang="fr-FR" dirty="0"/>
          </a:p>
          <a:p>
            <a:pPr lvl="0"/>
            <a:r>
              <a:rPr lang="fr-FR" dirty="0"/>
              <a:t>Kafka Stream, </a:t>
            </a:r>
            <a:r>
              <a:rPr lang="fr-FR" dirty="0" err="1" smtClean="0"/>
              <a:t>Streamiz</a:t>
            </a:r>
            <a:r>
              <a:rPr lang="fr-FR" dirty="0" smtClean="0"/>
              <a:t>, </a:t>
            </a:r>
            <a:r>
              <a:rPr lang="fr-FR" dirty="0" err="1" smtClean="0"/>
              <a:t>Akka.Streams.Kafka</a:t>
            </a:r>
            <a:r>
              <a:rPr lang="fr-FR" dirty="0" smtClean="0"/>
              <a:t> facilitent </a:t>
            </a:r>
            <a:r>
              <a:rPr lang="fr-FR" dirty="0"/>
              <a:t>ce type d’architecture  </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dirty="0" smtClean="0"/>
              <a:t>Agrégation</a:t>
            </a:r>
            <a:endParaRPr lang="fr-FR" dirty="0"/>
          </a:p>
        </p:txBody>
      </p:sp>
      <p:sp>
        <p:nvSpPr>
          <p:cNvPr id="3" name="Espace réservé du texte 2"/>
          <p:cNvSpPr txBox="1">
            <a:spLocks noGrp="1"/>
          </p:cNvSpPr>
          <p:nvPr>
            <p:ph type="body" idx="4294967295"/>
          </p:nvPr>
        </p:nvSpPr>
        <p:spPr/>
        <p:txBody>
          <a:bodyPr vert="horz">
            <a:normAutofit fontScale="92500" lnSpcReduction="20000"/>
          </a:bodyPr>
          <a:lstStyle/>
          <a:p>
            <a:pPr lvl="0"/>
            <a:r>
              <a:rPr lang="fr-FR" dirty="0"/>
              <a:t>Une opération </a:t>
            </a:r>
            <a:r>
              <a:rPr lang="fr-FR" b="1" dirty="0">
                <a:solidFill>
                  <a:srgbClr val="0D1F63"/>
                </a:solidFill>
              </a:rPr>
              <a:t>d'agrégation</a:t>
            </a:r>
            <a:r>
              <a:rPr lang="fr-FR" dirty="0"/>
              <a:t> prend un flux d'entrée ou une table et génère une nouvelle table en combinant plusieurs enregistrements d'entrée en un seul enregistrement de sortie.</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dirty="0">
                <a:solidFill>
                  <a:srgbClr val="000000"/>
                </a:solidFill>
                <a:latin typeface="Tahoma" pitchFamily="34"/>
                <a:cs typeface="Lucida Sans Unicode" pitchFamily="34"/>
              </a:rPr>
              <a:t>Exemples : Somme, moyenne, …</a:t>
            </a:r>
          </a:p>
          <a:p>
            <a:pPr lvl="0"/>
            <a:r>
              <a:rPr lang="fr-FR" dirty="0"/>
              <a:t>Une opération </a:t>
            </a:r>
            <a:r>
              <a:rPr lang="fr-FR" b="1" dirty="0">
                <a:solidFill>
                  <a:srgbClr val="0D1F63"/>
                </a:solidFill>
              </a:rPr>
              <a:t>de jointure </a:t>
            </a:r>
            <a:r>
              <a:rPr lang="fr-FR" dirty="0"/>
              <a:t>prend plusieurs flux d'entrée et fournit un flux de sortie</a:t>
            </a:r>
          </a:p>
          <a:p>
            <a:pPr lvl="0"/>
            <a:r>
              <a:rPr lang="fr-FR" dirty="0"/>
              <a:t>Le </a:t>
            </a:r>
            <a:r>
              <a:rPr lang="fr-FR" b="1" dirty="0">
                <a:solidFill>
                  <a:srgbClr val="182F7C"/>
                </a:solidFill>
              </a:rPr>
              <a:t>fenêtrage</a:t>
            </a:r>
            <a:r>
              <a:rPr lang="fr-FR" dirty="0"/>
              <a:t> permet de contrôler comment regrouper des enregistrements qui ont une même clé pour des opérations d’agrégations ou des jointures.</a:t>
            </a:r>
          </a:p>
        </p:txBody>
      </p:sp>
    </p:spTree>
    <p:extLst>
      <p:ext uri="{BB962C8B-B14F-4D97-AF65-F5344CB8AC3E}">
        <p14:creationId xmlns:p14="http://schemas.microsoft.com/office/powerpoint/2010/main" val="26540287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State store</a:t>
            </a:r>
          </a:p>
        </p:txBody>
      </p:sp>
      <p:sp>
        <p:nvSpPr>
          <p:cNvPr id="3" name="Espace réservé du texte 2"/>
          <p:cNvSpPr txBox="1">
            <a:spLocks noGrp="1"/>
          </p:cNvSpPr>
          <p:nvPr>
            <p:ph type="body" idx="4294967295"/>
          </p:nvPr>
        </p:nvSpPr>
        <p:spPr/>
        <p:txBody>
          <a:bodyPr vert="horz">
            <a:normAutofit fontScale="92500" lnSpcReduction="20000"/>
          </a:bodyPr>
          <a:lstStyle/>
          <a:p>
            <a:pPr lvl="0"/>
            <a:r>
              <a:rPr lang="fr-FR" dirty="0"/>
              <a:t>Certaines applications (</a:t>
            </a:r>
            <a:r>
              <a:rPr lang="fr-FR" dirty="0" err="1"/>
              <a:t>stateful</a:t>
            </a:r>
            <a:r>
              <a:rPr lang="fr-FR" dirty="0"/>
              <a:t>) nécessitent de conserver un état pour grouper, joindre, agréger</a:t>
            </a:r>
          </a:p>
          <a:p>
            <a:pPr lvl="0"/>
            <a:r>
              <a:rPr lang="fr-FR" i="1" dirty="0"/>
              <a:t>Kafka </a:t>
            </a:r>
            <a:r>
              <a:rPr lang="fr-FR" i="1" dirty="0" err="1"/>
              <a:t>Streams</a:t>
            </a:r>
            <a:r>
              <a:rPr lang="fr-FR" dirty="0"/>
              <a:t> fournit des </a:t>
            </a:r>
            <a:r>
              <a:rPr lang="fr-FR" b="1" i="1" dirty="0">
                <a:solidFill>
                  <a:srgbClr val="0D1F63"/>
                </a:solidFill>
              </a:rPr>
              <a:t>State stores</a:t>
            </a:r>
            <a:r>
              <a:rPr lang="fr-FR" dirty="0"/>
              <a:t> qui permettent aux applications de </a:t>
            </a:r>
            <a:r>
              <a:rPr lang="fr-FR" dirty="0" smtClean="0"/>
              <a:t>stocker et interroger des états</a:t>
            </a:r>
            <a:endParaRPr lang="fr-FR" dirty="0"/>
          </a:p>
          <a:p>
            <a:pPr lvl="0"/>
            <a:r>
              <a:rPr lang="fr-FR" dirty="0"/>
              <a:t>On peut y définir des </a:t>
            </a:r>
            <a:r>
              <a:rPr lang="fr-FR" i="1" dirty="0"/>
              <a:t>interactive </a:t>
            </a:r>
            <a:r>
              <a:rPr lang="fr-FR" i="1" dirty="0" err="1"/>
              <a:t>queries</a:t>
            </a:r>
            <a:r>
              <a:rPr lang="fr-FR" dirty="0"/>
              <a:t> permettant un accès en lecture à ces données.</a:t>
            </a:r>
          </a:p>
          <a:p>
            <a:pPr lvl="0"/>
            <a:r>
              <a:rPr lang="fr-FR" dirty="0" smtClean="0"/>
              <a:t>Les state store sont implémentés sous </a:t>
            </a:r>
            <a:r>
              <a:rPr lang="fr-FR" dirty="0" smtClean="0"/>
              <a:t>forme de topic Kafka avec la stratégie de compactage des logs</a:t>
            </a:r>
            <a:endParaRPr lang="fr-FR" dirty="0"/>
          </a:p>
        </p:txBody>
      </p:sp>
    </p:spTree>
    <p:extLst>
      <p:ext uri="{BB962C8B-B14F-4D97-AF65-F5344CB8AC3E}">
        <p14:creationId xmlns:p14="http://schemas.microsoft.com/office/powerpoint/2010/main" val="30295080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dirty="0" smtClean="0"/>
              <a:t>Tâches et partitions</a:t>
            </a:r>
            <a:endParaRPr lang="fr-FR" dirty="0"/>
          </a:p>
        </p:txBody>
      </p:sp>
      <p:sp>
        <p:nvSpPr>
          <p:cNvPr id="3" name="Espace réservé du texte 2"/>
          <p:cNvSpPr txBox="1">
            <a:spLocks noGrp="1"/>
          </p:cNvSpPr>
          <p:nvPr>
            <p:ph type="body" idx="4294967295"/>
          </p:nvPr>
        </p:nvSpPr>
        <p:spPr/>
        <p:txBody>
          <a:bodyPr vert="horz">
            <a:normAutofit fontScale="70000" lnSpcReduction="20000"/>
          </a:bodyPr>
          <a:lstStyle/>
          <a:p>
            <a:pPr lvl="0"/>
            <a:r>
              <a:rPr lang="fr-FR" dirty="0"/>
              <a:t>Kafka </a:t>
            </a:r>
            <a:r>
              <a:rPr lang="fr-FR" dirty="0" err="1"/>
              <a:t>Streams</a:t>
            </a:r>
            <a:r>
              <a:rPr lang="fr-FR" dirty="0"/>
              <a:t> utilise les concepts de </a:t>
            </a:r>
            <a:r>
              <a:rPr lang="fr-FR" dirty="0" smtClean="0"/>
              <a:t>partitions de flux </a:t>
            </a:r>
            <a:r>
              <a:rPr lang="fr-FR" dirty="0"/>
              <a:t>et de tâches </a:t>
            </a:r>
            <a:r>
              <a:rPr lang="fr-FR" dirty="0" smtClean="0"/>
              <a:t>pour implémenter le parallélisme.</a:t>
            </a:r>
          </a:p>
          <a:p>
            <a:pPr lvl="0"/>
            <a:r>
              <a:rPr lang="fr-FR" dirty="0" smtClean="0"/>
              <a:t>Ces concepts sont basés sur les partitions Kafka</a:t>
            </a:r>
            <a:r>
              <a:rPr lang="fr-FR" dirty="0"/>
              <a:t>. </a:t>
            </a:r>
            <a:endParaRPr lang="fr-FR" dirty="0" smtClean="0"/>
          </a:p>
          <a:p>
            <a:pPr lvl="0"/>
            <a:r>
              <a:rPr lang="fr-FR" dirty="0" smtClean="0"/>
              <a:t>Partition de flux :</a:t>
            </a:r>
          </a:p>
          <a:p>
            <a:pPr lvl="1"/>
            <a:r>
              <a:rPr lang="fr-FR" dirty="0"/>
              <a:t>Chaque partition de flux est une séquence totalement ordonnée d'enregistrements de données et correspond à une partition </a:t>
            </a:r>
            <a:r>
              <a:rPr lang="fr-FR" dirty="0" smtClean="0"/>
              <a:t>d’un topic Kafka.</a:t>
            </a:r>
          </a:p>
          <a:p>
            <a:pPr lvl="1"/>
            <a:r>
              <a:rPr lang="fr-FR" dirty="0" smtClean="0"/>
              <a:t>Un </a:t>
            </a:r>
            <a:r>
              <a:rPr lang="fr-FR" dirty="0"/>
              <a:t>enregistrement </a:t>
            </a:r>
            <a:r>
              <a:rPr lang="fr-FR" dirty="0" smtClean="0"/>
              <a:t>dans </a:t>
            </a:r>
            <a:r>
              <a:rPr lang="fr-FR" dirty="0"/>
              <a:t>le flux correspond à un message Kafka </a:t>
            </a:r>
            <a:r>
              <a:rPr lang="fr-FR" dirty="0" smtClean="0"/>
              <a:t>du topic.</a:t>
            </a:r>
          </a:p>
          <a:p>
            <a:pPr lvl="1"/>
            <a:r>
              <a:rPr lang="fr-FR" dirty="0" smtClean="0"/>
              <a:t>Les </a:t>
            </a:r>
            <a:r>
              <a:rPr lang="fr-FR" dirty="0"/>
              <a:t>clés des enregistrements de données déterminent le </a:t>
            </a:r>
            <a:r>
              <a:rPr lang="fr-FR" dirty="0" smtClean="0"/>
              <a:t>partitionnement.</a:t>
            </a:r>
          </a:p>
          <a:p>
            <a:endParaRPr lang="fr-FR" dirty="0" smtClean="0"/>
          </a:p>
          <a:p>
            <a:r>
              <a:rPr lang="fr-FR" dirty="0" smtClean="0"/>
              <a:t>Les tâches permettent la </a:t>
            </a:r>
            <a:r>
              <a:rPr lang="fr-FR" dirty="0" err="1" smtClean="0"/>
              <a:t>scalabilité</a:t>
            </a:r>
            <a:r>
              <a:rPr lang="fr-FR" dirty="0" smtClean="0"/>
              <a:t>. </a:t>
            </a:r>
          </a:p>
          <a:p>
            <a:pPr lvl="1"/>
            <a:r>
              <a:rPr lang="fr-FR" dirty="0"/>
              <a:t>Kafka </a:t>
            </a:r>
            <a:r>
              <a:rPr lang="fr-FR" dirty="0" err="1"/>
              <a:t>Streams</a:t>
            </a:r>
            <a:r>
              <a:rPr lang="fr-FR" dirty="0"/>
              <a:t> crée un nombre fixe de tâches en fonction des partitions du flux </a:t>
            </a:r>
            <a:r>
              <a:rPr lang="fr-FR" dirty="0" smtClean="0"/>
              <a:t>d'entrée</a:t>
            </a:r>
          </a:p>
          <a:p>
            <a:pPr lvl="1"/>
            <a:r>
              <a:rPr lang="fr-FR" dirty="0" smtClean="0"/>
              <a:t>Chaque </a:t>
            </a:r>
            <a:r>
              <a:rPr lang="fr-FR" dirty="0"/>
              <a:t>tâche </a:t>
            </a:r>
            <a:r>
              <a:rPr lang="fr-FR" dirty="0" smtClean="0"/>
              <a:t>est </a:t>
            </a:r>
            <a:r>
              <a:rPr lang="fr-FR" dirty="0"/>
              <a:t>affectée à une liste de </a:t>
            </a:r>
            <a:r>
              <a:rPr lang="fr-FR" dirty="0" smtClean="0"/>
              <a:t>partitions. L'affectation ne </a:t>
            </a:r>
            <a:r>
              <a:rPr lang="fr-FR" dirty="0"/>
              <a:t>change </a:t>
            </a:r>
            <a:r>
              <a:rPr lang="fr-FR" dirty="0" smtClean="0"/>
              <a:t>jamais</a:t>
            </a:r>
          </a:p>
          <a:p>
            <a:pPr lvl="1"/>
            <a:r>
              <a:rPr lang="en-US" dirty="0" smtClean="0"/>
              <a:t>Les taches </a:t>
            </a:r>
            <a:r>
              <a:rPr lang="en-US" dirty="0" err="1" smtClean="0"/>
              <a:t>instancient</a:t>
            </a:r>
            <a:r>
              <a:rPr lang="en-US" dirty="0" smtClean="0"/>
              <a:t> </a:t>
            </a:r>
            <a:r>
              <a:rPr lang="en-US" dirty="0" err="1" smtClean="0"/>
              <a:t>leur</a:t>
            </a:r>
            <a:r>
              <a:rPr lang="en-US" dirty="0" smtClean="0"/>
              <a:t> proper </a:t>
            </a:r>
            <a:r>
              <a:rPr lang="en-US" dirty="0" err="1" smtClean="0"/>
              <a:t>topologie</a:t>
            </a:r>
            <a:r>
              <a:rPr lang="en-US" dirty="0" smtClean="0"/>
              <a:t> de </a:t>
            </a:r>
            <a:r>
              <a:rPr lang="en-US" dirty="0" err="1" smtClean="0"/>
              <a:t>processeurs</a:t>
            </a:r>
            <a:endParaRPr lang="en-US" dirty="0" smtClean="0"/>
          </a:p>
          <a:p>
            <a:pPr lvl="1"/>
            <a:r>
              <a:rPr lang="en-US" dirty="0" err="1" smtClean="0"/>
              <a:t>Elles</a:t>
            </a:r>
            <a:r>
              <a:rPr lang="en-US" dirty="0" smtClean="0"/>
              <a:t> </a:t>
            </a:r>
            <a:r>
              <a:rPr lang="en-US" dirty="0" err="1" smtClean="0"/>
              <a:t>ont</a:t>
            </a:r>
            <a:r>
              <a:rPr lang="en-US" dirty="0" smtClean="0"/>
              <a:t> </a:t>
            </a:r>
            <a:r>
              <a:rPr lang="en-US" dirty="0" err="1" smtClean="0"/>
              <a:t>leur</a:t>
            </a:r>
            <a:r>
              <a:rPr lang="en-US" dirty="0" smtClean="0"/>
              <a:t> </a:t>
            </a:r>
            <a:r>
              <a:rPr lang="en-US" dirty="0" err="1" smtClean="0"/>
              <a:t>propre</a:t>
            </a:r>
            <a:r>
              <a:rPr lang="en-US" dirty="0" smtClean="0"/>
              <a:t> </a:t>
            </a:r>
            <a:r>
              <a:rPr lang="en-US" dirty="0" err="1" smtClean="0"/>
              <a:t>StateStore</a:t>
            </a:r>
            <a:endParaRPr lang="fr-FR" dirty="0"/>
          </a:p>
        </p:txBody>
      </p:sp>
    </p:spTree>
    <p:extLst>
      <p:ext uri="{BB962C8B-B14F-4D97-AF65-F5344CB8AC3E}">
        <p14:creationId xmlns:p14="http://schemas.microsoft.com/office/powerpoint/2010/main" val="14511908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Architecture et scalabilité</a:t>
            </a:r>
          </a:p>
        </p:txBody>
      </p:sp>
      <p:sp>
        <p:nvSpPr>
          <p:cNvPr id="3" name="Espace réservé du texte 2"/>
          <p:cNvSpPr txBox="1">
            <a:spLocks noGrp="1"/>
          </p:cNvSpPr>
          <p:nvPr>
            <p:ph type="body" idx="4294967295"/>
          </p:nvPr>
        </p:nvSpPr>
        <p:spPr/>
        <p:txBody>
          <a:bodyPr vert="horz"/>
          <a:lstStyle/>
          <a:p>
            <a:endParaRPr lang="fr-FR"/>
          </a:p>
        </p:txBody>
      </p:sp>
      <p:pic>
        <p:nvPicPr>
          <p:cNvPr id="4" name="Image 3">
            <a:extLst>
              <a:ext uri="{FF2B5EF4-FFF2-40B4-BE49-F238E27FC236}">
                <a16:creationId xmlns:a16="http://schemas.microsoft.com/office/drawing/2014/main" id="{00000000-0000-0000-0000-000000000000}"/>
              </a:ext>
            </a:extLst>
          </p:cNvPr>
          <p:cNvPicPr>
            <a:picLocks noChangeAspect="1"/>
          </p:cNvPicPr>
          <p:nvPr/>
        </p:nvPicPr>
        <p:blipFill>
          <a:blip r:embed="rId3">
            <a:lum/>
            <a:alphaModFix/>
          </a:blip>
          <a:srcRect/>
          <a:stretch>
            <a:fillRect/>
          </a:stretch>
        </p:blipFill>
        <p:spPr>
          <a:xfrm>
            <a:off x="2304000" y="2408400"/>
            <a:ext cx="6047279" cy="4935600"/>
          </a:xfrm>
          <a:prstGeom prst="rect">
            <a:avLst/>
          </a:prstGeom>
          <a:noFill/>
          <a:ln>
            <a:noFill/>
          </a:ln>
        </p:spPr>
      </p:pic>
    </p:spTree>
    <p:extLst>
      <p:ext uri="{BB962C8B-B14F-4D97-AF65-F5344CB8AC3E}">
        <p14:creationId xmlns:p14="http://schemas.microsoft.com/office/powerpoint/2010/main" val="40634148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dirty="0" smtClean="0"/>
              <a:t>Modèle de threads</a:t>
            </a:r>
            <a:endParaRPr lang="fr-FR" dirty="0"/>
          </a:p>
        </p:txBody>
      </p:sp>
      <p:sp>
        <p:nvSpPr>
          <p:cNvPr id="3" name="Espace réservé du texte 2"/>
          <p:cNvSpPr txBox="1">
            <a:spLocks noGrp="1"/>
          </p:cNvSpPr>
          <p:nvPr>
            <p:ph type="body" idx="4294967295"/>
          </p:nvPr>
        </p:nvSpPr>
        <p:spPr/>
        <p:txBody>
          <a:bodyPr vert="horz">
            <a:normAutofit fontScale="77500" lnSpcReduction="20000"/>
          </a:bodyPr>
          <a:lstStyle/>
          <a:p>
            <a:pPr lvl="0"/>
            <a:r>
              <a:rPr lang="fr-FR" dirty="0"/>
              <a:t>Kafka </a:t>
            </a:r>
            <a:r>
              <a:rPr lang="fr-FR" dirty="0" err="1"/>
              <a:t>Streams</a:t>
            </a:r>
            <a:r>
              <a:rPr lang="fr-FR" dirty="0"/>
              <a:t> permet </a:t>
            </a:r>
            <a:r>
              <a:rPr lang="fr-FR" dirty="0" smtClean="0"/>
              <a:t>de </a:t>
            </a:r>
            <a:r>
              <a:rPr lang="fr-FR" dirty="0"/>
              <a:t>configurer le nombre de threads que la bibliothèque peut utiliser pour paralléliser le traitement au sein d'une instance d'application</a:t>
            </a:r>
            <a:r>
              <a:rPr lang="fr-FR" dirty="0" smtClean="0"/>
              <a:t>.</a:t>
            </a:r>
          </a:p>
          <a:p>
            <a:pPr lvl="0"/>
            <a:r>
              <a:rPr lang="fr-FR" dirty="0" smtClean="0"/>
              <a:t> </a:t>
            </a:r>
            <a:r>
              <a:rPr lang="fr-FR" dirty="0"/>
              <a:t>Chaque thread peut exécuter une ou plusieurs tâches avec leurs topologies de processeur de manière indépendante</a:t>
            </a:r>
            <a:r>
              <a:rPr lang="fr-FR" dirty="0" smtClean="0"/>
              <a:t>.</a:t>
            </a:r>
          </a:p>
          <a:p>
            <a:pPr lvl="0"/>
            <a:r>
              <a:rPr lang="fr-FR" dirty="0" smtClean="0"/>
              <a:t>Le </a:t>
            </a:r>
            <a:r>
              <a:rPr lang="fr-FR" dirty="0" err="1" smtClean="0"/>
              <a:t>scaling</a:t>
            </a:r>
            <a:r>
              <a:rPr lang="fr-FR" dirty="0" smtClean="0"/>
              <a:t> consiste à démarrer </a:t>
            </a:r>
            <a:r>
              <a:rPr lang="fr-FR" dirty="0"/>
              <a:t>des instances supplémentaires de </a:t>
            </a:r>
            <a:r>
              <a:rPr lang="fr-FR" dirty="0" smtClean="0"/>
              <a:t>l’application. Kafka </a:t>
            </a:r>
            <a:r>
              <a:rPr lang="fr-FR" dirty="0" err="1"/>
              <a:t>Streams</a:t>
            </a:r>
            <a:r>
              <a:rPr lang="fr-FR" dirty="0"/>
              <a:t> se charge de distribuer les partitions entre les tâches qui s'exécutent dans les instances de l'application. </a:t>
            </a:r>
            <a:endParaRPr lang="fr-FR" dirty="0" smtClean="0"/>
          </a:p>
          <a:p>
            <a:pPr lvl="0"/>
            <a:r>
              <a:rPr lang="fr-FR" dirty="0" smtClean="0"/>
              <a:t>En démarrant autant </a:t>
            </a:r>
            <a:r>
              <a:rPr lang="fr-FR" dirty="0"/>
              <a:t>de threads de l'application qu'il y a de partitions </a:t>
            </a:r>
            <a:r>
              <a:rPr lang="fr-FR" dirty="0" smtClean="0"/>
              <a:t>dans le topic Kafka </a:t>
            </a:r>
            <a:r>
              <a:rPr lang="fr-FR" dirty="0"/>
              <a:t>en </a:t>
            </a:r>
            <a:r>
              <a:rPr lang="fr-FR" dirty="0" smtClean="0"/>
              <a:t>entrée, on s’assure que  </a:t>
            </a:r>
            <a:r>
              <a:rPr lang="fr-FR" dirty="0"/>
              <a:t>chaque thread (ou plutôt, les tâches qu'il exécute) ait au moins une partition d'entrée à traiter.</a:t>
            </a:r>
            <a:endParaRPr lang="fr-FR" sz="3200" dirty="0">
              <a:solidFill>
                <a:srgbClr val="000000"/>
              </a:solidFill>
              <a:latin typeface="Tahoma" pitchFamily="34"/>
              <a:cs typeface="Lucida Sans Unicode" pitchFamily="34"/>
            </a:endParaRPr>
          </a:p>
        </p:txBody>
      </p:sp>
    </p:spTree>
    <p:extLst>
      <p:ext uri="{BB962C8B-B14F-4D97-AF65-F5344CB8AC3E}">
        <p14:creationId xmlns:p14="http://schemas.microsoft.com/office/powerpoint/2010/main" val="425564884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txBox="1">
            <a:spLocks noGrp="1"/>
          </p:cNvSpPr>
          <p:nvPr>
            <p:ph type="title" idx="4294967295"/>
          </p:nvPr>
        </p:nvSpPr>
        <p:spPr>
          <a:xfrm>
            <a:off x="1091880" y="1141067"/>
            <a:ext cx="8459640" cy="709105"/>
          </a:xfrm>
        </p:spPr>
        <p:txBody>
          <a:bodyPr vert="horz" wrap="square">
            <a:spAutoFit/>
          </a:bodyPr>
          <a:lstStyle/>
          <a:p>
            <a:pPr lvl="0"/>
            <a:r>
              <a:rPr lang="fr-FR" sz="4800" dirty="0" err="1" smtClean="0"/>
              <a:t>KafkaStream</a:t>
            </a:r>
            <a:endParaRPr lang="fr-FR" sz="4800" dirty="0"/>
          </a:p>
        </p:txBody>
      </p:sp>
      <p:sp>
        <p:nvSpPr>
          <p:cNvPr id="3" name="Sous-titre 2"/>
          <p:cNvSpPr txBox="1">
            <a:spLocks noGrp="1"/>
          </p:cNvSpPr>
          <p:nvPr>
            <p:ph type="subTitle" idx="4294967295"/>
          </p:nvPr>
        </p:nvSpPr>
        <p:spPr>
          <a:xfrm>
            <a:off x="1091880" y="2261880"/>
            <a:ext cx="8459640" cy="2339102"/>
          </a:xfrm>
        </p:spPr>
        <p:txBody>
          <a:bodyPr vert="horz" wrap="square">
            <a:spAutoFit/>
          </a:bodyPr>
          <a:lstStyle/>
          <a:p>
            <a:pPr lvl="0" indent="-311040" algn="ctr">
              <a:lnSpc>
                <a:spcPct val="95000"/>
              </a:lnSpc>
              <a:spcAft>
                <a:spcPts val="0"/>
              </a:spcAft>
            </a:pPr>
            <a:endParaRPr lang="fr-FR" dirty="0"/>
          </a:p>
          <a:p>
            <a:pPr lvl="0" indent="-311040" algn="ctr">
              <a:lnSpc>
                <a:spcPct val="95000"/>
              </a:lnSpc>
              <a:spcAft>
                <a:spcPts val="0"/>
              </a:spcAft>
            </a:pPr>
            <a:endParaRPr lang="fr-FR" dirty="0"/>
          </a:p>
          <a:p>
            <a:pPr lvl="0" indent="-311040" algn="ctr">
              <a:lnSpc>
                <a:spcPct val="95000"/>
              </a:lnSpc>
              <a:spcAft>
                <a:spcPts val="0"/>
              </a:spcAft>
            </a:pPr>
            <a:r>
              <a:rPr lang="fr-FR" dirty="0" smtClean="0">
                <a:solidFill>
                  <a:schemeClr val="tx1"/>
                </a:solidFill>
              </a:rPr>
              <a:t>Concepts</a:t>
            </a:r>
          </a:p>
          <a:p>
            <a:pPr lvl="0" indent="-311040" algn="ctr">
              <a:lnSpc>
                <a:spcPct val="95000"/>
              </a:lnSpc>
              <a:spcAft>
                <a:spcPts val="0"/>
              </a:spcAft>
            </a:pPr>
            <a:r>
              <a:rPr lang="fr-FR" b="1" dirty="0" err="1" smtClean="0">
                <a:solidFill>
                  <a:srgbClr val="0D1F63"/>
                </a:solidFill>
              </a:rPr>
              <a:t>Streamiz</a:t>
            </a:r>
            <a:endParaRPr lang="fr-FR" b="1" dirty="0" smtClean="0">
              <a:solidFill>
                <a:srgbClr val="0D1F63"/>
              </a:solidFill>
            </a:endParaRPr>
          </a:p>
          <a:p>
            <a:pPr lvl="0" indent="-311040" algn="ctr">
              <a:lnSpc>
                <a:spcPct val="95000"/>
              </a:lnSpc>
              <a:spcAft>
                <a:spcPts val="0"/>
              </a:spcAft>
            </a:pPr>
            <a:r>
              <a:rPr lang="fr-FR" dirty="0" err="1">
                <a:solidFill>
                  <a:schemeClr val="tx1"/>
                </a:solidFill>
              </a:rPr>
              <a:t>ksqlDB</a:t>
            </a:r>
            <a:endParaRPr lang="fr-FR" dirty="0">
              <a:solidFill>
                <a:schemeClr val="tx1"/>
              </a:solidFill>
            </a:endParaRPr>
          </a:p>
        </p:txBody>
      </p:sp>
    </p:spTree>
    <p:extLst>
      <p:ext uri="{BB962C8B-B14F-4D97-AF65-F5344CB8AC3E}">
        <p14:creationId xmlns:p14="http://schemas.microsoft.com/office/powerpoint/2010/main" val="230598862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dirty="0" smtClean="0"/>
              <a:t>Introduction</a:t>
            </a:r>
            <a:endParaRPr lang="fr-FR" dirty="0"/>
          </a:p>
        </p:txBody>
      </p:sp>
      <p:sp>
        <p:nvSpPr>
          <p:cNvPr id="3" name="Espace réservé du texte 2"/>
          <p:cNvSpPr txBox="1">
            <a:spLocks noGrp="1"/>
          </p:cNvSpPr>
          <p:nvPr>
            <p:ph type="body" idx="4294967295"/>
          </p:nvPr>
        </p:nvSpPr>
        <p:spPr/>
        <p:txBody>
          <a:bodyPr vert="horz">
            <a:normAutofit/>
          </a:bodyPr>
          <a:lstStyle/>
          <a:p>
            <a:pPr lvl="0"/>
            <a:r>
              <a:rPr lang="en-US" b="1" i="1" dirty="0" err="1">
                <a:solidFill>
                  <a:srgbClr val="002060"/>
                </a:solidFill>
              </a:rPr>
              <a:t>Streamiz.Kafka.Net</a:t>
            </a:r>
            <a:r>
              <a:rPr lang="en-US" dirty="0"/>
              <a:t> </a:t>
            </a:r>
            <a:r>
              <a:rPr lang="en-US" dirty="0" smtClean="0"/>
              <a:t>a </a:t>
            </a:r>
            <a:r>
              <a:rPr lang="en-US" dirty="0" err="1" smtClean="0"/>
              <a:t>comme</a:t>
            </a:r>
            <a:r>
              <a:rPr lang="en-US" dirty="0" smtClean="0"/>
              <a:t> </a:t>
            </a:r>
            <a:r>
              <a:rPr lang="en-US" dirty="0" err="1" smtClean="0"/>
              <a:t>objectif</a:t>
            </a:r>
            <a:r>
              <a:rPr lang="en-US" dirty="0" smtClean="0"/>
              <a:t> de </a:t>
            </a:r>
            <a:r>
              <a:rPr lang="en-US" dirty="0" err="1" smtClean="0"/>
              <a:t>fournir</a:t>
            </a:r>
            <a:r>
              <a:rPr lang="en-US" dirty="0" smtClean="0"/>
              <a:t> les </a:t>
            </a:r>
            <a:r>
              <a:rPr lang="en-US" dirty="0" err="1" smtClean="0"/>
              <a:t>mêmes</a:t>
            </a:r>
            <a:r>
              <a:rPr lang="en-US" dirty="0" smtClean="0"/>
              <a:t> </a:t>
            </a:r>
            <a:r>
              <a:rPr lang="en-US" dirty="0" err="1" smtClean="0"/>
              <a:t>fonctionnalités</a:t>
            </a:r>
            <a:r>
              <a:rPr lang="en-US" dirty="0" smtClean="0"/>
              <a:t> que </a:t>
            </a:r>
            <a:r>
              <a:rPr lang="en-US" dirty="0"/>
              <a:t>K</a:t>
            </a:r>
            <a:r>
              <a:rPr lang="en-US" dirty="0" smtClean="0"/>
              <a:t>afka Streams.</a:t>
            </a:r>
          </a:p>
          <a:p>
            <a:pPr lvl="0"/>
            <a:r>
              <a:rPr lang="en-US" dirty="0" err="1" smtClean="0"/>
              <a:t>Typiquement</a:t>
            </a:r>
            <a:r>
              <a:rPr lang="en-US" dirty="0" smtClean="0"/>
              <a:t>, </a:t>
            </a:r>
            <a:r>
              <a:rPr lang="en-US" dirty="0" err="1" smtClean="0"/>
              <a:t>une</a:t>
            </a:r>
            <a:r>
              <a:rPr lang="en-US" dirty="0" smtClean="0"/>
              <a:t> application </a:t>
            </a:r>
            <a:r>
              <a:rPr lang="en-US" dirty="0" err="1" smtClean="0"/>
              <a:t>Streamiz</a:t>
            </a:r>
            <a:r>
              <a:rPr lang="en-US" dirty="0" smtClean="0"/>
              <a:t> :</a:t>
            </a:r>
          </a:p>
          <a:p>
            <a:pPr lvl="1"/>
            <a:r>
              <a:rPr lang="en-US" dirty="0" err="1" smtClean="0"/>
              <a:t>Définit</a:t>
            </a:r>
            <a:r>
              <a:rPr lang="en-US" dirty="0" smtClean="0"/>
              <a:t> </a:t>
            </a:r>
            <a:r>
              <a:rPr lang="en-US" dirty="0" err="1" smtClean="0"/>
              <a:t>une</a:t>
            </a:r>
            <a:r>
              <a:rPr lang="en-US" dirty="0" smtClean="0"/>
              <a:t> configuration via </a:t>
            </a:r>
            <a:r>
              <a:rPr lang="en-US" dirty="0" err="1" smtClean="0"/>
              <a:t>StreamConfig</a:t>
            </a:r>
            <a:r>
              <a:rPr lang="en-US" dirty="0" smtClean="0"/>
              <a:t> (bootstrap-servers, </a:t>
            </a:r>
            <a:r>
              <a:rPr lang="en-US" dirty="0" err="1" smtClean="0"/>
              <a:t>Serdes</a:t>
            </a:r>
            <a:r>
              <a:rPr lang="en-US" dirty="0" smtClean="0"/>
              <a:t>, </a:t>
            </a:r>
            <a:r>
              <a:rPr lang="en-US" dirty="0" err="1" smtClean="0"/>
              <a:t>ApplicationId</a:t>
            </a:r>
            <a:r>
              <a:rPr lang="en-US" dirty="0" smtClean="0"/>
              <a:t>)</a:t>
            </a:r>
          </a:p>
          <a:p>
            <a:pPr lvl="1"/>
            <a:r>
              <a:rPr lang="en-US" dirty="0" err="1" smtClean="0"/>
              <a:t>Construit</a:t>
            </a:r>
            <a:r>
              <a:rPr lang="en-US" dirty="0" smtClean="0"/>
              <a:t> </a:t>
            </a:r>
            <a:r>
              <a:rPr lang="en-US" dirty="0" err="1" smtClean="0"/>
              <a:t>une</a:t>
            </a:r>
            <a:r>
              <a:rPr lang="en-US" dirty="0" smtClean="0"/>
              <a:t> </a:t>
            </a:r>
            <a:r>
              <a:rPr lang="en-US" dirty="0" err="1" smtClean="0"/>
              <a:t>topologie</a:t>
            </a:r>
            <a:r>
              <a:rPr lang="en-US" dirty="0" smtClean="0"/>
              <a:t> via </a:t>
            </a:r>
            <a:r>
              <a:rPr lang="en-US" dirty="0" err="1" smtClean="0"/>
              <a:t>StreamBuilder</a:t>
            </a:r>
            <a:endParaRPr lang="en-US" dirty="0" smtClean="0"/>
          </a:p>
          <a:p>
            <a:pPr lvl="1"/>
            <a:r>
              <a:rPr lang="en-US" dirty="0" err="1" smtClean="0"/>
              <a:t>Démarre</a:t>
            </a:r>
            <a:r>
              <a:rPr lang="en-US" dirty="0" smtClean="0"/>
              <a:t> </a:t>
            </a:r>
            <a:r>
              <a:rPr lang="en-US" dirty="0" err="1" smtClean="0"/>
              <a:t>l’application</a:t>
            </a:r>
            <a:endParaRPr lang="en-US" dirty="0" smtClean="0"/>
          </a:p>
          <a:p>
            <a:pPr lvl="0"/>
            <a:endParaRPr lang="fr-FR" sz="3200" dirty="0">
              <a:solidFill>
                <a:srgbClr val="000000"/>
              </a:solidFill>
              <a:latin typeface="Tahoma" pitchFamily="34"/>
              <a:cs typeface="Lucida Sans Unicode" pitchFamily="34"/>
            </a:endParaRPr>
          </a:p>
        </p:txBody>
      </p:sp>
    </p:spTree>
    <p:extLst>
      <p:ext uri="{BB962C8B-B14F-4D97-AF65-F5344CB8AC3E}">
        <p14:creationId xmlns:p14="http://schemas.microsoft.com/office/powerpoint/2010/main" val="366225419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dirty="0" smtClean="0"/>
              <a:t>Exemple (1)</a:t>
            </a:r>
            <a:endParaRPr lang="fr-FR" dirty="0"/>
          </a:p>
        </p:txBody>
      </p:sp>
      <p:sp>
        <p:nvSpPr>
          <p:cNvPr id="3" name="Espace réservé du texte 2"/>
          <p:cNvSpPr txBox="1">
            <a:spLocks noGrp="1"/>
          </p:cNvSpPr>
          <p:nvPr>
            <p:ph type="body" idx="4294967295"/>
          </p:nvPr>
        </p:nvSpPr>
        <p:spPr/>
        <p:txBody>
          <a:bodyPr vert="horz">
            <a:normAutofit fontScale="85000" lnSpcReduction="20000"/>
          </a:bodyPr>
          <a:lstStyle/>
          <a:p>
            <a:pPr lvl="0">
              <a:lnSpc>
                <a:spcPct val="100000"/>
              </a:lnSpc>
              <a:spcAft>
                <a:spcPts val="567"/>
              </a:spcAft>
            </a:pPr>
            <a:r>
              <a:rPr lang="fr-FR" sz="1200" dirty="0" err="1">
                <a:solidFill>
                  <a:srgbClr val="071136"/>
                </a:solidFill>
                <a:latin typeface="Courier New" pitchFamily="49"/>
              </a:rPr>
              <a:t>static</a:t>
            </a:r>
            <a:r>
              <a:rPr lang="fr-FR" sz="1200" dirty="0">
                <a:solidFill>
                  <a:srgbClr val="071136"/>
                </a:solidFill>
                <a:latin typeface="Courier New" pitchFamily="49"/>
              </a:rPr>
              <a:t> </a:t>
            </a:r>
            <a:r>
              <a:rPr lang="fr-FR" sz="1200" dirty="0" err="1">
                <a:solidFill>
                  <a:srgbClr val="071136"/>
                </a:solidFill>
                <a:latin typeface="Courier New" pitchFamily="49"/>
              </a:rPr>
              <a:t>async</a:t>
            </a:r>
            <a:r>
              <a:rPr lang="fr-FR" sz="1200" dirty="0">
                <a:solidFill>
                  <a:srgbClr val="071136"/>
                </a:solidFill>
                <a:latin typeface="Courier New" pitchFamily="49"/>
              </a:rPr>
              <a:t> </a:t>
            </a:r>
            <a:r>
              <a:rPr lang="fr-FR" sz="1200" dirty="0" err="1">
                <a:solidFill>
                  <a:srgbClr val="071136"/>
                </a:solidFill>
                <a:latin typeface="Courier New" pitchFamily="49"/>
              </a:rPr>
              <a:t>Task</a:t>
            </a:r>
            <a:r>
              <a:rPr lang="fr-FR" sz="1200" dirty="0">
                <a:solidFill>
                  <a:srgbClr val="071136"/>
                </a:solidFill>
                <a:latin typeface="Courier New" pitchFamily="49"/>
              </a:rPr>
              <a:t> Main(string[] </a:t>
            </a:r>
            <a:r>
              <a:rPr lang="fr-FR" sz="1200" dirty="0" err="1">
                <a:solidFill>
                  <a:srgbClr val="071136"/>
                </a:solidFill>
                <a:latin typeface="Courier New" pitchFamily="49"/>
              </a:rPr>
              <a:t>args</a:t>
            </a:r>
            <a:r>
              <a:rPr lang="fr-FR" sz="1200" dirty="0">
                <a:solidFill>
                  <a:srgbClr val="071136"/>
                </a:solidFill>
                <a:latin typeface="Courier New" pitchFamily="49"/>
              </a:rPr>
              <a:t>)</a:t>
            </a:r>
          </a:p>
          <a:p>
            <a:pPr lvl="0">
              <a:lnSpc>
                <a:spcPct val="100000"/>
              </a:lnSpc>
              <a:spcAft>
                <a:spcPts val="567"/>
              </a:spcAft>
            </a:pPr>
            <a:r>
              <a:rPr lang="fr-FR" sz="1200" dirty="0">
                <a:solidFill>
                  <a:srgbClr val="071136"/>
                </a:solidFill>
                <a:latin typeface="Courier New" pitchFamily="49"/>
              </a:rPr>
              <a:t>{</a:t>
            </a:r>
          </a:p>
          <a:p>
            <a:pPr lvl="0">
              <a:lnSpc>
                <a:spcPct val="100000"/>
              </a:lnSpc>
              <a:spcAft>
                <a:spcPts val="567"/>
              </a:spcAft>
            </a:pPr>
            <a:r>
              <a:rPr lang="fr-FR" sz="1200" b="1" dirty="0">
                <a:solidFill>
                  <a:srgbClr val="00B050"/>
                </a:solidFill>
                <a:latin typeface="Courier New" pitchFamily="49"/>
              </a:rPr>
              <a:t>    // Stream configuration</a:t>
            </a:r>
          </a:p>
          <a:p>
            <a:pPr lvl="0">
              <a:lnSpc>
                <a:spcPct val="100000"/>
              </a:lnSpc>
              <a:spcAft>
                <a:spcPts val="567"/>
              </a:spcAft>
            </a:pPr>
            <a:r>
              <a:rPr lang="fr-FR" sz="1200" dirty="0">
                <a:solidFill>
                  <a:srgbClr val="071136"/>
                </a:solidFill>
                <a:latin typeface="Courier New" pitchFamily="49"/>
              </a:rPr>
              <a:t>    var config = new </a:t>
            </a:r>
            <a:r>
              <a:rPr lang="fr-FR" sz="1200" dirty="0" err="1">
                <a:solidFill>
                  <a:srgbClr val="071136"/>
                </a:solidFill>
                <a:latin typeface="Courier New" pitchFamily="49"/>
              </a:rPr>
              <a:t>StreamConfig</a:t>
            </a:r>
            <a:r>
              <a:rPr lang="fr-FR" sz="1200" dirty="0">
                <a:solidFill>
                  <a:srgbClr val="071136"/>
                </a:solidFill>
                <a:latin typeface="Courier New" pitchFamily="49"/>
              </a:rPr>
              <a:t>&lt;</a:t>
            </a:r>
            <a:r>
              <a:rPr lang="fr-FR" sz="1200" dirty="0" err="1">
                <a:solidFill>
                  <a:srgbClr val="071136"/>
                </a:solidFill>
                <a:latin typeface="Courier New" pitchFamily="49"/>
              </a:rPr>
              <a:t>StringSerDes</a:t>
            </a:r>
            <a:r>
              <a:rPr lang="fr-FR" sz="1200" dirty="0">
                <a:solidFill>
                  <a:srgbClr val="071136"/>
                </a:solidFill>
                <a:latin typeface="Courier New" pitchFamily="49"/>
              </a:rPr>
              <a:t>, </a:t>
            </a:r>
            <a:r>
              <a:rPr lang="fr-FR" sz="1200" dirty="0" err="1">
                <a:solidFill>
                  <a:srgbClr val="071136"/>
                </a:solidFill>
                <a:latin typeface="Courier New" pitchFamily="49"/>
              </a:rPr>
              <a:t>StringSerDes</a:t>
            </a:r>
            <a:r>
              <a:rPr lang="fr-FR" sz="1200" dirty="0">
                <a:solidFill>
                  <a:srgbClr val="071136"/>
                </a:solidFill>
                <a:latin typeface="Courier New" pitchFamily="49"/>
              </a:rPr>
              <a:t>&gt;();</a:t>
            </a:r>
          </a:p>
          <a:p>
            <a:pPr lvl="0">
              <a:lnSpc>
                <a:spcPct val="100000"/>
              </a:lnSpc>
              <a:spcAft>
                <a:spcPts val="567"/>
              </a:spcAft>
            </a:pPr>
            <a:r>
              <a:rPr lang="fr-FR" sz="1200" dirty="0">
                <a:solidFill>
                  <a:srgbClr val="071136"/>
                </a:solidFill>
                <a:latin typeface="Courier New" pitchFamily="49"/>
              </a:rPr>
              <a:t>    </a:t>
            </a:r>
            <a:r>
              <a:rPr lang="fr-FR" sz="1200" dirty="0" err="1">
                <a:solidFill>
                  <a:srgbClr val="071136"/>
                </a:solidFill>
                <a:latin typeface="Courier New" pitchFamily="49"/>
              </a:rPr>
              <a:t>config.ApplicationId</a:t>
            </a:r>
            <a:r>
              <a:rPr lang="fr-FR" sz="1200" dirty="0">
                <a:solidFill>
                  <a:srgbClr val="071136"/>
                </a:solidFill>
                <a:latin typeface="Courier New" pitchFamily="49"/>
              </a:rPr>
              <a:t> = "test-</a:t>
            </a:r>
            <a:r>
              <a:rPr lang="fr-FR" sz="1200" dirty="0" err="1">
                <a:solidFill>
                  <a:srgbClr val="071136"/>
                </a:solidFill>
                <a:latin typeface="Courier New" pitchFamily="49"/>
              </a:rPr>
              <a:t>app</a:t>
            </a:r>
            <a:r>
              <a:rPr lang="fr-FR" sz="1200" dirty="0">
                <a:solidFill>
                  <a:srgbClr val="071136"/>
                </a:solidFill>
                <a:latin typeface="Courier New" pitchFamily="49"/>
              </a:rPr>
              <a:t>";</a:t>
            </a:r>
          </a:p>
          <a:p>
            <a:pPr lvl="0">
              <a:lnSpc>
                <a:spcPct val="100000"/>
              </a:lnSpc>
              <a:spcAft>
                <a:spcPts val="567"/>
              </a:spcAft>
            </a:pPr>
            <a:r>
              <a:rPr lang="fr-FR" sz="1200" dirty="0">
                <a:solidFill>
                  <a:srgbClr val="071136"/>
                </a:solidFill>
                <a:latin typeface="Courier New" pitchFamily="49"/>
              </a:rPr>
              <a:t>    </a:t>
            </a:r>
            <a:r>
              <a:rPr lang="fr-FR" sz="1200" dirty="0" err="1">
                <a:solidFill>
                  <a:srgbClr val="071136"/>
                </a:solidFill>
                <a:latin typeface="Courier New" pitchFamily="49"/>
              </a:rPr>
              <a:t>config.BootstrapServers</a:t>
            </a:r>
            <a:r>
              <a:rPr lang="fr-FR" sz="1200" dirty="0">
                <a:solidFill>
                  <a:srgbClr val="071136"/>
                </a:solidFill>
                <a:latin typeface="Courier New" pitchFamily="49"/>
              </a:rPr>
              <a:t> = "localhost:9092";</a:t>
            </a:r>
          </a:p>
          <a:p>
            <a:pPr lvl="0">
              <a:lnSpc>
                <a:spcPct val="100000"/>
              </a:lnSpc>
              <a:spcAft>
                <a:spcPts val="567"/>
              </a:spcAft>
            </a:pPr>
            <a:endParaRPr lang="fr-FR" sz="1200" dirty="0">
              <a:solidFill>
                <a:srgbClr val="071136"/>
              </a:solidFill>
              <a:latin typeface="Courier New" pitchFamily="49"/>
            </a:endParaRPr>
          </a:p>
          <a:p>
            <a:pPr lvl="0">
              <a:lnSpc>
                <a:spcPct val="100000"/>
              </a:lnSpc>
              <a:spcAft>
                <a:spcPts val="567"/>
              </a:spcAft>
            </a:pPr>
            <a:r>
              <a:rPr lang="fr-FR" sz="1200" dirty="0">
                <a:solidFill>
                  <a:srgbClr val="071136"/>
                </a:solidFill>
                <a:latin typeface="Courier New" pitchFamily="49"/>
              </a:rPr>
              <a:t>    </a:t>
            </a:r>
            <a:r>
              <a:rPr lang="fr-FR" sz="1200" dirty="0" err="1">
                <a:solidFill>
                  <a:srgbClr val="071136"/>
                </a:solidFill>
                <a:latin typeface="Courier New" pitchFamily="49"/>
              </a:rPr>
              <a:t>StreamBuilder</a:t>
            </a:r>
            <a:r>
              <a:rPr lang="fr-FR" sz="1200" dirty="0">
                <a:solidFill>
                  <a:srgbClr val="071136"/>
                </a:solidFill>
                <a:latin typeface="Courier New" pitchFamily="49"/>
              </a:rPr>
              <a:t> </a:t>
            </a:r>
            <a:r>
              <a:rPr lang="fr-FR" sz="1200" dirty="0" err="1">
                <a:solidFill>
                  <a:srgbClr val="071136"/>
                </a:solidFill>
                <a:latin typeface="Courier New" pitchFamily="49"/>
              </a:rPr>
              <a:t>builder</a:t>
            </a:r>
            <a:r>
              <a:rPr lang="fr-FR" sz="1200" dirty="0">
                <a:solidFill>
                  <a:srgbClr val="071136"/>
                </a:solidFill>
                <a:latin typeface="Courier New" pitchFamily="49"/>
              </a:rPr>
              <a:t> = new </a:t>
            </a:r>
            <a:r>
              <a:rPr lang="fr-FR" sz="1200" dirty="0" err="1">
                <a:solidFill>
                  <a:srgbClr val="071136"/>
                </a:solidFill>
                <a:latin typeface="Courier New" pitchFamily="49"/>
              </a:rPr>
              <a:t>StreamBuilder</a:t>
            </a:r>
            <a:r>
              <a:rPr lang="fr-FR" sz="1200" dirty="0">
                <a:solidFill>
                  <a:srgbClr val="071136"/>
                </a:solidFill>
                <a:latin typeface="Courier New" pitchFamily="49"/>
              </a:rPr>
              <a:t>();</a:t>
            </a:r>
          </a:p>
          <a:p>
            <a:pPr lvl="0">
              <a:lnSpc>
                <a:spcPct val="100000"/>
              </a:lnSpc>
              <a:spcAft>
                <a:spcPts val="567"/>
              </a:spcAft>
            </a:pPr>
            <a:endParaRPr lang="fr-FR" sz="1200" dirty="0">
              <a:solidFill>
                <a:srgbClr val="071136"/>
              </a:solidFill>
              <a:latin typeface="Courier New" pitchFamily="49"/>
            </a:endParaRPr>
          </a:p>
          <a:p>
            <a:pPr lvl="0">
              <a:lnSpc>
                <a:spcPct val="100000"/>
              </a:lnSpc>
              <a:spcAft>
                <a:spcPts val="567"/>
              </a:spcAft>
            </a:pPr>
            <a:r>
              <a:rPr lang="fr-FR" sz="1200" b="1" dirty="0">
                <a:solidFill>
                  <a:srgbClr val="00B050"/>
                </a:solidFill>
                <a:latin typeface="Courier New" pitchFamily="49"/>
              </a:rPr>
              <a:t>    // Stream "test" topic </a:t>
            </a:r>
            <a:r>
              <a:rPr lang="fr-FR" sz="1200" b="1" dirty="0" err="1">
                <a:solidFill>
                  <a:srgbClr val="00B050"/>
                </a:solidFill>
                <a:latin typeface="Courier New" pitchFamily="49"/>
              </a:rPr>
              <a:t>with</a:t>
            </a:r>
            <a:r>
              <a:rPr lang="fr-FR" sz="1200" b="1" dirty="0">
                <a:solidFill>
                  <a:srgbClr val="00B050"/>
                </a:solidFill>
                <a:latin typeface="Courier New" pitchFamily="49"/>
              </a:rPr>
              <a:t> </a:t>
            </a:r>
            <a:r>
              <a:rPr lang="fr-FR" sz="1200" b="1" dirty="0" err="1">
                <a:solidFill>
                  <a:srgbClr val="00B050"/>
                </a:solidFill>
                <a:latin typeface="Courier New" pitchFamily="49"/>
              </a:rPr>
              <a:t>filterNot</a:t>
            </a:r>
            <a:r>
              <a:rPr lang="fr-FR" sz="1200" b="1" dirty="0">
                <a:solidFill>
                  <a:srgbClr val="00B050"/>
                </a:solidFill>
                <a:latin typeface="Courier New" pitchFamily="49"/>
              </a:rPr>
              <a:t> condition and </a:t>
            </a:r>
            <a:r>
              <a:rPr lang="fr-FR" sz="1200" b="1" dirty="0" err="1">
                <a:solidFill>
                  <a:srgbClr val="00B050"/>
                </a:solidFill>
                <a:latin typeface="Courier New" pitchFamily="49"/>
              </a:rPr>
              <a:t>persist</a:t>
            </a:r>
            <a:r>
              <a:rPr lang="fr-FR" sz="1200" b="1" dirty="0">
                <a:solidFill>
                  <a:srgbClr val="00B050"/>
                </a:solidFill>
                <a:latin typeface="Courier New" pitchFamily="49"/>
              </a:rPr>
              <a:t> in "test-output" topic.</a:t>
            </a:r>
          </a:p>
          <a:p>
            <a:pPr lvl="0">
              <a:lnSpc>
                <a:spcPct val="100000"/>
              </a:lnSpc>
              <a:spcAft>
                <a:spcPts val="567"/>
              </a:spcAft>
            </a:pPr>
            <a:r>
              <a:rPr lang="fr-FR" sz="1200" dirty="0">
                <a:solidFill>
                  <a:srgbClr val="071136"/>
                </a:solidFill>
                <a:latin typeface="Courier New" pitchFamily="49"/>
              </a:rPr>
              <a:t>    </a:t>
            </a:r>
            <a:r>
              <a:rPr lang="fr-FR" sz="1200" dirty="0" err="1">
                <a:solidFill>
                  <a:srgbClr val="071136"/>
                </a:solidFill>
                <a:latin typeface="Courier New" pitchFamily="49"/>
              </a:rPr>
              <a:t>builder.Stream</a:t>
            </a:r>
            <a:r>
              <a:rPr lang="fr-FR" sz="1200" dirty="0">
                <a:solidFill>
                  <a:srgbClr val="071136"/>
                </a:solidFill>
                <a:latin typeface="Courier New" pitchFamily="49"/>
              </a:rPr>
              <a:t>&lt;string, string&gt;("test")</a:t>
            </a:r>
          </a:p>
          <a:p>
            <a:pPr lvl="0">
              <a:lnSpc>
                <a:spcPct val="100000"/>
              </a:lnSpc>
              <a:spcAft>
                <a:spcPts val="567"/>
              </a:spcAft>
            </a:pPr>
            <a:r>
              <a:rPr lang="fr-FR" sz="1200" dirty="0">
                <a:solidFill>
                  <a:srgbClr val="071136"/>
                </a:solidFill>
                <a:latin typeface="Courier New" pitchFamily="49"/>
              </a:rPr>
              <a:t>        .</a:t>
            </a:r>
            <a:r>
              <a:rPr lang="fr-FR" sz="1200" dirty="0" err="1">
                <a:solidFill>
                  <a:srgbClr val="071136"/>
                </a:solidFill>
                <a:latin typeface="Courier New" pitchFamily="49"/>
              </a:rPr>
              <a:t>FilterNot</a:t>
            </a:r>
            <a:r>
              <a:rPr lang="fr-FR" sz="1200" dirty="0">
                <a:solidFill>
                  <a:srgbClr val="071136"/>
                </a:solidFill>
                <a:latin typeface="Courier New" pitchFamily="49"/>
              </a:rPr>
              <a:t>((k, v) =&gt; </a:t>
            </a:r>
            <a:r>
              <a:rPr lang="fr-FR" sz="1200" dirty="0" err="1">
                <a:solidFill>
                  <a:srgbClr val="071136"/>
                </a:solidFill>
                <a:latin typeface="Courier New" pitchFamily="49"/>
              </a:rPr>
              <a:t>v.Contains</a:t>
            </a:r>
            <a:r>
              <a:rPr lang="fr-FR" sz="1200" dirty="0">
                <a:solidFill>
                  <a:srgbClr val="071136"/>
                </a:solidFill>
                <a:latin typeface="Courier New" pitchFamily="49"/>
              </a:rPr>
              <a:t>("test"))</a:t>
            </a:r>
          </a:p>
          <a:p>
            <a:pPr lvl="0">
              <a:lnSpc>
                <a:spcPct val="100000"/>
              </a:lnSpc>
              <a:spcAft>
                <a:spcPts val="567"/>
              </a:spcAft>
            </a:pPr>
            <a:r>
              <a:rPr lang="fr-FR" sz="1200" dirty="0">
                <a:solidFill>
                  <a:srgbClr val="071136"/>
                </a:solidFill>
                <a:latin typeface="Courier New" pitchFamily="49"/>
              </a:rPr>
              <a:t>        .To("test-output");</a:t>
            </a:r>
          </a:p>
          <a:p>
            <a:pPr lvl="0">
              <a:lnSpc>
                <a:spcPct val="100000"/>
              </a:lnSpc>
              <a:spcAft>
                <a:spcPts val="567"/>
              </a:spcAft>
            </a:pPr>
            <a:endParaRPr lang="fr-FR" sz="1200" dirty="0">
              <a:solidFill>
                <a:srgbClr val="071136"/>
              </a:solidFill>
              <a:latin typeface="Courier New" pitchFamily="49"/>
            </a:endParaRPr>
          </a:p>
          <a:p>
            <a:pPr lvl="0">
              <a:lnSpc>
                <a:spcPct val="100000"/>
              </a:lnSpc>
              <a:spcAft>
                <a:spcPts val="567"/>
              </a:spcAft>
            </a:pPr>
            <a:r>
              <a:rPr lang="fr-FR" sz="1200" b="1" dirty="0">
                <a:solidFill>
                  <a:srgbClr val="00B050"/>
                </a:solidFill>
                <a:latin typeface="Courier New" pitchFamily="49"/>
              </a:rPr>
              <a:t>    // </a:t>
            </a:r>
            <a:r>
              <a:rPr lang="fr-FR" sz="1200" b="1" dirty="0" err="1">
                <a:solidFill>
                  <a:srgbClr val="00B050"/>
                </a:solidFill>
                <a:latin typeface="Courier New" pitchFamily="49"/>
              </a:rPr>
              <a:t>Create</a:t>
            </a:r>
            <a:r>
              <a:rPr lang="fr-FR" sz="1200" b="1" dirty="0">
                <a:solidFill>
                  <a:srgbClr val="00B050"/>
                </a:solidFill>
                <a:latin typeface="Courier New" pitchFamily="49"/>
              </a:rPr>
              <a:t> a table </a:t>
            </a:r>
            <a:r>
              <a:rPr lang="fr-FR" sz="1200" b="1" dirty="0" err="1">
                <a:solidFill>
                  <a:srgbClr val="00B050"/>
                </a:solidFill>
                <a:latin typeface="Courier New" pitchFamily="49"/>
              </a:rPr>
              <a:t>with</a:t>
            </a:r>
            <a:r>
              <a:rPr lang="fr-FR" sz="1200" b="1" dirty="0">
                <a:solidFill>
                  <a:srgbClr val="00B050"/>
                </a:solidFill>
                <a:latin typeface="Courier New" pitchFamily="49"/>
              </a:rPr>
              <a:t> "test-</a:t>
            </a:r>
            <a:r>
              <a:rPr lang="fr-FR" sz="1200" b="1" dirty="0" err="1">
                <a:solidFill>
                  <a:srgbClr val="00B050"/>
                </a:solidFill>
                <a:latin typeface="Courier New" pitchFamily="49"/>
              </a:rPr>
              <a:t>ktable</a:t>
            </a:r>
            <a:r>
              <a:rPr lang="fr-FR" sz="1200" b="1" dirty="0">
                <a:solidFill>
                  <a:srgbClr val="00B050"/>
                </a:solidFill>
                <a:latin typeface="Courier New" pitchFamily="49"/>
              </a:rPr>
              <a:t>" topic, and </a:t>
            </a:r>
            <a:r>
              <a:rPr lang="fr-FR" sz="1200" b="1" dirty="0" err="1">
                <a:solidFill>
                  <a:srgbClr val="00B050"/>
                </a:solidFill>
                <a:latin typeface="Courier New" pitchFamily="49"/>
              </a:rPr>
              <a:t>materialize</a:t>
            </a:r>
            <a:r>
              <a:rPr lang="fr-FR" sz="1200" b="1" dirty="0">
                <a:solidFill>
                  <a:srgbClr val="00B050"/>
                </a:solidFill>
                <a:latin typeface="Courier New" pitchFamily="49"/>
              </a:rPr>
              <a:t> </a:t>
            </a:r>
            <a:r>
              <a:rPr lang="fr-FR" sz="1200" b="1" dirty="0" err="1">
                <a:solidFill>
                  <a:srgbClr val="00B050"/>
                </a:solidFill>
                <a:latin typeface="Courier New" pitchFamily="49"/>
              </a:rPr>
              <a:t>this</a:t>
            </a:r>
            <a:r>
              <a:rPr lang="fr-FR" sz="1200" b="1" dirty="0">
                <a:solidFill>
                  <a:srgbClr val="00B050"/>
                </a:solidFill>
                <a:latin typeface="Courier New" pitchFamily="49"/>
              </a:rPr>
              <a:t> </a:t>
            </a:r>
            <a:r>
              <a:rPr lang="fr-FR" sz="1200" b="1" dirty="0" err="1">
                <a:solidFill>
                  <a:srgbClr val="00B050"/>
                </a:solidFill>
                <a:latin typeface="Courier New" pitchFamily="49"/>
              </a:rPr>
              <a:t>with</a:t>
            </a:r>
            <a:r>
              <a:rPr lang="fr-FR" sz="1200" b="1" dirty="0">
                <a:solidFill>
                  <a:srgbClr val="00B050"/>
                </a:solidFill>
                <a:latin typeface="Courier New" pitchFamily="49"/>
              </a:rPr>
              <a:t> in memory store </a:t>
            </a:r>
            <a:r>
              <a:rPr lang="fr-FR" sz="1200" b="1" dirty="0" err="1">
                <a:solidFill>
                  <a:srgbClr val="00B050"/>
                </a:solidFill>
                <a:latin typeface="Courier New" pitchFamily="49"/>
              </a:rPr>
              <a:t>named</a:t>
            </a:r>
            <a:r>
              <a:rPr lang="fr-FR" sz="1200" b="1" dirty="0">
                <a:solidFill>
                  <a:srgbClr val="00B050"/>
                </a:solidFill>
                <a:latin typeface="Courier New" pitchFamily="49"/>
              </a:rPr>
              <a:t> "test-store"</a:t>
            </a:r>
          </a:p>
          <a:p>
            <a:pPr lvl="0">
              <a:lnSpc>
                <a:spcPct val="100000"/>
              </a:lnSpc>
              <a:spcAft>
                <a:spcPts val="567"/>
              </a:spcAft>
            </a:pPr>
            <a:r>
              <a:rPr lang="fr-FR" sz="1200" dirty="0">
                <a:solidFill>
                  <a:srgbClr val="071136"/>
                </a:solidFill>
                <a:latin typeface="Courier New" pitchFamily="49"/>
              </a:rPr>
              <a:t>    </a:t>
            </a:r>
            <a:r>
              <a:rPr lang="fr-FR" sz="1200" dirty="0" err="1">
                <a:solidFill>
                  <a:srgbClr val="071136"/>
                </a:solidFill>
                <a:latin typeface="Courier New" pitchFamily="49"/>
              </a:rPr>
              <a:t>builder.Table</a:t>
            </a:r>
            <a:r>
              <a:rPr lang="fr-FR" sz="1200" dirty="0">
                <a:solidFill>
                  <a:srgbClr val="071136"/>
                </a:solidFill>
                <a:latin typeface="Courier New" pitchFamily="49"/>
              </a:rPr>
              <a:t>("test-</a:t>
            </a:r>
            <a:r>
              <a:rPr lang="fr-FR" sz="1200" dirty="0" err="1">
                <a:solidFill>
                  <a:srgbClr val="071136"/>
                </a:solidFill>
                <a:latin typeface="Courier New" pitchFamily="49"/>
              </a:rPr>
              <a:t>ktable</a:t>
            </a:r>
            <a:r>
              <a:rPr lang="fr-FR" sz="1200" dirty="0">
                <a:solidFill>
                  <a:srgbClr val="071136"/>
                </a:solidFill>
                <a:latin typeface="Courier New" pitchFamily="49"/>
              </a:rPr>
              <a:t>", </a:t>
            </a:r>
            <a:r>
              <a:rPr lang="fr-FR" sz="1200" dirty="0" err="1">
                <a:solidFill>
                  <a:srgbClr val="071136"/>
                </a:solidFill>
                <a:latin typeface="Courier New" pitchFamily="49"/>
              </a:rPr>
              <a:t>InMemory.As</a:t>
            </a:r>
            <a:r>
              <a:rPr lang="fr-FR" sz="1200" dirty="0">
                <a:solidFill>
                  <a:srgbClr val="071136"/>
                </a:solidFill>
                <a:latin typeface="Courier New" pitchFamily="49"/>
              </a:rPr>
              <a:t>&lt;string, string&gt;("test-store"));</a:t>
            </a:r>
          </a:p>
          <a:p>
            <a:pPr lvl="0">
              <a:lnSpc>
                <a:spcPct val="100000"/>
              </a:lnSpc>
              <a:spcAft>
                <a:spcPts val="567"/>
              </a:spcAft>
            </a:pPr>
            <a:endParaRPr lang="fr-FR" sz="1200" dirty="0">
              <a:solidFill>
                <a:srgbClr val="071136"/>
              </a:solidFill>
              <a:latin typeface="Courier New" pitchFamily="49"/>
            </a:endParaRPr>
          </a:p>
          <a:p>
            <a:pPr lvl="0">
              <a:lnSpc>
                <a:spcPct val="100000"/>
              </a:lnSpc>
              <a:spcAft>
                <a:spcPts val="567"/>
              </a:spcAft>
            </a:pPr>
            <a:r>
              <a:rPr lang="fr-FR" sz="1200" dirty="0">
                <a:solidFill>
                  <a:srgbClr val="071136"/>
                </a:solidFill>
                <a:latin typeface="Courier New" pitchFamily="49"/>
              </a:rPr>
              <a:t>    // </a:t>
            </a:r>
            <a:r>
              <a:rPr lang="fr-FR" sz="1200" dirty="0" err="1">
                <a:solidFill>
                  <a:srgbClr val="071136"/>
                </a:solidFill>
                <a:latin typeface="Courier New" pitchFamily="49"/>
              </a:rPr>
              <a:t>Build</a:t>
            </a:r>
            <a:r>
              <a:rPr lang="fr-FR" sz="1200" dirty="0">
                <a:solidFill>
                  <a:srgbClr val="071136"/>
                </a:solidFill>
                <a:latin typeface="Courier New" pitchFamily="49"/>
              </a:rPr>
              <a:t> </a:t>
            </a:r>
            <a:r>
              <a:rPr lang="fr-FR" sz="1200" dirty="0" err="1">
                <a:solidFill>
                  <a:srgbClr val="071136"/>
                </a:solidFill>
                <a:latin typeface="Courier New" pitchFamily="49"/>
              </a:rPr>
              <a:t>topology</a:t>
            </a:r>
            <a:endParaRPr lang="fr-FR" sz="1200" dirty="0">
              <a:solidFill>
                <a:srgbClr val="071136"/>
              </a:solidFill>
              <a:latin typeface="Courier New" pitchFamily="49"/>
            </a:endParaRPr>
          </a:p>
          <a:p>
            <a:pPr lvl="0">
              <a:lnSpc>
                <a:spcPct val="100000"/>
              </a:lnSpc>
              <a:spcAft>
                <a:spcPts val="567"/>
              </a:spcAft>
            </a:pPr>
            <a:r>
              <a:rPr lang="fr-FR" sz="1200" dirty="0">
                <a:solidFill>
                  <a:srgbClr val="071136"/>
                </a:solidFill>
                <a:latin typeface="Courier New" pitchFamily="49"/>
              </a:rPr>
              <a:t>    </a:t>
            </a:r>
            <a:r>
              <a:rPr lang="fr-FR" sz="1200" dirty="0" err="1">
                <a:solidFill>
                  <a:srgbClr val="071136"/>
                </a:solidFill>
                <a:latin typeface="Courier New" pitchFamily="49"/>
              </a:rPr>
              <a:t>Topology</a:t>
            </a:r>
            <a:r>
              <a:rPr lang="fr-FR" sz="1200" dirty="0">
                <a:solidFill>
                  <a:srgbClr val="071136"/>
                </a:solidFill>
                <a:latin typeface="Courier New" pitchFamily="49"/>
              </a:rPr>
              <a:t> t = </a:t>
            </a:r>
            <a:r>
              <a:rPr lang="fr-FR" sz="1200" dirty="0" err="1">
                <a:solidFill>
                  <a:srgbClr val="071136"/>
                </a:solidFill>
                <a:latin typeface="Courier New" pitchFamily="49"/>
              </a:rPr>
              <a:t>builder.Build</a:t>
            </a:r>
            <a:r>
              <a:rPr lang="fr-FR" sz="1200" dirty="0">
                <a:solidFill>
                  <a:srgbClr val="071136"/>
                </a:solidFill>
                <a:latin typeface="Courier New" pitchFamily="49"/>
              </a:rPr>
              <a:t>();</a:t>
            </a:r>
          </a:p>
          <a:p>
            <a:pPr lvl="0">
              <a:lnSpc>
                <a:spcPct val="100000"/>
              </a:lnSpc>
              <a:spcAft>
                <a:spcPts val="567"/>
              </a:spcAft>
            </a:pPr>
            <a:endParaRPr lang="fr-FR" sz="1200" dirty="0">
              <a:solidFill>
                <a:srgbClr val="071136"/>
              </a:solidFill>
              <a:latin typeface="Courier New" pitchFamily="49"/>
            </a:endParaRPr>
          </a:p>
          <a:p>
            <a:pPr lvl="0">
              <a:lnSpc>
                <a:spcPct val="100000"/>
              </a:lnSpc>
              <a:spcAft>
                <a:spcPts val="567"/>
              </a:spcAft>
            </a:pPr>
            <a:r>
              <a:rPr lang="fr-FR" sz="1200" dirty="0" smtClean="0">
                <a:solidFill>
                  <a:srgbClr val="071136"/>
                </a:solidFill>
                <a:latin typeface="Courier New" pitchFamily="49"/>
              </a:rPr>
              <a:t>}</a:t>
            </a:r>
            <a:endParaRPr lang="fr-FR" sz="1200" dirty="0">
              <a:latin typeface="Courier New" pitchFamily="49"/>
            </a:endParaRPr>
          </a:p>
        </p:txBody>
      </p:sp>
    </p:spTree>
    <p:extLst>
      <p:ext uri="{BB962C8B-B14F-4D97-AF65-F5344CB8AC3E}">
        <p14:creationId xmlns:p14="http://schemas.microsoft.com/office/powerpoint/2010/main" val="35518229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dirty="0" smtClean="0"/>
              <a:t>Exemple (2)</a:t>
            </a:r>
            <a:endParaRPr lang="fr-FR" dirty="0"/>
          </a:p>
        </p:txBody>
      </p:sp>
      <p:sp>
        <p:nvSpPr>
          <p:cNvPr id="3" name="Espace réservé du texte 2"/>
          <p:cNvSpPr txBox="1">
            <a:spLocks noGrp="1"/>
          </p:cNvSpPr>
          <p:nvPr>
            <p:ph type="body" idx="4294967295"/>
          </p:nvPr>
        </p:nvSpPr>
        <p:spPr/>
        <p:txBody>
          <a:bodyPr vert="horz">
            <a:normAutofit/>
          </a:bodyPr>
          <a:lstStyle/>
          <a:p>
            <a:pPr lvl="0">
              <a:lnSpc>
                <a:spcPct val="100000"/>
              </a:lnSpc>
              <a:spcAft>
                <a:spcPts val="567"/>
              </a:spcAft>
            </a:pPr>
            <a:endParaRPr lang="fr-FR" sz="1200" dirty="0">
              <a:solidFill>
                <a:srgbClr val="071136"/>
              </a:solidFill>
              <a:latin typeface="Courier New" pitchFamily="49"/>
            </a:endParaRPr>
          </a:p>
          <a:p>
            <a:pPr lvl="0">
              <a:lnSpc>
                <a:spcPct val="100000"/>
              </a:lnSpc>
              <a:spcAft>
                <a:spcPts val="567"/>
              </a:spcAft>
            </a:pPr>
            <a:r>
              <a:rPr lang="fr-FR" sz="1200" b="1" dirty="0">
                <a:solidFill>
                  <a:srgbClr val="00B050"/>
                </a:solidFill>
                <a:latin typeface="Courier New" pitchFamily="49"/>
              </a:rPr>
              <a:t>    // </a:t>
            </a:r>
            <a:r>
              <a:rPr lang="fr-FR" sz="1200" b="1" dirty="0" err="1">
                <a:solidFill>
                  <a:srgbClr val="00B050"/>
                </a:solidFill>
                <a:latin typeface="Courier New" pitchFamily="49"/>
              </a:rPr>
              <a:t>Create</a:t>
            </a:r>
            <a:r>
              <a:rPr lang="fr-FR" sz="1200" b="1" dirty="0">
                <a:solidFill>
                  <a:srgbClr val="00B050"/>
                </a:solidFill>
                <a:latin typeface="Courier New" pitchFamily="49"/>
              </a:rPr>
              <a:t> a </a:t>
            </a:r>
            <a:r>
              <a:rPr lang="fr-FR" sz="1200" b="1" dirty="0" err="1">
                <a:solidFill>
                  <a:srgbClr val="00B050"/>
                </a:solidFill>
                <a:latin typeface="Courier New" pitchFamily="49"/>
              </a:rPr>
              <a:t>stream</a:t>
            </a:r>
            <a:r>
              <a:rPr lang="fr-FR" sz="1200" b="1" dirty="0">
                <a:solidFill>
                  <a:srgbClr val="00B050"/>
                </a:solidFill>
                <a:latin typeface="Courier New" pitchFamily="49"/>
              </a:rPr>
              <a:t> instance </a:t>
            </a:r>
            <a:r>
              <a:rPr lang="fr-FR" sz="1200" b="1" dirty="0" err="1">
                <a:solidFill>
                  <a:srgbClr val="00B050"/>
                </a:solidFill>
                <a:latin typeface="Courier New" pitchFamily="49"/>
              </a:rPr>
              <a:t>with</a:t>
            </a:r>
            <a:r>
              <a:rPr lang="fr-FR" sz="1200" b="1" dirty="0">
                <a:solidFill>
                  <a:srgbClr val="00B050"/>
                </a:solidFill>
                <a:latin typeface="Courier New" pitchFamily="49"/>
              </a:rPr>
              <a:t> </a:t>
            </a:r>
            <a:r>
              <a:rPr lang="fr-FR" sz="1200" b="1" dirty="0" err="1" smtClean="0">
                <a:solidFill>
                  <a:srgbClr val="00B050"/>
                </a:solidFill>
                <a:latin typeface="Courier New" pitchFamily="49"/>
              </a:rPr>
              <a:t>topology</a:t>
            </a:r>
            <a:r>
              <a:rPr lang="fr-FR" sz="1200" b="1" dirty="0" smtClean="0">
                <a:solidFill>
                  <a:srgbClr val="00B050"/>
                </a:solidFill>
                <a:latin typeface="Courier New" pitchFamily="49"/>
              </a:rPr>
              <a:t> </a:t>
            </a:r>
            <a:r>
              <a:rPr lang="fr-FR" sz="1200" b="1" dirty="0">
                <a:solidFill>
                  <a:srgbClr val="00B050"/>
                </a:solidFill>
                <a:latin typeface="Courier New" pitchFamily="49"/>
              </a:rPr>
              <a:t>and configuration</a:t>
            </a:r>
          </a:p>
          <a:p>
            <a:pPr lvl="0">
              <a:lnSpc>
                <a:spcPct val="100000"/>
              </a:lnSpc>
              <a:spcAft>
                <a:spcPts val="567"/>
              </a:spcAft>
            </a:pPr>
            <a:r>
              <a:rPr lang="fr-FR" sz="1200" dirty="0">
                <a:solidFill>
                  <a:srgbClr val="071136"/>
                </a:solidFill>
                <a:latin typeface="Courier New" pitchFamily="49"/>
              </a:rPr>
              <a:t>    </a:t>
            </a:r>
            <a:r>
              <a:rPr lang="fr-FR" sz="1200" dirty="0" err="1">
                <a:solidFill>
                  <a:srgbClr val="071136"/>
                </a:solidFill>
                <a:latin typeface="Courier New" pitchFamily="49"/>
              </a:rPr>
              <a:t>KafkaStream</a:t>
            </a:r>
            <a:r>
              <a:rPr lang="fr-FR" sz="1200" dirty="0">
                <a:solidFill>
                  <a:srgbClr val="071136"/>
                </a:solidFill>
                <a:latin typeface="Courier New" pitchFamily="49"/>
              </a:rPr>
              <a:t> </a:t>
            </a:r>
            <a:r>
              <a:rPr lang="fr-FR" sz="1200" dirty="0" err="1">
                <a:solidFill>
                  <a:srgbClr val="071136"/>
                </a:solidFill>
                <a:latin typeface="Courier New" pitchFamily="49"/>
              </a:rPr>
              <a:t>stream</a:t>
            </a:r>
            <a:r>
              <a:rPr lang="fr-FR" sz="1200" dirty="0">
                <a:solidFill>
                  <a:srgbClr val="071136"/>
                </a:solidFill>
                <a:latin typeface="Courier New" pitchFamily="49"/>
              </a:rPr>
              <a:t> = new </a:t>
            </a:r>
            <a:r>
              <a:rPr lang="fr-FR" sz="1200" dirty="0" err="1">
                <a:solidFill>
                  <a:srgbClr val="071136"/>
                </a:solidFill>
                <a:latin typeface="Courier New" pitchFamily="49"/>
              </a:rPr>
              <a:t>KafkaStream</a:t>
            </a:r>
            <a:r>
              <a:rPr lang="fr-FR" sz="1200" dirty="0">
                <a:solidFill>
                  <a:srgbClr val="071136"/>
                </a:solidFill>
                <a:latin typeface="Courier New" pitchFamily="49"/>
              </a:rPr>
              <a:t>(t, config);</a:t>
            </a:r>
          </a:p>
          <a:p>
            <a:pPr lvl="0">
              <a:lnSpc>
                <a:spcPct val="100000"/>
              </a:lnSpc>
              <a:spcAft>
                <a:spcPts val="567"/>
              </a:spcAft>
            </a:pPr>
            <a:endParaRPr lang="fr-FR" sz="1200" dirty="0">
              <a:solidFill>
                <a:srgbClr val="071136"/>
              </a:solidFill>
              <a:latin typeface="Courier New" pitchFamily="49"/>
            </a:endParaRPr>
          </a:p>
          <a:p>
            <a:pPr lvl="0">
              <a:lnSpc>
                <a:spcPct val="100000"/>
              </a:lnSpc>
              <a:spcAft>
                <a:spcPts val="567"/>
              </a:spcAft>
            </a:pPr>
            <a:r>
              <a:rPr lang="fr-FR" sz="1200" b="1" dirty="0">
                <a:solidFill>
                  <a:srgbClr val="00B050"/>
                </a:solidFill>
                <a:latin typeface="Courier New" pitchFamily="49"/>
              </a:rPr>
              <a:t>    // </a:t>
            </a:r>
            <a:r>
              <a:rPr lang="fr-FR" sz="1200" b="1" dirty="0" err="1">
                <a:solidFill>
                  <a:srgbClr val="00B050"/>
                </a:solidFill>
                <a:latin typeface="Courier New" pitchFamily="49"/>
              </a:rPr>
              <a:t>Subscribe</a:t>
            </a:r>
            <a:r>
              <a:rPr lang="fr-FR" sz="1200" b="1" dirty="0">
                <a:solidFill>
                  <a:srgbClr val="00B050"/>
                </a:solidFill>
                <a:latin typeface="Courier New" pitchFamily="49"/>
              </a:rPr>
              <a:t> CTRL + C to </a:t>
            </a:r>
            <a:r>
              <a:rPr lang="fr-FR" sz="1200" b="1" dirty="0" err="1">
                <a:solidFill>
                  <a:srgbClr val="00B050"/>
                </a:solidFill>
                <a:latin typeface="Courier New" pitchFamily="49"/>
              </a:rPr>
              <a:t>quit</a:t>
            </a:r>
            <a:r>
              <a:rPr lang="fr-FR" sz="1200" b="1" dirty="0">
                <a:solidFill>
                  <a:srgbClr val="00B050"/>
                </a:solidFill>
                <a:latin typeface="Courier New" pitchFamily="49"/>
              </a:rPr>
              <a:t> </a:t>
            </a:r>
            <a:r>
              <a:rPr lang="fr-FR" sz="1200" b="1" dirty="0" err="1">
                <a:solidFill>
                  <a:srgbClr val="00B050"/>
                </a:solidFill>
                <a:latin typeface="Courier New" pitchFamily="49"/>
              </a:rPr>
              <a:t>stream</a:t>
            </a:r>
            <a:r>
              <a:rPr lang="fr-FR" sz="1200" b="1" dirty="0">
                <a:solidFill>
                  <a:srgbClr val="00B050"/>
                </a:solidFill>
                <a:latin typeface="Courier New" pitchFamily="49"/>
              </a:rPr>
              <a:t> application</a:t>
            </a:r>
          </a:p>
          <a:p>
            <a:pPr lvl="0">
              <a:lnSpc>
                <a:spcPct val="100000"/>
              </a:lnSpc>
              <a:spcAft>
                <a:spcPts val="567"/>
              </a:spcAft>
            </a:pPr>
            <a:r>
              <a:rPr lang="fr-FR" sz="1200" dirty="0">
                <a:solidFill>
                  <a:srgbClr val="071136"/>
                </a:solidFill>
                <a:latin typeface="Courier New" pitchFamily="49"/>
              </a:rPr>
              <a:t>    </a:t>
            </a:r>
            <a:r>
              <a:rPr lang="fr-FR" sz="1200" dirty="0" err="1">
                <a:solidFill>
                  <a:srgbClr val="071136"/>
                </a:solidFill>
                <a:latin typeface="Courier New" pitchFamily="49"/>
              </a:rPr>
              <a:t>Console.CancelKeyPress</a:t>
            </a:r>
            <a:r>
              <a:rPr lang="fr-FR" sz="1200" dirty="0">
                <a:solidFill>
                  <a:srgbClr val="071136"/>
                </a:solidFill>
                <a:latin typeface="Courier New" pitchFamily="49"/>
              </a:rPr>
              <a:t> += (o, e) =&gt;</a:t>
            </a:r>
          </a:p>
          <a:p>
            <a:pPr lvl="0">
              <a:lnSpc>
                <a:spcPct val="100000"/>
              </a:lnSpc>
              <a:spcAft>
                <a:spcPts val="567"/>
              </a:spcAft>
            </a:pPr>
            <a:r>
              <a:rPr lang="fr-FR" sz="1200" dirty="0">
                <a:solidFill>
                  <a:srgbClr val="071136"/>
                </a:solidFill>
                <a:latin typeface="Courier New" pitchFamily="49"/>
              </a:rPr>
              <a:t>    {</a:t>
            </a:r>
          </a:p>
          <a:p>
            <a:pPr lvl="0">
              <a:lnSpc>
                <a:spcPct val="100000"/>
              </a:lnSpc>
              <a:spcAft>
                <a:spcPts val="567"/>
              </a:spcAft>
            </a:pPr>
            <a:r>
              <a:rPr lang="fr-FR" sz="1200" dirty="0">
                <a:solidFill>
                  <a:srgbClr val="071136"/>
                </a:solidFill>
                <a:latin typeface="Courier New" pitchFamily="49"/>
              </a:rPr>
              <a:t>        </a:t>
            </a:r>
            <a:r>
              <a:rPr lang="fr-FR" sz="1200" dirty="0" err="1">
                <a:solidFill>
                  <a:srgbClr val="071136"/>
                </a:solidFill>
                <a:latin typeface="Courier New" pitchFamily="49"/>
              </a:rPr>
              <a:t>stream.Dispose</a:t>
            </a:r>
            <a:r>
              <a:rPr lang="fr-FR" sz="1200" dirty="0">
                <a:solidFill>
                  <a:srgbClr val="071136"/>
                </a:solidFill>
                <a:latin typeface="Courier New" pitchFamily="49"/>
              </a:rPr>
              <a:t>();</a:t>
            </a:r>
          </a:p>
          <a:p>
            <a:pPr lvl="0">
              <a:lnSpc>
                <a:spcPct val="100000"/>
              </a:lnSpc>
              <a:spcAft>
                <a:spcPts val="567"/>
              </a:spcAft>
            </a:pPr>
            <a:r>
              <a:rPr lang="fr-FR" sz="1200" dirty="0">
                <a:solidFill>
                  <a:srgbClr val="071136"/>
                </a:solidFill>
                <a:latin typeface="Courier New" pitchFamily="49"/>
              </a:rPr>
              <a:t>    };</a:t>
            </a:r>
          </a:p>
          <a:p>
            <a:pPr lvl="0">
              <a:lnSpc>
                <a:spcPct val="100000"/>
              </a:lnSpc>
              <a:spcAft>
                <a:spcPts val="567"/>
              </a:spcAft>
            </a:pPr>
            <a:endParaRPr lang="fr-FR" sz="1200" dirty="0">
              <a:solidFill>
                <a:srgbClr val="071136"/>
              </a:solidFill>
              <a:latin typeface="Courier New" pitchFamily="49"/>
            </a:endParaRPr>
          </a:p>
          <a:p>
            <a:pPr lvl="0">
              <a:lnSpc>
                <a:spcPct val="100000"/>
              </a:lnSpc>
              <a:spcAft>
                <a:spcPts val="567"/>
              </a:spcAft>
            </a:pPr>
            <a:r>
              <a:rPr lang="fr-FR" sz="1200" b="1" dirty="0">
                <a:solidFill>
                  <a:srgbClr val="00B050"/>
                </a:solidFill>
                <a:latin typeface="Courier New" pitchFamily="49"/>
              </a:rPr>
              <a:t>    // Start </a:t>
            </a:r>
            <a:r>
              <a:rPr lang="fr-FR" sz="1200" b="1" dirty="0" err="1">
                <a:solidFill>
                  <a:srgbClr val="00B050"/>
                </a:solidFill>
                <a:latin typeface="Courier New" pitchFamily="49"/>
              </a:rPr>
              <a:t>stream</a:t>
            </a:r>
            <a:r>
              <a:rPr lang="fr-FR" sz="1200" b="1" dirty="0">
                <a:solidFill>
                  <a:srgbClr val="00B050"/>
                </a:solidFill>
                <a:latin typeface="Courier New" pitchFamily="49"/>
              </a:rPr>
              <a:t> instance </a:t>
            </a:r>
            <a:r>
              <a:rPr lang="fr-FR" sz="1200" b="1" dirty="0" err="1">
                <a:solidFill>
                  <a:srgbClr val="00B050"/>
                </a:solidFill>
                <a:latin typeface="Courier New" pitchFamily="49"/>
              </a:rPr>
              <a:t>with</a:t>
            </a:r>
            <a:r>
              <a:rPr lang="fr-FR" sz="1200" b="1" dirty="0">
                <a:solidFill>
                  <a:srgbClr val="00B050"/>
                </a:solidFill>
                <a:latin typeface="Courier New" pitchFamily="49"/>
              </a:rPr>
              <a:t> </a:t>
            </a:r>
            <a:r>
              <a:rPr lang="fr-FR" sz="1200" b="1" dirty="0" err="1">
                <a:solidFill>
                  <a:srgbClr val="00B050"/>
                </a:solidFill>
                <a:latin typeface="Courier New" pitchFamily="49"/>
              </a:rPr>
              <a:t>cancellable</a:t>
            </a:r>
            <a:r>
              <a:rPr lang="fr-FR" sz="1200" b="1" dirty="0">
                <a:solidFill>
                  <a:srgbClr val="00B050"/>
                </a:solidFill>
                <a:latin typeface="Courier New" pitchFamily="49"/>
              </a:rPr>
              <a:t> </a:t>
            </a:r>
            <a:r>
              <a:rPr lang="fr-FR" sz="1200" b="1" dirty="0" err="1">
                <a:solidFill>
                  <a:srgbClr val="00B050"/>
                </a:solidFill>
                <a:latin typeface="Courier New" pitchFamily="49"/>
              </a:rPr>
              <a:t>token</a:t>
            </a:r>
            <a:endParaRPr lang="fr-FR" sz="1200" b="1" dirty="0">
              <a:solidFill>
                <a:srgbClr val="00B050"/>
              </a:solidFill>
              <a:latin typeface="Courier New" pitchFamily="49"/>
            </a:endParaRPr>
          </a:p>
          <a:p>
            <a:pPr lvl="0">
              <a:lnSpc>
                <a:spcPct val="100000"/>
              </a:lnSpc>
              <a:spcAft>
                <a:spcPts val="567"/>
              </a:spcAft>
            </a:pPr>
            <a:r>
              <a:rPr lang="fr-FR" sz="1200" dirty="0">
                <a:solidFill>
                  <a:srgbClr val="071136"/>
                </a:solidFill>
                <a:latin typeface="Courier New" pitchFamily="49"/>
              </a:rPr>
              <a:t>    </a:t>
            </a:r>
            <a:r>
              <a:rPr lang="fr-FR" sz="1200" dirty="0" err="1">
                <a:solidFill>
                  <a:srgbClr val="071136"/>
                </a:solidFill>
                <a:latin typeface="Courier New" pitchFamily="49"/>
              </a:rPr>
              <a:t>await</a:t>
            </a:r>
            <a:r>
              <a:rPr lang="fr-FR" sz="1200" dirty="0">
                <a:solidFill>
                  <a:srgbClr val="071136"/>
                </a:solidFill>
                <a:latin typeface="Courier New" pitchFamily="49"/>
              </a:rPr>
              <a:t> </a:t>
            </a:r>
            <a:r>
              <a:rPr lang="fr-FR" sz="1200" dirty="0" err="1">
                <a:solidFill>
                  <a:srgbClr val="071136"/>
                </a:solidFill>
                <a:latin typeface="Courier New" pitchFamily="49"/>
              </a:rPr>
              <a:t>stream.StartAsync</a:t>
            </a:r>
            <a:r>
              <a:rPr lang="fr-FR" sz="1200" dirty="0">
                <a:solidFill>
                  <a:srgbClr val="071136"/>
                </a:solidFill>
                <a:latin typeface="Courier New" pitchFamily="49"/>
              </a:rPr>
              <a:t>();</a:t>
            </a:r>
          </a:p>
          <a:p>
            <a:pPr lvl="0">
              <a:lnSpc>
                <a:spcPct val="100000"/>
              </a:lnSpc>
              <a:spcAft>
                <a:spcPts val="567"/>
              </a:spcAft>
            </a:pPr>
            <a:r>
              <a:rPr lang="fr-FR" sz="1200" dirty="0">
                <a:solidFill>
                  <a:srgbClr val="071136"/>
                </a:solidFill>
                <a:latin typeface="Courier New" pitchFamily="49"/>
              </a:rPr>
              <a:t>}</a:t>
            </a:r>
            <a:endParaRPr lang="fr-FR" sz="1200" dirty="0">
              <a:latin typeface="Courier New" pitchFamily="49"/>
            </a:endParaRPr>
          </a:p>
        </p:txBody>
      </p:sp>
    </p:spTree>
    <p:extLst>
      <p:ext uri="{BB962C8B-B14F-4D97-AF65-F5344CB8AC3E}">
        <p14:creationId xmlns:p14="http://schemas.microsoft.com/office/powerpoint/2010/main" val="14909360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dirty="0" smtClean="0"/>
              <a:t>Configuration</a:t>
            </a:r>
            <a:endParaRPr lang="fr-FR" dirty="0"/>
          </a:p>
        </p:txBody>
      </p:sp>
      <p:sp>
        <p:nvSpPr>
          <p:cNvPr id="3" name="Espace réservé du texte 2"/>
          <p:cNvSpPr txBox="1">
            <a:spLocks noGrp="1"/>
          </p:cNvSpPr>
          <p:nvPr>
            <p:ph type="body" idx="4294967295"/>
          </p:nvPr>
        </p:nvSpPr>
        <p:spPr/>
        <p:txBody>
          <a:bodyPr vert="horz">
            <a:normAutofit fontScale="55000" lnSpcReduction="20000"/>
          </a:bodyPr>
          <a:lstStyle/>
          <a:p>
            <a:pPr lvl="0"/>
            <a:r>
              <a:rPr lang="fr-FR" dirty="0" smtClean="0"/>
              <a:t>Paramètres requis :</a:t>
            </a:r>
          </a:p>
          <a:p>
            <a:pPr lvl="1"/>
            <a:r>
              <a:rPr lang="fr-FR" b="1" i="1" dirty="0" err="1" smtClean="0">
                <a:solidFill>
                  <a:srgbClr val="002060"/>
                </a:solidFill>
              </a:rPr>
              <a:t>ApplicationId</a:t>
            </a:r>
            <a:r>
              <a:rPr lang="fr-FR" dirty="0" smtClean="0"/>
              <a:t> : Identifiant unique de l’application (groupe de consommateurs)</a:t>
            </a:r>
          </a:p>
          <a:p>
            <a:pPr lvl="1"/>
            <a:r>
              <a:rPr lang="fr-FR" b="1" i="1" dirty="0" err="1">
                <a:solidFill>
                  <a:srgbClr val="002060"/>
                </a:solidFill>
              </a:rPr>
              <a:t>BootstrapServers</a:t>
            </a:r>
            <a:r>
              <a:rPr lang="fr-FR" dirty="0" smtClean="0"/>
              <a:t> :</a:t>
            </a:r>
          </a:p>
          <a:p>
            <a:endParaRPr lang="fr-FR" dirty="0" smtClean="0"/>
          </a:p>
          <a:p>
            <a:r>
              <a:rPr lang="fr-FR" dirty="0" smtClean="0"/>
              <a:t>Paramètres optionnels :</a:t>
            </a:r>
          </a:p>
          <a:p>
            <a:pPr lvl="1"/>
            <a:r>
              <a:rPr lang="fr-FR" b="1" i="1" dirty="0" err="1">
                <a:solidFill>
                  <a:srgbClr val="002060"/>
                </a:solidFill>
              </a:rPr>
              <a:t>Guarantee</a:t>
            </a:r>
            <a:r>
              <a:rPr lang="fr-FR" dirty="0" smtClean="0"/>
              <a:t> </a:t>
            </a:r>
            <a:r>
              <a:rPr lang="fr-FR" dirty="0"/>
              <a:t>: </a:t>
            </a:r>
            <a:r>
              <a:rPr lang="fr-FR" dirty="0" err="1"/>
              <a:t>ProcessingGuarantee.AT_LEAST_ONCE</a:t>
            </a:r>
            <a:r>
              <a:rPr lang="fr-FR" dirty="0"/>
              <a:t> (</a:t>
            </a:r>
            <a:r>
              <a:rPr lang="fr-FR" dirty="0" smtClean="0"/>
              <a:t>défaut) ou </a:t>
            </a:r>
            <a:r>
              <a:rPr lang="fr-FR" dirty="0" err="1"/>
              <a:t>ProcessingGuarantee.EXACTLY_ONCE</a:t>
            </a:r>
            <a:endParaRPr lang="fr-FR" dirty="0"/>
          </a:p>
          <a:p>
            <a:pPr lvl="1"/>
            <a:r>
              <a:rPr lang="fr-FR" b="1" i="1" dirty="0" err="1">
                <a:solidFill>
                  <a:srgbClr val="002060"/>
                </a:solidFill>
              </a:rPr>
              <a:t>DefaultTimestampExtractor</a:t>
            </a:r>
            <a:r>
              <a:rPr lang="fr-FR" dirty="0" smtClean="0"/>
              <a:t> : Extrait le </a:t>
            </a:r>
            <a:r>
              <a:rPr lang="fr-FR" dirty="0" err="1" smtClean="0"/>
              <a:t>timestamp</a:t>
            </a:r>
            <a:r>
              <a:rPr lang="fr-FR" dirty="0" smtClean="0"/>
              <a:t> à partir de </a:t>
            </a:r>
            <a:r>
              <a:rPr lang="fr-FR" dirty="0" err="1" smtClean="0"/>
              <a:t>ConsumeResult</a:t>
            </a:r>
            <a:r>
              <a:rPr lang="fr-FR" dirty="0" smtClean="0"/>
              <a:t>. Par défaut le </a:t>
            </a:r>
            <a:r>
              <a:rPr lang="fr-FR" dirty="0" err="1" smtClean="0"/>
              <a:t>timestamp</a:t>
            </a:r>
            <a:r>
              <a:rPr lang="fr-FR" dirty="0" smtClean="0"/>
              <a:t> du message Kafka</a:t>
            </a:r>
            <a:endParaRPr lang="fr-FR" dirty="0"/>
          </a:p>
          <a:p>
            <a:pPr lvl="1"/>
            <a:r>
              <a:rPr lang="fr-FR" b="1" i="1" dirty="0" err="1">
                <a:solidFill>
                  <a:srgbClr val="002060"/>
                </a:solidFill>
              </a:rPr>
              <a:t>DefaultKeySerDes</a:t>
            </a:r>
            <a:r>
              <a:rPr lang="fr-FR" dirty="0" smtClean="0"/>
              <a:t>, </a:t>
            </a:r>
            <a:r>
              <a:rPr lang="fr-FR" b="1" i="1" dirty="0" err="1">
                <a:solidFill>
                  <a:srgbClr val="002060"/>
                </a:solidFill>
              </a:rPr>
              <a:t>DefaultValueSerDes</a:t>
            </a:r>
            <a:r>
              <a:rPr lang="fr-FR" dirty="0" smtClean="0"/>
              <a:t> : Les </a:t>
            </a:r>
            <a:r>
              <a:rPr lang="fr-FR" dirty="0" err="1" smtClean="0"/>
              <a:t>sérialiseur</a:t>
            </a:r>
            <a:r>
              <a:rPr lang="fr-FR" dirty="0" smtClean="0"/>
              <a:t>/</a:t>
            </a:r>
            <a:r>
              <a:rPr lang="fr-FR" dirty="0" err="1" smtClean="0"/>
              <a:t>désérialiseur</a:t>
            </a:r>
            <a:r>
              <a:rPr lang="fr-FR" dirty="0" smtClean="0"/>
              <a:t> par défaut pour les clés et les valeurs</a:t>
            </a:r>
            <a:endParaRPr lang="fr-FR" dirty="0"/>
          </a:p>
          <a:p>
            <a:pPr lvl="1"/>
            <a:r>
              <a:rPr lang="fr-FR" b="1" i="1" dirty="0" err="1">
                <a:solidFill>
                  <a:srgbClr val="002060"/>
                </a:solidFill>
              </a:rPr>
              <a:t>NumStreamThreads</a:t>
            </a:r>
            <a:r>
              <a:rPr lang="fr-FR" dirty="0" smtClean="0"/>
              <a:t> : Nombre de threads à utiliser</a:t>
            </a:r>
            <a:endParaRPr lang="fr-FR" dirty="0"/>
          </a:p>
          <a:p>
            <a:pPr lvl="1"/>
            <a:r>
              <a:rPr lang="fr-FR" b="1" i="1" dirty="0" err="1">
                <a:solidFill>
                  <a:srgbClr val="002060"/>
                </a:solidFill>
              </a:rPr>
              <a:t>ClientId</a:t>
            </a:r>
            <a:r>
              <a:rPr lang="fr-FR" dirty="0" smtClean="0"/>
              <a:t> : Un préfixe utilisé pour nommer les producteurs et consommateurs internes</a:t>
            </a:r>
            <a:endParaRPr lang="fr-FR" dirty="0"/>
          </a:p>
          <a:p>
            <a:pPr lvl="1"/>
            <a:r>
              <a:rPr lang="fr-FR" b="1" i="1" dirty="0" err="1">
                <a:solidFill>
                  <a:srgbClr val="002060"/>
                </a:solidFill>
              </a:rPr>
              <a:t>TransactionalId</a:t>
            </a:r>
            <a:r>
              <a:rPr lang="fr-FR" dirty="0" smtClean="0"/>
              <a:t>, </a:t>
            </a:r>
            <a:r>
              <a:rPr lang="fr-FR" b="1" i="1" dirty="0" err="1">
                <a:solidFill>
                  <a:srgbClr val="002060"/>
                </a:solidFill>
              </a:rPr>
              <a:t>TransactionTimeout</a:t>
            </a:r>
            <a:r>
              <a:rPr lang="fr-FR" dirty="0" smtClean="0"/>
              <a:t>  : Si </a:t>
            </a:r>
            <a:r>
              <a:rPr lang="fr-FR" dirty="0" err="1" smtClean="0"/>
              <a:t>exactly</a:t>
            </a:r>
            <a:r>
              <a:rPr lang="fr-FR" dirty="0" smtClean="0"/>
              <a:t> Once</a:t>
            </a:r>
            <a:endParaRPr lang="fr-FR" dirty="0"/>
          </a:p>
          <a:p>
            <a:pPr lvl="1"/>
            <a:r>
              <a:rPr lang="fr-FR" b="1" i="1" dirty="0" err="1">
                <a:solidFill>
                  <a:srgbClr val="002060"/>
                </a:solidFill>
              </a:rPr>
              <a:t>CommitIntervalMs</a:t>
            </a:r>
            <a:r>
              <a:rPr lang="fr-FR" dirty="0" smtClean="0"/>
              <a:t>, </a:t>
            </a:r>
            <a:r>
              <a:rPr lang="fr-FR" b="1" i="1" dirty="0" err="1">
                <a:solidFill>
                  <a:srgbClr val="002060"/>
                </a:solidFill>
              </a:rPr>
              <a:t>PollMs</a:t>
            </a:r>
            <a:r>
              <a:rPr lang="fr-FR" dirty="0" smtClean="0"/>
              <a:t>, </a:t>
            </a:r>
            <a:r>
              <a:rPr lang="fr-FR" b="1" i="1" dirty="0" err="1">
                <a:solidFill>
                  <a:srgbClr val="002060"/>
                </a:solidFill>
              </a:rPr>
              <a:t>MaxPollRecords</a:t>
            </a:r>
            <a:r>
              <a:rPr lang="fr-FR" dirty="0" smtClean="0"/>
              <a:t>, </a:t>
            </a:r>
            <a:r>
              <a:rPr lang="fr-FR" b="1" i="1" dirty="0" err="1">
                <a:solidFill>
                  <a:srgbClr val="002060"/>
                </a:solidFill>
              </a:rPr>
              <a:t>MaxPollInterval</a:t>
            </a:r>
            <a:r>
              <a:rPr lang="fr-FR" dirty="0" smtClean="0"/>
              <a:t>, …</a:t>
            </a:r>
          </a:p>
          <a:p>
            <a:pPr lvl="1"/>
            <a:r>
              <a:rPr lang="fr-FR" b="1" i="1" dirty="0" err="1">
                <a:solidFill>
                  <a:srgbClr val="002060"/>
                </a:solidFill>
              </a:rPr>
              <a:t>SchemaRegistryUrl</a:t>
            </a:r>
            <a:r>
              <a:rPr lang="fr-FR" dirty="0" smtClean="0"/>
              <a:t>, </a:t>
            </a:r>
            <a:r>
              <a:rPr lang="fr-FR" b="1" i="1" dirty="0" err="1">
                <a:solidFill>
                  <a:srgbClr val="002060"/>
                </a:solidFill>
              </a:rPr>
              <a:t>AutoRegisterSchemas</a:t>
            </a:r>
            <a:endParaRPr lang="fr-FR" b="1" i="1" dirty="0">
              <a:solidFill>
                <a:srgbClr val="002060"/>
              </a:solidFill>
            </a:endParaRPr>
          </a:p>
          <a:p>
            <a:endParaRPr lang="fr-FR" b="1" dirty="0"/>
          </a:p>
          <a:p>
            <a:r>
              <a:rPr lang="fr-FR" sz="3300" dirty="0"/>
              <a:t>Les configurations de Producteur et des consommateurs peuvent également être spécifiés</a:t>
            </a:r>
            <a:endParaRPr lang="fr-FR" sz="3300" dirty="0"/>
          </a:p>
        </p:txBody>
      </p:sp>
    </p:spTree>
    <p:extLst>
      <p:ext uri="{BB962C8B-B14F-4D97-AF65-F5344CB8AC3E}">
        <p14:creationId xmlns:p14="http://schemas.microsoft.com/office/powerpoint/2010/main" val="15173823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name="page2">
    <p:spTree>
      <p:nvGrpSpPr>
        <p:cNvPr id="1" name=""/>
        <p:cNvGrpSpPr/>
        <p:nvPr/>
      </p:nvGrpSpPr>
      <p:grpSpPr>
        <a:xfrm>
          <a:off x="0" y="0"/>
          <a:ext cx="0" cy="0"/>
          <a:chOff x="0" y="0"/>
          <a:chExt cx="0" cy="0"/>
        </a:xfrm>
      </p:grpSpPr>
      <p:sp>
        <p:nvSpPr>
          <p:cNvPr id="2" name="Titre 1"/>
          <p:cNvSpPr txBox="1">
            <a:spLocks noGrp="1"/>
          </p:cNvSpPr>
          <p:nvPr>
            <p:ph type="title" idx="4294967295"/>
          </p:nvPr>
        </p:nvSpPr>
        <p:spPr>
          <a:xfrm>
            <a:off x="1092240" y="620616"/>
            <a:ext cx="8516880" cy="1754326"/>
          </a:xfrm>
        </p:spPr>
        <p:txBody>
          <a:bodyPr vert="horz" wrap="square">
            <a:spAutoFit/>
          </a:bodyPr>
          <a:lstStyle/>
          <a:p>
            <a:pPr lvl="0">
              <a:lnSpc>
                <a:spcPct val="95000"/>
              </a:lnSpc>
            </a:pPr>
            <a:r>
              <a:rPr lang="fr-FR" sz="4000" dirty="0"/>
              <a:t>Kafka : Messagerie distribuée avec Apache </a:t>
            </a:r>
            <a:r>
              <a:rPr lang="fr-FR" sz="4000" dirty="0" smtClean="0"/>
              <a:t>Kafka</a:t>
            </a:r>
            <a:br>
              <a:rPr lang="fr-FR" sz="4000" dirty="0" smtClean="0"/>
            </a:br>
            <a:r>
              <a:rPr lang="fr-FR" sz="4000" dirty="0" smtClean="0"/>
              <a:t>C# / .NET</a:t>
            </a:r>
            <a:endParaRPr lang="fr-FR" sz="4000" dirty="0"/>
          </a:p>
        </p:txBody>
      </p:sp>
      <p:sp>
        <p:nvSpPr>
          <p:cNvPr id="3" name="Sous-titre 2"/>
          <p:cNvSpPr txBox="1">
            <a:spLocks noGrp="1"/>
          </p:cNvSpPr>
          <p:nvPr>
            <p:ph type="subTitle" idx="4294967295"/>
          </p:nvPr>
        </p:nvSpPr>
        <p:spPr>
          <a:xfrm>
            <a:off x="1092240" y="3709440"/>
            <a:ext cx="8516880" cy="1413720"/>
          </a:xfrm>
        </p:spPr>
        <p:txBody>
          <a:bodyPr vert="horz" wrap="square" anchor="ctr">
            <a:spAutoFit/>
          </a:bodyPr>
          <a:lstStyle/>
          <a:p>
            <a:pPr lvl="0" indent="-311040" algn="ctr">
              <a:lnSpc>
                <a:spcPct val="95000"/>
              </a:lnSpc>
              <a:spcAft>
                <a:spcPts val="0"/>
              </a:spcAft>
            </a:pPr>
            <a:r>
              <a:rPr lang="fr-FR"/>
              <a:t>David THIBAU – 2024</a:t>
            </a:r>
          </a:p>
          <a:p>
            <a:pPr lvl="0" indent="-311040" algn="ctr">
              <a:lnSpc>
                <a:spcPct val="95000"/>
              </a:lnSpc>
              <a:spcAft>
                <a:spcPts val="0"/>
              </a:spcAft>
            </a:pPr>
            <a:endParaRPr lang="fr-FR"/>
          </a:p>
          <a:p>
            <a:pPr lvl="0" indent="-311040" algn="ctr">
              <a:lnSpc>
                <a:spcPct val="95000"/>
              </a:lnSpc>
              <a:spcAft>
                <a:spcPts val="0"/>
              </a:spcAft>
            </a:pPr>
            <a:r>
              <a:rPr lang="fr-FR"/>
              <a:t>david.thibau@gmail.com</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name="page20">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Event-driven architecture</a:t>
            </a:r>
          </a:p>
        </p:txBody>
      </p:sp>
      <p:sp>
        <p:nvSpPr>
          <p:cNvPr id="3" name="Espace réservé du texte 2"/>
          <p:cNvSpPr txBox="1">
            <a:spLocks noGrp="1"/>
          </p:cNvSpPr>
          <p:nvPr>
            <p:ph type="body" idx="4294967295"/>
          </p:nvPr>
        </p:nvSpPr>
        <p:spPr/>
        <p:txBody>
          <a:bodyPr vert="horz"/>
          <a:lstStyle/>
          <a:p>
            <a:endParaRPr lang="fr-FR"/>
          </a:p>
        </p:txBody>
      </p:sp>
      <p:pic>
        <p:nvPicPr>
          <p:cNvPr id="4" name="Image 3">
            <a:extLst>
              <a:ext uri="{FF2B5EF4-FFF2-40B4-BE49-F238E27FC236}">
                <a16:creationId xmlns:a16="http://schemas.microsoft.com/office/drawing/2014/main" id="{00000000-0000-0000-0000-000000000000}"/>
              </a:ext>
            </a:extLst>
          </p:cNvPr>
          <p:cNvPicPr>
            <a:picLocks noChangeAspect="1"/>
          </p:cNvPicPr>
          <p:nvPr/>
        </p:nvPicPr>
        <p:blipFill>
          <a:blip r:embed="rId3">
            <a:lum/>
            <a:alphaModFix/>
          </a:blip>
          <a:srcRect/>
          <a:stretch>
            <a:fillRect/>
          </a:stretch>
        </p:blipFill>
        <p:spPr>
          <a:xfrm>
            <a:off x="470880" y="2868480"/>
            <a:ext cx="9429480" cy="411444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dirty="0"/>
              <a:t>Exemple </a:t>
            </a:r>
            <a:r>
              <a:rPr lang="fr-FR" dirty="0" smtClean="0"/>
              <a:t>Configuration</a:t>
            </a:r>
            <a:endParaRPr lang="fr-FR" dirty="0"/>
          </a:p>
        </p:txBody>
      </p:sp>
      <p:sp>
        <p:nvSpPr>
          <p:cNvPr id="3" name="Espace réservé du texte 2"/>
          <p:cNvSpPr txBox="1">
            <a:spLocks noGrp="1"/>
          </p:cNvSpPr>
          <p:nvPr>
            <p:ph type="body" idx="4294967295"/>
          </p:nvPr>
        </p:nvSpPr>
        <p:spPr/>
        <p:txBody>
          <a:bodyPr vert="horz"/>
          <a:lstStyle/>
          <a:p>
            <a:pPr lvl="0">
              <a:lnSpc>
                <a:spcPct val="100000"/>
              </a:lnSpc>
              <a:spcAft>
                <a:spcPts val="283"/>
              </a:spcAft>
            </a:pPr>
            <a:r>
              <a:rPr lang="fr-FR" sz="1300" b="1" dirty="0">
                <a:latin typeface="Courier New" panose="02070309020205020404" pitchFamily="49" charset="0"/>
                <a:cs typeface="Courier New" panose="02070309020205020404" pitchFamily="49" charset="0"/>
              </a:rPr>
              <a:t>var config = new </a:t>
            </a:r>
            <a:r>
              <a:rPr lang="fr-FR" sz="1300" b="1" dirty="0" err="1">
                <a:latin typeface="Courier New" panose="02070309020205020404" pitchFamily="49" charset="0"/>
                <a:cs typeface="Courier New" panose="02070309020205020404" pitchFamily="49" charset="0"/>
              </a:rPr>
              <a:t>StreamConfig</a:t>
            </a:r>
            <a:r>
              <a:rPr lang="fr-FR" sz="1300" b="1" dirty="0">
                <a:latin typeface="Courier New" panose="02070309020205020404" pitchFamily="49" charset="0"/>
                <a:cs typeface="Courier New" panose="02070309020205020404" pitchFamily="49" charset="0"/>
              </a:rPr>
              <a:t>&lt;</a:t>
            </a:r>
            <a:r>
              <a:rPr lang="fr-FR" sz="1300" b="1" dirty="0" err="1">
                <a:latin typeface="Courier New" panose="02070309020205020404" pitchFamily="49" charset="0"/>
                <a:cs typeface="Courier New" panose="02070309020205020404" pitchFamily="49" charset="0"/>
              </a:rPr>
              <a:t>StringSerDes</a:t>
            </a:r>
            <a:r>
              <a:rPr lang="fr-FR" sz="1300" b="1" dirty="0">
                <a:latin typeface="Courier New" panose="02070309020205020404" pitchFamily="49" charset="0"/>
                <a:cs typeface="Courier New" panose="02070309020205020404" pitchFamily="49" charset="0"/>
              </a:rPr>
              <a:t>, </a:t>
            </a:r>
            <a:r>
              <a:rPr lang="fr-FR" sz="1300" b="1" dirty="0" err="1">
                <a:latin typeface="Courier New" panose="02070309020205020404" pitchFamily="49" charset="0"/>
                <a:cs typeface="Courier New" panose="02070309020205020404" pitchFamily="49" charset="0"/>
              </a:rPr>
              <a:t>StringSerDes</a:t>
            </a:r>
            <a:r>
              <a:rPr lang="fr-FR" sz="1300" b="1" dirty="0">
                <a:latin typeface="Courier New" panose="02070309020205020404" pitchFamily="49" charset="0"/>
                <a:cs typeface="Courier New" panose="02070309020205020404" pitchFamily="49" charset="0"/>
              </a:rPr>
              <a:t>&gt;();</a:t>
            </a:r>
          </a:p>
          <a:p>
            <a:pPr lvl="0">
              <a:lnSpc>
                <a:spcPct val="100000"/>
              </a:lnSpc>
              <a:spcAft>
                <a:spcPts val="283"/>
              </a:spcAft>
            </a:pPr>
            <a:r>
              <a:rPr lang="fr-FR" sz="1300" b="1" dirty="0" err="1" smtClean="0">
                <a:latin typeface="Courier New" panose="02070309020205020404" pitchFamily="49" charset="0"/>
                <a:cs typeface="Courier New" panose="02070309020205020404" pitchFamily="49" charset="0"/>
              </a:rPr>
              <a:t>config.ApplicationId</a:t>
            </a:r>
            <a:r>
              <a:rPr lang="fr-FR" sz="1300" b="1" dirty="0" smtClean="0">
                <a:latin typeface="Courier New" panose="02070309020205020404" pitchFamily="49" charset="0"/>
                <a:cs typeface="Courier New" panose="02070309020205020404" pitchFamily="49" charset="0"/>
              </a:rPr>
              <a:t> </a:t>
            </a:r>
            <a:r>
              <a:rPr lang="fr-FR" sz="1300" b="1" dirty="0">
                <a:latin typeface="Courier New" panose="02070309020205020404" pitchFamily="49" charset="0"/>
                <a:cs typeface="Courier New" panose="02070309020205020404" pitchFamily="49" charset="0"/>
              </a:rPr>
              <a:t>= "test-</a:t>
            </a:r>
            <a:r>
              <a:rPr lang="fr-FR" sz="1300" b="1" dirty="0" err="1">
                <a:latin typeface="Courier New" panose="02070309020205020404" pitchFamily="49" charset="0"/>
                <a:cs typeface="Courier New" panose="02070309020205020404" pitchFamily="49" charset="0"/>
              </a:rPr>
              <a:t>app</a:t>
            </a:r>
            <a:r>
              <a:rPr lang="fr-FR" sz="1300" b="1" dirty="0">
                <a:latin typeface="Courier New" panose="02070309020205020404" pitchFamily="49" charset="0"/>
                <a:cs typeface="Courier New" panose="02070309020205020404" pitchFamily="49" charset="0"/>
              </a:rPr>
              <a:t>";</a:t>
            </a:r>
          </a:p>
          <a:p>
            <a:pPr lvl="0">
              <a:lnSpc>
                <a:spcPct val="100000"/>
              </a:lnSpc>
              <a:spcAft>
                <a:spcPts val="283"/>
              </a:spcAft>
            </a:pPr>
            <a:r>
              <a:rPr lang="fr-FR" sz="1300" b="1" dirty="0" err="1" smtClean="0">
                <a:latin typeface="Courier New" panose="02070309020205020404" pitchFamily="49" charset="0"/>
                <a:cs typeface="Courier New" panose="02070309020205020404" pitchFamily="49" charset="0"/>
              </a:rPr>
              <a:t>config.BootstrapServers</a:t>
            </a:r>
            <a:r>
              <a:rPr lang="fr-FR" sz="1300" b="1" dirty="0" smtClean="0">
                <a:latin typeface="Courier New" panose="02070309020205020404" pitchFamily="49" charset="0"/>
                <a:cs typeface="Courier New" panose="02070309020205020404" pitchFamily="49" charset="0"/>
              </a:rPr>
              <a:t> </a:t>
            </a:r>
            <a:r>
              <a:rPr lang="fr-FR" sz="1300" b="1" dirty="0">
                <a:latin typeface="Courier New" panose="02070309020205020404" pitchFamily="49" charset="0"/>
                <a:cs typeface="Courier New" panose="02070309020205020404" pitchFamily="49" charset="0"/>
              </a:rPr>
              <a:t>= "192.168.56.1:9092";</a:t>
            </a:r>
          </a:p>
          <a:p>
            <a:pPr lvl="0">
              <a:lnSpc>
                <a:spcPct val="100000"/>
              </a:lnSpc>
              <a:spcAft>
                <a:spcPts val="283"/>
              </a:spcAft>
            </a:pPr>
            <a:r>
              <a:rPr lang="fr-FR" sz="1300" b="1" dirty="0" err="1" smtClean="0">
                <a:latin typeface="Courier New" panose="02070309020205020404" pitchFamily="49" charset="0"/>
                <a:cs typeface="Courier New" panose="02070309020205020404" pitchFamily="49" charset="0"/>
              </a:rPr>
              <a:t>config.SaslMechanism</a:t>
            </a:r>
            <a:r>
              <a:rPr lang="fr-FR" sz="1300" b="1" dirty="0" smtClean="0">
                <a:latin typeface="Courier New" panose="02070309020205020404" pitchFamily="49" charset="0"/>
                <a:cs typeface="Courier New" panose="02070309020205020404" pitchFamily="49" charset="0"/>
              </a:rPr>
              <a:t> </a:t>
            </a:r>
            <a:r>
              <a:rPr lang="fr-FR" sz="1300" b="1" dirty="0">
                <a:latin typeface="Courier New" panose="02070309020205020404" pitchFamily="49" charset="0"/>
                <a:cs typeface="Courier New" panose="02070309020205020404" pitchFamily="49" charset="0"/>
              </a:rPr>
              <a:t>= </a:t>
            </a:r>
            <a:r>
              <a:rPr lang="fr-FR" sz="1300" b="1" dirty="0" err="1">
                <a:latin typeface="Courier New" panose="02070309020205020404" pitchFamily="49" charset="0"/>
                <a:cs typeface="Courier New" panose="02070309020205020404" pitchFamily="49" charset="0"/>
              </a:rPr>
              <a:t>SaslMechanism.Plain</a:t>
            </a:r>
            <a:r>
              <a:rPr lang="fr-FR" sz="1300" b="1" dirty="0">
                <a:latin typeface="Courier New" panose="02070309020205020404" pitchFamily="49" charset="0"/>
                <a:cs typeface="Courier New" panose="02070309020205020404" pitchFamily="49" charset="0"/>
              </a:rPr>
              <a:t>;</a:t>
            </a:r>
          </a:p>
          <a:p>
            <a:pPr lvl="0">
              <a:lnSpc>
                <a:spcPct val="100000"/>
              </a:lnSpc>
              <a:spcAft>
                <a:spcPts val="283"/>
              </a:spcAft>
            </a:pPr>
            <a:r>
              <a:rPr lang="fr-FR" sz="1300" b="1" dirty="0" err="1" smtClean="0">
                <a:latin typeface="Courier New" panose="02070309020205020404" pitchFamily="49" charset="0"/>
                <a:cs typeface="Courier New" panose="02070309020205020404" pitchFamily="49" charset="0"/>
              </a:rPr>
              <a:t>config.SaslUsername</a:t>
            </a:r>
            <a:r>
              <a:rPr lang="fr-FR" sz="1300" b="1" dirty="0" smtClean="0">
                <a:latin typeface="Courier New" panose="02070309020205020404" pitchFamily="49" charset="0"/>
                <a:cs typeface="Courier New" panose="02070309020205020404" pitchFamily="49" charset="0"/>
              </a:rPr>
              <a:t> </a:t>
            </a:r>
            <a:r>
              <a:rPr lang="fr-FR" sz="1300" b="1" dirty="0">
                <a:latin typeface="Courier New" panose="02070309020205020404" pitchFamily="49" charset="0"/>
                <a:cs typeface="Courier New" panose="02070309020205020404" pitchFamily="49" charset="0"/>
              </a:rPr>
              <a:t>= "admin";</a:t>
            </a:r>
          </a:p>
          <a:p>
            <a:pPr lvl="0">
              <a:lnSpc>
                <a:spcPct val="100000"/>
              </a:lnSpc>
              <a:spcAft>
                <a:spcPts val="283"/>
              </a:spcAft>
            </a:pPr>
            <a:r>
              <a:rPr lang="fr-FR" sz="1300" b="1" dirty="0" err="1" smtClean="0">
                <a:latin typeface="Courier New" panose="02070309020205020404" pitchFamily="49" charset="0"/>
                <a:cs typeface="Courier New" panose="02070309020205020404" pitchFamily="49" charset="0"/>
              </a:rPr>
              <a:t>config.SaslPassword</a:t>
            </a:r>
            <a:r>
              <a:rPr lang="fr-FR" sz="1300" b="1" dirty="0" smtClean="0">
                <a:latin typeface="Courier New" panose="02070309020205020404" pitchFamily="49" charset="0"/>
                <a:cs typeface="Courier New" panose="02070309020205020404" pitchFamily="49" charset="0"/>
              </a:rPr>
              <a:t> </a:t>
            </a:r>
            <a:r>
              <a:rPr lang="fr-FR" sz="1300" b="1" dirty="0">
                <a:latin typeface="Courier New" panose="02070309020205020404" pitchFamily="49" charset="0"/>
                <a:cs typeface="Courier New" panose="02070309020205020404" pitchFamily="49" charset="0"/>
              </a:rPr>
              <a:t>= "admin";</a:t>
            </a:r>
          </a:p>
          <a:p>
            <a:pPr lvl="0">
              <a:lnSpc>
                <a:spcPct val="100000"/>
              </a:lnSpc>
              <a:spcAft>
                <a:spcPts val="283"/>
              </a:spcAft>
            </a:pPr>
            <a:r>
              <a:rPr lang="fr-FR" sz="1300" b="1" dirty="0" err="1" smtClean="0">
                <a:latin typeface="Courier New" panose="02070309020205020404" pitchFamily="49" charset="0"/>
                <a:cs typeface="Courier New" panose="02070309020205020404" pitchFamily="49" charset="0"/>
              </a:rPr>
              <a:t>config.SecurityProtocol</a:t>
            </a:r>
            <a:r>
              <a:rPr lang="fr-FR" sz="1300" b="1" dirty="0" smtClean="0">
                <a:latin typeface="Courier New" panose="02070309020205020404" pitchFamily="49" charset="0"/>
                <a:cs typeface="Courier New" panose="02070309020205020404" pitchFamily="49" charset="0"/>
              </a:rPr>
              <a:t> </a:t>
            </a:r>
            <a:r>
              <a:rPr lang="fr-FR" sz="1300" b="1" dirty="0">
                <a:latin typeface="Courier New" panose="02070309020205020404" pitchFamily="49" charset="0"/>
                <a:cs typeface="Courier New" panose="02070309020205020404" pitchFamily="49" charset="0"/>
              </a:rPr>
              <a:t>= </a:t>
            </a:r>
            <a:r>
              <a:rPr lang="fr-FR" sz="1300" b="1" dirty="0" err="1">
                <a:latin typeface="Courier New" panose="02070309020205020404" pitchFamily="49" charset="0"/>
                <a:cs typeface="Courier New" panose="02070309020205020404" pitchFamily="49" charset="0"/>
              </a:rPr>
              <a:t>SecurityProtocol.SaslPlaintext</a:t>
            </a:r>
            <a:r>
              <a:rPr lang="fr-FR" sz="1300" b="1" dirty="0">
                <a:latin typeface="Courier New" panose="02070309020205020404" pitchFamily="49" charset="0"/>
                <a:cs typeface="Courier New" panose="02070309020205020404" pitchFamily="49" charset="0"/>
              </a:rPr>
              <a:t>;</a:t>
            </a:r>
          </a:p>
          <a:p>
            <a:pPr lvl="0">
              <a:lnSpc>
                <a:spcPct val="100000"/>
              </a:lnSpc>
              <a:spcAft>
                <a:spcPts val="283"/>
              </a:spcAft>
            </a:pPr>
            <a:r>
              <a:rPr lang="fr-FR" sz="1300" b="1" dirty="0" err="1" smtClean="0">
                <a:latin typeface="Courier New" panose="02070309020205020404" pitchFamily="49" charset="0"/>
                <a:cs typeface="Courier New" panose="02070309020205020404" pitchFamily="49" charset="0"/>
              </a:rPr>
              <a:t>config.AutoOffsetReset</a:t>
            </a:r>
            <a:r>
              <a:rPr lang="fr-FR" sz="1300" b="1" dirty="0" smtClean="0">
                <a:latin typeface="Courier New" panose="02070309020205020404" pitchFamily="49" charset="0"/>
                <a:cs typeface="Courier New" panose="02070309020205020404" pitchFamily="49" charset="0"/>
              </a:rPr>
              <a:t> </a:t>
            </a:r>
            <a:r>
              <a:rPr lang="fr-FR" sz="1300" b="1" dirty="0">
                <a:latin typeface="Courier New" panose="02070309020205020404" pitchFamily="49" charset="0"/>
                <a:cs typeface="Courier New" panose="02070309020205020404" pitchFamily="49" charset="0"/>
              </a:rPr>
              <a:t>= </a:t>
            </a:r>
            <a:r>
              <a:rPr lang="fr-FR" sz="1300" b="1" dirty="0" err="1">
                <a:latin typeface="Courier New" panose="02070309020205020404" pitchFamily="49" charset="0"/>
                <a:cs typeface="Courier New" panose="02070309020205020404" pitchFamily="49" charset="0"/>
              </a:rPr>
              <a:t>AutoOffsetReset.Earliest</a:t>
            </a:r>
            <a:r>
              <a:rPr lang="fr-FR" sz="1300" b="1" dirty="0">
                <a:latin typeface="Courier New" panose="02070309020205020404" pitchFamily="49" charset="0"/>
                <a:cs typeface="Courier New" panose="02070309020205020404" pitchFamily="49" charset="0"/>
              </a:rPr>
              <a:t>;</a:t>
            </a:r>
          </a:p>
          <a:p>
            <a:pPr lvl="0">
              <a:lnSpc>
                <a:spcPct val="100000"/>
              </a:lnSpc>
              <a:spcAft>
                <a:spcPts val="283"/>
              </a:spcAft>
            </a:pPr>
            <a:r>
              <a:rPr lang="fr-FR" sz="1300" b="1" dirty="0" err="1" smtClean="0">
                <a:latin typeface="Courier New" panose="02070309020205020404" pitchFamily="49" charset="0"/>
                <a:cs typeface="Courier New" panose="02070309020205020404" pitchFamily="49" charset="0"/>
              </a:rPr>
              <a:t>config.NumStreamThreads</a:t>
            </a:r>
            <a:r>
              <a:rPr lang="fr-FR" sz="1300" b="1" dirty="0" smtClean="0">
                <a:latin typeface="Courier New" panose="02070309020205020404" pitchFamily="49" charset="0"/>
                <a:cs typeface="Courier New" panose="02070309020205020404" pitchFamily="49" charset="0"/>
              </a:rPr>
              <a:t> </a:t>
            </a:r>
            <a:r>
              <a:rPr lang="fr-FR" sz="1300" b="1" dirty="0">
                <a:latin typeface="Courier New" panose="02070309020205020404" pitchFamily="49" charset="0"/>
                <a:cs typeface="Courier New" panose="02070309020205020404" pitchFamily="49" charset="0"/>
              </a:rPr>
              <a:t>= 1;</a:t>
            </a:r>
          </a:p>
          <a:p>
            <a:pPr lvl="0">
              <a:lnSpc>
                <a:spcPct val="100000"/>
              </a:lnSpc>
              <a:spcAft>
                <a:spcPts val="283"/>
              </a:spcAft>
            </a:pPr>
            <a:r>
              <a:rPr lang="fr-FR" sz="1300" b="1" dirty="0" err="1" smtClean="0">
                <a:latin typeface="Courier New" panose="02070309020205020404" pitchFamily="49" charset="0"/>
                <a:cs typeface="Courier New" panose="02070309020205020404" pitchFamily="49" charset="0"/>
              </a:rPr>
              <a:t>config.SchemaRegistryUrl</a:t>
            </a:r>
            <a:r>
              <a:rPr lang="fr-FR" sz="1300" b="1" dirty="0" smtClean="0">
                <a:latin typeface="Courier New" panose="02070309020205020404" pitchFamily="49" charset="0"/>
                <a:cs typeface="Courier New" panose="02070309020205020404" pitchFamily="49" charset="0"/>
              </a:rPr>
              <a:t> </a:t>
            </a:r>
            <a:r>
              <a:rPr lang="fr-FR" sz="1300" b="1" dirty="0">
                <a:latin typeface="Courier New" panose="02070309020205020404" pitchFamily="49" charset="0"/>
                <a:cs typeface="Courier New" panose="02070309020205020404" pitchFamily="49" charset="0"/>
              </a:rPr>
              <a:t>= "http://localhost:8081";</a:t>
            </a:r>
          </a:p>
          <a:p>
            <a:pPr lvl="0">
              <a:lnSpc>
                <a:spcPct val="100000"/>
              </a:lnSpc>
              <a:spcAft>
                <a:spcPts val="283"/>
              </a:spcAft>
            </a:pPr>
            <a:r>
              <a:rPr lang="fr-FR" sz="1300" b="1" dirty="0" err="1" smtClean="0">
                <a:latin typeface="Courier New" panose="02070309020205020404" pitchFamily="49" charset="0"/>
                <a:cs typeface="Courier New" panose="02070309020205020404" pitchFamily="49" charset="0"/>
              </a:rPr>
              <a:t>config.BasicAuthUserInfo</a:t>
            </a:r>
            <a:r>
              <a:rPr lang="fr-FR" sz="1300" b="1" dirty="0" smtClean="0">
                <a:latin typeface="Courier New" panose="02070309020205020404" pitchFamily="49" charset="0"/>
                <a:cs typeface="Courier New" panose="02070309020205020404" pitchFamily="49" charset="0"/>
              </a:rPr>
              <a:t> </a:t>
            </a:r>
            <a:r>
              <a:rPr lang="fr-FR" sz="1300" b="1" dirty="0">
                <a:latin typeface="Courier New" panose="02070309020205020404" pitchFamily="49" charset="0"/>
                <a:cs typeface="Courier New" panose="02070309020205020404" pitchFamily="49" charset="0"/>
              </a:rPr>
              <a:t>= "</a:t>
            </a:r>
            <a:r>
              <a:rPr lang="fr-FR" sz="1300" b="1" dirty="0" err="1">
                <a:latin typeface="Courier New" panose="02070309020205020404" pitchFamily="49" charset="0"/>
                <a:cs typeface="Courier New" panose="02070309020205020404" pitchFamily="49" charset="0"/>
              </a:rPr>
              <a:t>user:password</a:t>
            </a:r>
            <a:r>
              <a:rPr lang="fr-FR" sz="1300" b="1" dirty="0">
                <a:latin typeface="Courier New" panose="02070309020205020404" pitchFamily="49" charset="0"/>
                <a:cs typeface="Courier New" panose="02070309020205020404" pitchFamily="49" charset="0"/>
              </a:rPr>
              <a:t>";</a:t>
            </a:r>
          </a:p>
          <a:p>
            <a:pPr lvl="0">
              <a:lnSpc>
                <a:spcPct val="100000"/>
              </a:lnSpc>
              <a:spcAft>
                <a:spcPts val="283"/>
              </a:spcAft>
            </a:pPr>
            <a:r>
              <a:rPr lang="fr-FR" sz="1300" b="1" dirty="0" err="1" smtClean="0">
                <a:latin typeface="Courier New" panose="02070309020205020404" pitchFamily="49" charset="0"/>
                <a:cs typeface="Courier New" panose="02070309020205020404" pitchFamily="49" charset="0"/>
              </a:rPr>
              <a:t>config.BasicAuthCredentialsSource</a:t>
            </a:r>
            <a:r>
              <a:rPr lang="fr-FR" sz="1300" b="1" dirty="0" smtClean="0">
                <a:latin typeface="Courier New" panose="02070309020205020404" pitchFamily="49" charset="0"/>
                <a:cs typeface="Courier New" panose="02070309020205020404" pitchFamily="49" charset="0"/>
              </a:rPr>
              <a:t> </a:t>
            </a:r>
            <a:r>
              <a:rPr lang="fr-FR" sz="1300" b="1" dirty="0">
                <a:latin typeface="Courier New" panose="02070309020205020404" pitchFamily="49" charset="0"/>
                <a:cs typeface="Courier New" panose="02070309020205020404" pitchFamily="49" charset="0"/>
              </a:rPr>
              <a:t>= 0;</a:t>
            </a:r>
            <a:endParaRPr lang="fr-FR" sz="13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1016720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dirty="0" smtClean="0"/>
              <a:t>Processeurs </a:t>
            </a:r>
            <a:r>
              <a:rPr lang="fr-FR" dirty="0" err="1" smtClean="0"/>
              <a:t>stateless</a:t>
            </a:r>
            <a:endParaRPr lang="fr-FR" dirty="0"/>
          </a:p>
        </p:txBody>
      </p:sp>
      <p:sp>
        <p:nvSpPr>
          <p:cNvPr id="3" name="Espace réservé du texte 2"/>
          <p:cNvSpPr txBox="1">
            <a:spLocks noGrp="1"/>
          </p:cNvSpPr>
          <p:nvPr>
            <p:ph type="body" idx="4294967295"/>
          </p:nvPr>
        </p:nvSpPr>
        <p:spPr/>
        <p:txBody>
          <a:bodyPr vert="horz"/>
          <a:lstStyle/>
          <a:p>
            <a:pPr lvl="0"/>
            <a:r>
              <a:rPr lang="fr-FR" dirty="0" smtClean="0"/>
              <a:t>Les processeurs </a:t>
            </a:r>
            <a:r>
              <a:rPr lang="fr-FR" dirty="0" err="1" smtClean="0"/>
              <a:t>stateless</a:t>
            </a:r>
            <a:r>
              <a:rPr lang="fr-FR" dirty="0" smtClean="0"/>
              <a:t> ne nécessitent pas de </a:t>
            </a:r>
            <a:r>
              <a:rPr lang="fr-FR" dirty="0" err="1" smtClean="0"/>
              <a:t>StateStore</a:t>
            </a:r>
            <a:r>
              <a:rPr lang="fr-FR" dirty="0" smtClean="0"/>
              <a:t>.</a:t>
            </a:r>
          </a:p>
          <a:p>
            <a:pPr lvl="0"/>
            <a:r>
              <a:rPr lang="fr-FR" dirty="0" smtClean="0"/>
              <a:t>Cependant le résultat de la transformation peut être matérialisé sous forme de </a:t>
            </a:r>
            <a:r>
              <a:rPr lang="fr-FR" dirty="0" err="1" smtClean="0"/>
              <a:t>IKTable</a:t>
            </a:r>
            <a:r>
              <a:rPr lang="fr-FR" dirty="0" smtClean="0"/>
              <a:t> permettant des requêtes interactives</a:t>
            </a:r>
          </a:p>
          <a:p>
            <a:pPr lvl="0"/>
            <a:r>
              <a:rPr lang="fr-FR" dirty="0" smtClean="0"/>
              <a:t>Les processeurs prennent donc un </a:t>
            </a:r>
            <a:r>
              <a:rPr lang="fr-FR" dirty="0"/>
              <a:t>argument optionnel </a:t>
            </a:r>
            <a:r>
              <a:rPr lang="fr-FR" i="1" dirty="0" err="1"/>
              <a:t>queryableStoreName</a:t>
            </a:r>
            <a:endParaRPr lang="fr-FR" i="1" dirty="0"/>
          </a:p>
        </p:txBody>
      </p:sp>
    </p:spTree>
    <p:extLst>
      <p:ext uri="{BB962C8B-B14F-4D97-AF65-F5344CB8AC3E}">
        <p14:creationId xmlns:p14="http://schemas.microsoft.com/office/powerpoint/2010/main" val="23131404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dirty="0" smtClean="0"/>
              <a:t>Quelques processeurs </a:t>
            </a:r>
            <a:r>
              <a:rPr lang="fr-FR" dirty="0" err="1" smtClean="0"/>
              <a:t>stateless</a:t>
            </a:r>
            <a:endParaRPr lang="fr-FR" dirty="0"/>
          </a:p>
        </p:txBody>
      </p:sp>
      <p:sp>
        <p:nvSpPr>
          <p:cNvPr id="3" name="Espace réservé du texte 2"/>
          <p:cNvSpPr txBox="1">
            <a:spLocks noGrp="1"/>
          </p:cNvSpPr>
          <p:nvPr>
            <p:ph type="body" idx="4294967295"/>
          </p:nvPr>
        </p:nvSpPr>
        <p:spPr/>
        <p:txBody>
          <a:bodyPr vert="horz">
            <a:normAutofit fontScale="40000" lnSpcReduction="20000"/>
          </a:bodyPr>
          <a:lstStyle/>
          <a:p>
            <a:pPr lvl="0"/>
            <a:r>
              <a:rPr lang="fr-FR" b="1" i="1" dirty="0" err="1" smtClean="0">
                <a:solidFill>
                  <a:srgbClr val="002060"/>
                </a:solidFill>
              </a:rPr>
              <a:t>Filter</a:t>
            </a:r>
            <a:r>
              <a:rPr lang="fr-FR" b="1" i="1" dirty="0" smtClean="0">
                <a:solidFill>
                  <a:srgbClr val="002060"/>
                </a:solidFill>
              </a:rPr>
              <a:t>, </a:t>
            </a:r>
            <a:r>
              <a:rPr lang="fr-FR" b="1" i="1" dirty="0" err="1" smtClean="0">
                <a:solidFill>
                  <a:srgbClr val="002060"/>
                </a:solidFill>
              </a:rPr>
              <a:t>NotFilter</a:t>
            </a:r>
            <a:r>
              <a:rPr lang="fr-FR" dirty="0" smtClean="0"/>
              <a:t> : Filtre à partir d’une fonction booléenne</a:t>
            </a:r>
          </a:p>
          <a:p>
            <a:pPr lvl="0"/>
            <a:r>
              <a:rPr lang="fr-FR" sz="3300" b="1" i="1" dirty="0" err="1">
                <a:solidFill>
                  <a:srgbClr val="002060"/>
                </a:solidFill>
              </a:rPr>
              <a:t>Map</a:t>
            </a:r>
            <a:r>
              <a:rPr lang="fr-FR" dirty="0" smtClean="0"/>
              <a:t>, </a:t>
            </a:r>
            <a:r>
              <a:rPr lang="fr-FR" sz="3300" b="1" i="1" dirty="0" err="1">
                <a:solidFill>
                  <a:srgbClr val="002060"/>
                </a:solidFill>
              </a:rPr>
              <a:t>MapValues</a:t>
            </a:r>
            <a:r>
              <a:rPr lang="fr-FR" dirty="0" smtClean="0"/>
              <a:t> : Transformation du message</a:t>
            </a:r>
          </a:p>
          <a:p>
            <a:pPr lvl="0"/>
            <a:r>
              <a:rPr lang="fr-FR" sz="3300" b="1" i="1" dirty="0" err="1">
                <a:solidFill>
                  <a:srgbClr val="002060"/>
                </a:solidFill>
              </a:rPr>
              <a:t>Fla</a:t>
            </a:r>
            <a:r>
              <a:rPr lang="fr-FR" sz="3300" b="1" i="1" dirty="0" err="1">
                <a:solidFill>
                  <a:srgbClr val="002060"/>
                </a:solidFill>
              </a:rPr>
              <a:t>t</a:t>
            </a:r>
            <a:r>
              <a:rPr lang="fr-FR" sz="3300" b="1" i="1" dirty="0" err="1">
                <a:solidFill>
                  <a:srgbClr val="002060"/>
                </a:solidFill>
              </a:rPr>
              <a:t>Map</a:t>
            </a:r>
            <a:r>
              <a:rPr lang="fr-FR" dirty="0" smtClean="0"/>
              <a:t>, </a:t>
            </a:r>
            <a:r>
              <a:rPr lang="fr-FR" sz="3300" b="1" i="1" dirty="0" err="1">
                <a:solidFill>
                  <a:srgbClr val="002060"/>
                </a:solidFill>
              </a:rPr>
              <a:t>FlatMapValues</a:t>
            </a:r>
            <a:r>
              <a:rPr lang="fr-FR" dirty="0" smtClean="0"/>
              <a:t> : Un message produit 0, 1 ou plusieurs messages transformés</a:t>
            </a:r>
          </a:p>
          <a:p>
            <a:r>
              <a:rPr lang="fr-FR" sz="3300" b="1" i="1" dirty="0">
                <a:solidFill>
                  <a:srgbClr val="002060"/>
                </a:solidFill>
              </a:rPr>
              <a:t>Branch</a:t>
            </a:r>
            <a:r>
              <a:rPr lang="fr-FR" dirty="0"/>
              <a:t> : Split le flux d’entrée en plusieurs </a:t>
            </a:r>
            <a:r>
              <a:rPr lang="fr-FR" dirty="0" smtClean="0"/>
              <a:t>flux</a:t>
            </a:r>
            <a:endParaRPr lang="fr-FR" dirty="0" smtClean="0"/>
          </a:p>
          <a:p>
            <a:pPr lvl="0"/>
            <a:r>
              <a:rPr lang="fr-FR" sz="3300" b="1" i="1" dirty="0" err="1">
                <a:solidFill>
                  <a:srgbClr val="002060"/>
                </a:solidFill>
              </a:rPr>
              <a:t>ForE</a:t>
            </a:r>
            <a:r>
              <a:rPr lang="fr-FR" sz="3300" b="1" i="1" dirty="0" err="1">
                <a:solidFill>
                  <a:srgbClr val="002060"/>
                </a:solidFill>
              </a:rPr>
              <a:t>a</a:t>
            </a:r>
            <a:r>
              <a:rPr lang="fr-FR" sz="3300" b="1" i="1" dirty="0" err="1">
                <a:solidFill>
                  <a:srgbClr val="002060"/>
                </a:solidFill>
              </a:rPr>
              <a:t>ch</a:t>
            </a:r>
            <a:r>
              <a:rPr lang="fr-FR" dirty="0" smtClean="0"/>
              <a:t> : Opération terminale ne retournant pas de messages mais permettant de faire un traitement sur chaque message</a:t>
            </a:r>
          </a:p>
          <a:p>
            <a:pPr lvl="0"/>
            <a:r>
              <a:rPr lang="fr-FR" sz="3300" b="1" i="1" dirty="0" err="1">
                <a:solidFill>
                  <a:srgbClr val="002060"/>
                </a:solidFill>
              </a:rPr>
              <a:t>Print</a:t>
            </a:r>
            <a:r>
              <a:rPr lang="fr-FR" dirty="0" smtClean="0"/>
              <a:t> : Opération terminale affichant le message sur la console</a:t>
            </a:r>
            <a:endParaRPr lang="fr-FR" dirty="0" smtClean="0"/>
          </a:p>
          <a:p>
            <a:pPr lvl="0"/>
            <a:r>
              <a:rPr lang="fr-FR" sz="3300" b="1" i="1" dirty="0" err="1">
                <a:solidFill>
                  <a:srgbClr val="002060"/>
                </a:solidFill>
              </a:rPr>
              <a:t>Peek</a:t>
            </a:r>
            <a:r>
              <a:rPr lang="fr-FR" dirty="0" smtClean="0"/>
              <a:t> : Idem que </a:t>
            </a:r>
            <a:r>
              <a:rPr lang="fr-FR" dirty="0" err="1" smtClean="0"/>
              <a:t>ForEach</a:t>
            </a:r>
            <a:r>
              <a:rPr lang="fr-FR" dirty="0" smtClean="0"/>
              <a:t> mais opération non terminale renvoyant le même flux</a:t>
            </a:r>
          </a:p>
          <a:p>
            <a:pPr lvl="0"/>
            <a:r>
              <a:rPr lang="fr-FR" sz="3300" b="1" i="1" dirty="0" err="1">
                <a:solidFill>
                  <a:srgbClr val="002060"/>
                </a:solidFill>
              </a:rPr>
              <a:t>GroupsBy</a:t>
            </a:r>
            <a:r>
              <a:rPr lang="fr-FR" dirty="0" smtClean="0"/>
              <a:t> : Regroupe les enregistrements par une nouvelle clé. </a:t>
            </a:r>
            <a:r>
              <a:rPr lang="fr-FR" dirty="0" err="1" smtClean="0"/>
              <a:t>Pré-requis</a:t>
            </a:r>
            <a:r>
              <a:rPr lang="fr-FR" dirty="0" smtClean="0"/>
              <a:t> pour faire de l’agrégation</a:t>
            </a:r>
          </a:p>
          <a:p>
            <a:pPr lvl="0"/>
            <a:r>
              <a:rPr lang="fr-FR" sz="3300" b="1" i="1" dirty="0" err="1">
                <a:solidFill>
                  <a:srgbClr val="002060"/>
                </a:solidFill>
              </a:rPr>
              <a:t>GroupsByKey</a:t>
            </a:r>
            <a:r>
              <a:rPr lang="fr-FR" dirty="0" smtClean="0"/>
              <a:t> : Regroupe en utilisant la clé</a:t>
            </a:r>
          </a:p>
          <a:p>
            <a:pPr lvl="0"/>
            <a:r>
              <a:rPr lang="fr-FR" sz="3300" b="1" i="1" dirty="0" err="1">
                <a:solidFill>
                  <a:srgbClr val="002060"/>
                </a:solidFill>
              </a:rPr>
              <a:t>SelectKey</a:t>
            </a:r>
            <a:r>
              <a:rPr lang="fr-FR" dirty="0" smtClean="0"/>
              <a:t> : Permet de définir une nouvelle clé</a:t>
            </a:r>
          </a:p>
          <a:p>
            <a:pPr lvl="0"/>
            <a:r>
              <a:rPr lang="fr-FR" sz="3300" b="1" i="1" dirty="0" err="1">
                <a:solidFill>
                  <a:srgbClr val="002060"/>
                </a:solidFill>
              </a:rPr>
              <a:t>MapAsync</a:t>
            </a:r>
            <a:r>
              <a:rPr lang="fr-FR" dirty="0" smtClean="0"/>
              <a:t>, </a:t>
            </a:r>
            <a:r>
              <a:rPr lang="fr-FR" sz="3300" b="1" i="1" dirty="0" err="1">
                <a:solidFill>
                  <a:srgbClr val="002060"/>
                </a:solidFill>
              </a:rPr>
              <a:t>MapValuesAsync</a:t>
            </a:r>
            <a:r>
              <a:rPr lang="fr-FR" dirty="0" smtClean="0"/>
              <a:t>, </a:t>
            </a:r>
            <a:r>
              <a:rPr lang="fr-FR" sz="3300" b="1" i="1" dirty="0" err="1">
                <a:solidFill>
                  <a:srgbClr val="002060"/>
                </a:solidFill>
              </a:rPr>
              <a:t>FlatMapAsync</a:t>
            </a:r>
            <a:r>
              <a:rPr lang="fr-FR" dirty="0" smtClean="0"/>
              <a:t>, </a:t>
            </a:r>
            <a:r>
              <a:rPr lang="fr-FR" sz="3300" b="1" i="1" dirty="0" err="1">
                <a:solidFill>
                  <a:srgbClr val="002060"/>
                </a:solidFill>
              </a:rPr>
              <a:t>FlatMapValuesAsync</a:t>
            </a:r>
            <a:r>
              <a:rPr lang="fr-FR" dirty="0" smtClean="0"/>
              <a:t>, </a:t>
            </a:r>
            <a:r>
              <a:rPr lang="fr-FR" sz="3300" b="1" i="1" dirty="0" err="1">
                <a:solidFill>
                  <a:srgbClr val="002060"/>
                </a:solidFill>
              </a:rPr>
              <a:t>ForEachAsync</a:t>
            </a:r>
            <a:r>
              <a:rPr lang="fr-FR" dirty="0" smtClean="0"/>
              <a:t> : Opérations asynchrones sur le modèle requête réponse. Cas d’usage : Enrichir les données avec un système externe</a:t>
            </a:r>
          </a:p>
          <a:p>
            <a:pPr lvl="0"/>
            <a:r>
              <a:rPr lang="fr-FR" sz="3300" b="1" i="1" dirty="0" err="1">
                <a:solidFill>
                  <a:srgbClr val="002060"/>
                </a:solidFill>
              </a:rPr>
              <a:t>Process</a:t>
            </a:r>
            <a:r>
              <a:rPr lang="fr-FR" dirty="0" smtClean="0"/>
              <a:t>, </a:t>
            </a:r>
            <a:r>
              <a:rPr lang="fr-FR" sz="3300" b="1" i="1" dirty="0" err="1">
                <a:solidFill>
                  <a:srgbClr val="002060"/>
                </a:solidFill>
              </a:rPr>
              <a:t>Transform</a:t>
            </a:r>
            <a:r>
              <a:rPr lang="fr-FR" dirty="0" smtClean="0"/>
              <a:t>, </a:t>
            </a:r>
            <a:r>
              <a:rPr lang="fr-FR" sz="3300" b="1" i="1" dirty="0" err="1">
                <a:solidFill>
                  <a:srgbClr val="002060"/>
                </a:solidFill>
              </a:rPr>
              <a:t>TransformValues</a:t>
            </a:r>
            <a:r>
              <a:rPr lang="fr-FR" dirty="0" smtClean="0"/>
              <a:t> : Hors DSL. Permet de définir ses propres processeurs ou transformateurs</a:t>
            </a:r>
            <a:endParaRPr lang="fr-FR" dirty="0"/>
          </a:p>
        </p:txBody>
      </p:sp>
    </p:spTree>
    <p:extLst>
      <p:ext uri="{BB962C8B-B14F-4D97-AF65-F5344CB8AC3E}">
        <p14:creationId xmlns:p14="http://schemas.microsoft.com/office/powerpoint/2010/main" val="30231445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dirty="0" smtClean="0"/>
              <a:t>Exemples</a:t>
            </a:r>
            <a:endParaRPr lang="fr-FR" dirty="0"/>
          </a:p>
        </p:txBody>
      </p:sp>
      <p:sp>
        <p:nvSpPr>
          <p:cNvPr id="3" name="Espace réservé du texte 2"/>
          <p:cNvSpPr txBox="1">
            <a:spLocks noGrp="1"/>
          </p:cNvSpPr>
          <p:nvPr>
            <p:ph type="body" idx="4294967295"/>
          </p:nvPr>
        </p:nvSpPr>
        <p:spPr/>
        <p:txBody>
          <a:bodyPr vert="horz">
            <a:normAutofit fontScale="85000" lnSpcReduction="20000"/>
          </a:bodyPr>
          <a:lstStyle/>
          <a:p>
            <a:pPr lvl="0">
              <a:lnSpc>
                <a:spcPct val="100000"/>
              </a:lnSpc>
              <a:spcAft>
                <a:spcPts val="283"/>
              </a:spcAft>
            </a:pPr>
            <a:r>
              <a:rPr lang="fr-FR" sz="1300" b="1" dirty="0" smtClean="0">
                <a:solidFill>
                  <a:srgbClr val="00B050"/>
                </a:solidFill>
                <a:latin typeface="Courier New" panose="02070309020205020404" pitchFamily="49" charset="0"/>
                <a:cs typeface="Courier New" panose="02070309020205020404" pitchFamily="49" charset="0"/>
              </a:rPr>
              <a:t>// Branch</a:t>
            </a:r>
          </a:p>
          <a:p>
            <a:pPr lvl="0">
              <a:lnSpc>
                <a:spcPct val="100000"/>
              </a:lnSpc>
              <a:spcAft>
                <a:spcPts val="283"/>
              </a:spcAft>
            </a:pPr>
            <a:r>
              <a:rPr lang="fr-FR" sz="1300" dirty="0" err="1" smtClean="0">
                <a:latin typeface="Courier New" panose="02070309020205020404" pitchFamily="49" charset="0"/>
                <a:cs typeface="Courier New" panose="02070309020205020404" pitchFamily="49" charset="0"/>
              </a:rPr>
              <a:t>IKStream</a:t>
            </a:r>
            <a:r>
              <a:rPr lang="fr-FR" sz="1300" dirty="0" smtClean="0">
                <a:latin typeface="Courier New" panose="02070309020205020404" pitchFamily="49" charset="0"/>
                <a:cs typeface="Courier New" panose="02070309020205020404" pitchFamily="49" charset="0"/>
              </a:rPr>
              <a:t>&lt;string</a:t>
            </a:r>
            <a:r>
              <a:rPr lang="fr-FR" sz="1300" dirty="0">
                <a:latin typeface="Courier New" panose="02070309020205020404" pitchFamily="49" charset="0"/>
                <a:cs typeface="Courier New" panose="02070309020205020404" pitchFamily="49" charset="0"/>
              </a:rPr>
              <a:t>, string&gt; </a:t>
            </a:r>
            <a:r>
              <a:rPr lang="fr-FR" sz="1300" dirty="0" err="1">
                <a:latin typeface="Courier New" panose="02070309020205020404" pitchFamily="49" charset="0"/>
                <a:cs typeface="Courier New" panose="02070309020205020404" pitchFamily="49" charset="0"/>
              </a:rPr>
              <a:t>stream</a:t>
            </a:r>
            <a:r>
              <a:rPr lang="fr-FR" sz="1300" dirty="0">
                <a:latin typeface="Courier New" panose="02070309020205020404" pitchFamily="49" charset="0"/>
                <a:cs typeface="Courier New" panose="02070309020205020404" pitchFamily="49" charset="0"/>
              </a:rPr>
              <a:t> = ....;</a:t>
            </a:r>
          </a:p>
          <a:p>
            <a:pPr lvl="0">
              <a:lnSpc>
                <a:spcPct val="100000"/>
              </a:lnSpc>
              <a:spcAft>
                <a:spcPts val="283"/>
              </a:spcAft>
            </a:pPr>
            <a:r>
              <a:rPr lang="fr-FR" sz="1300" dirty="0">
                <a:latin typeface="Courier New" panose="02070309020205020404" pitchFamily="49" charset="0"/>
                <a:cs typeface="Courier New" panose="02070309020205020404" pitchFamily="49" charset="0"/>
              </a:rPr>
              <a:t>var branches = </a:t>
            </a:r>
            <a:r>
              <a:rPr lang="fr-FR" sz="1300" dirty="0" err="1">
                <a:latin typeface="Courier New" panose="02070309020205020404" pitchFamily="49" charset="0"/>
                <a:cs typeface="Courier New" panose="02070309020205020404" pitchFamily="49" charset="0"/>
              </a:rPr>
              <a:t>stream.Branch</a:t>
            </a:r>
            <a:r>
              <a:rPr lang="fr-FR" sz="1300" dirty="0">
                <a:latin typeface="Courier New" panose="02070309020205020404" pitchFamily="49" charset="0"/>
                <a:cs typeface="Courier New" panose="02070309020205020404" pitchFamily="49" charset="0"/>
              </a:rPr>
              <a:t>(</a:t>
            </a:r>
          </a:p>
          <a:p>
            <a:pPr lvl="0">
              <a:lnSpc>
                <a:spcPct val="100000"/>
              </a:lnSpc>
              <a:spcAft>
                <a:spcPts val="283"/>
              </a:spcAft>
            </a:pPr>
            <a:r>
              <a:rPr lang="fr-FR" sz="1300" dirty="0">
                <a:latin typeface="Courier New" panose="02070309020205020404" pitchFamily="49" charset="0"/>
                <a:cs typeface="Courier New" panose="02070309020205020404" pitchFamily="49" charset="0"/>
              </a:rPr>
              <a:t>                (</a:t>
            </a:r>
            <a:r>
              <a:rPr lang="fr-FR" sz="1300" dirty="0" err="1">
                <a:latin typeface="Courier New" panose="02070309020205020404" pitchFamily="49" charset="0"/>
                <a:cs typeface="Courier New" panose="02070309020205020404" pitchFamily="49" charset="0"/>
              </a:rPr>
              <a:t>k,v</a:t>
            </a:r>
            <a:r>
              <a:rPr lang="fr-FR" sz="1300" dirty="0">
                <a:latin typeface="Courier New" panose="02070309020205020404" pitchFamily="49" charset="0"/>
                <a:cs typeface="Courier New" panose="02070309020205020404" pitchFamily="49" charset="0"/>
              </a:rPr>
              <a:t>) =&gt; </a:t>
            </a:r>
            <a:r>
              <a:rPr lang="fr-FR" sz="1300" dirty="0" err="1">
                <a:latin typeface="Courier New" panose="02070309020205020404" pitchFamily="49" charset="0"/>
                <a:cs typeface="Courier New" panose="02070309020205020404" pitchFamily="49" charset="0"/>
              </a:rPr>
              <a:t>k.StartsWith</a:t>
            </a:r>
            <a:r>
              <a:rPr lang="fr-FR" sz="1300" dirty="0">
                <a:latin typeface="Courier New" panose="02070309020205020404" pitchFamily="49" charset="0"/>
                <a:cs typeface="Courier New" panose="02070309020205020404" pitchFamily="49" charset="0"/>
              </a:rPr>
              <a:t>("A"),</a:t>
            </a:r>
          </a:p>
          <a:p>
            <a:pPr lvl="0">
              <a:lnSpc>
                <a:spcPct val="100000"/>
              </a:lnSpc>
              <a:spcAft>
                <a:spcPts val="283"/>
              </a:spcAft>
            </a:pPr>
            <a:r>
              <a:rPr lang="fr-FR" sz="1300" dirty="0">
                <a:latin typeface="Courier New" panose="02070309020205020404" pitchFamily="49" charset="0"/>
                <a:cs typeface="Courier New" panose="02070309020205020404" pitchFamily="49" charset="0"/>
              </a:rPr>
              <a:t>                (</a:t>
            </a:r>
            <a:r>
              <a:rPr lang="fr-FR" sz="1300" dirty="0" err="1">
                <a:latin typeface="Courier New" panose="02070309020205020404" pitchFamily="49" charset="0"/>
                <a:cs typeface="Courier New" panose="02070309020205020404" pitchFamily="49" charset="0"/>
              </a:rPr>
              <a:t>k,v</a:t>
            </a:r>
            <a:r>
              <a:rPr lang="fr-FR" sz="1300" dirty="0">
                <a:latin typeface="Courier New" panose="02070309020205020404" pitchFamily="49" charset="0"/>
                <a:cs typeface="Courier New" panose="02070309020205020404" pitchFamily="49" charset="0"/>
              </a:rPr>
              <a:t>) =&gt; </a:t>
            </a:r>
            <a:r>
              <a:rPr lang="fr-FR" sz="1300" dirty="0" err="1">
                <a:latin typeface="Courier New" panose="02070309020205020404" pitchFamily="49" charset="0"/>
                <a:cs typeface="Courier New" panose="02070309020205020404" pitchFamily="49" charset="0"/>
              </a:rPr>
              <a:t>k.StartsWith</a:t>
            </a:r>
            <a:r>
              <a:rPr lang="fr-FR" sz="1300" dirty="0">
                <a:latin typeface="Courier New" panose="02070309020205020404" pitchFamily="49" charset="0"/>
                <a:cs typeface="Courier New" panose="02070309020205020404" pitchFamily="49" charset="0"/>
              </a:rPr>
              <a:t>("B"),</a:t>
            </a:r>
          </a:p>
          <a:p>
            <a:pPr lvl="0">
              <a:lnSpc>
                <a:spcPct val="100000"/>
              </a:lnSpc>
              <a:spcAft>
                <a:spcPts val="283"/>
              </a:spcAft>
            </a:pPr>
            <a:r>
              <a:rPr lang="fr-FR" sz="1300" dirty="0" smtClean="0">
                <a:latin typeface="Courier New" panose="02070309020205020404" pitchFamily="49" charset="0"/>
                <a:cs typeface="Courier New" panose="02070309020205020404" pitchFamily="49" charset="0"/>
              </a:rPr>
              <a:t>                </a:t>
            </a:r>
            <a:r>
              <a:rPr lang="fr-FR" sz="1300" dirty="0">
                <a:latin typeface="Courier New" panose="02070309020205020404" pitchFamily="49" charset="0"/>
                <a:cs typeface="Courier New" panose="02070309020205020404" pitchFamily="49" charset="0"/>
              </a:rPr>
              <a:t>(</a:t>
            </a:r>
            <a:r>
              <a:rPr lang="fr-FR" sz="1300" dirty="0" err="1">
                <a:latin typeface="Courier New" panose="02070309020205020404" pitchFamily="49" charset="0"/>
                <a:cs typeface="Courier New" panose="02070309020205020404" pitchFamily="49" charset="0"/>
              </a:rPr>
              <a:t>k,v</a:t>
            </a:r>
            <a:r>
              <a:rPr lang="fr-FR" sz="1300" dirty="0">
                <a:latin typeface="Courier New" panose="02070309020205020404" pitchFamily="49" charset="0"/>
                <a:cs typeface="Courier New" panose="02070309020205020404" pitchFamily="49" charset="0"/>
              </a:rPr>
              <a:t>) =&gt; </a:t>
            </a:r>
            <a:r>
              <a:rPr lang="fr-FR" sz="1300" dirty="0" err="1">
                <a:latin typeface="Courier New" panose="02070309020205020404" pitchFamily="49" charset="0"/>
                <a:cs typeface="Courier New" panose="02070309020205020404" pitchFamily="49" charset="0"/>
              </a:rPr>
              <a:t>true</a:t>
            </a:r>
            <a:r>
              <a:rPr lang="fr-FR" sz="1300" dirty="0">
                <a:latin typeface="Courier New" panose="02070309020205020404" pitchFamily="49" charset="0"/>
                <a:cs typeface="Courier New" panose="02070309020205020404" pitchFamily="49" charset="0"/>
              </a:rPr>
              <a:t>); // DLQ pattern</a:t>
            </a:r>
          </a:p>
          <a:p>
            <a:pPr lvl="0">
              <a:lnSpc>
                <a:spcPct val="100000"/>
              </a:lnSpc>
              <a:spcAft>
                <a:spcPts val="283"/>
              </a:spcAft>
            </a:pPr>
            <a:r>
              <a:rPr lang="fr-FR" sz="1300" dirty="0">
                <a:latin typeface="Courier New" panose="02070309020205020404" pitchFamily="49" charset="0"/>
                <a:cs typeface="Courier New" panose="02070309020205020404" pitchFamily="49" charset="0"/>
              </a:rPr>
              <a:t>// branches[0] </a:t>
            </a:r>
            <a:r>
              <a:rPr lang="fr-FR" sz="1300" dirty="0" err="1">
                <a:latin typeface="Courier New" panose="02070309020205020404" pitchFamily="49" charset="0"/>
                <a:cs typeface="Courier New" panose="02070309020205020404" pitchFamily="49" charset="0"/>
              </a:rPr>
              <a:t>contains</a:t>
            </a:r>
            <a:r>
              <a:rPr lang="fr-FR" sz="1300" dirty="0">
                <a:latin typeface="Courier New" panose="02070309020205020404" pitchFamily="49" charset="0"/>
                <a:cs typeface="Courier New" panose="02070309020205020404" pitchFamily="49" charset="0"/>
              </a:rPr>
              <a:t> all records </a:t>
            </a:r>
            <a:r>
              <a:rPr lang="fr-FR" sz="1300" dirty="0" err="1">
                <a:latin typeface="Courier New" panose="02070309020205020404" pitchFamily="49" charset="0"/>
                <a:cs typeface="Courier New" panose="02070309020205020404" pitchFamily="49" charset="0"/>
              </a:rPr>
              <a:t>whose</a:t>
            </a:r>
            <a:r>
              <a:rPr lang="fr-FR" sz="1300" dirty="0">
                <a:latin typeface="Courier New" panose="02070309020205020404" pitchFamily="49" charset="0"/>
                <a:cs typeface="Courier New" panose="02070309020205020404" pitchFamily="49" charset="0"/>
              </a:rPr>
              <a:t> keys </a:t>
            </a:r>
            <a:r>
              <a:rPr lang="fr-FR" sz="1300" dirty="0" err="1">
                <a:latin typeface="Courier New" panose="02070309020205020404" pitchFamily="49" charset="0"/>
                <a:cs typeface="Courier New" panose="02070309020205020404" pitchFamily="49" charset="0"/>
              </a:rPr>
              <a:t>start</a:t>
            </a:r>
            <a:r>
              <a:rPr lang="fr-FR" sz="1300" dirty="0">
                <a:latin typeface="Courier New" panose="02070309020205020404" pitchFamily="49" charset="0"/>
                <a:cs typeface="Courier New" panose="02070309020205020404" pitchFamily="49" charset="0"/>
              </a:rPr>
              <a:t> </a:t>
            </a:r>
            <a:r>
              <a:rPr lang="fr-FR" sz="1300" dirty="0" err="1">
                <a:latin typeface="Courier New" panose="02070309020205020404" pitchFamily="49" charset="0"/>
                <a:cs typeface="Courier New" panose="02070309020205020404" pitchFamily="49" charset="0"/>
              </a:rPr>
              <a:t>with</a:t>
            </a:r>
            <a:r>
              <a:rPr lang="fr-FR" sz="1300" dirty="0">
                <a:latin typeface="Courier New" panose="02070309020205020404" pitchFamily="49" charset="0"/>
                <a:cs typeface="Courier New" panose="02070309020205020404" pitchFamily="49" charset="0"/>
              </a:rPr>
              <a:t> "A"</a:t>
            </a:r>
          </a:p>
          <a:p>
            <a:pPr lvl="0">
              <a:lnSpc>
                <a:spcPct val="100000"/>
              </a:lnSpc>
              <a:spcAft>
                <a:spcPts val="283"/>
              </a:spcAft>
            </a:pPr>
            <a:r>
              <a:rPr lang="fr-FR" sz="1300" dirty="0">
                <a:latin typeface="Courier New" panose="02070309020205020404" pitchFamily="49" charset="0"/>
                <a:cs typeface="Courier New" panose="02070309020205020404" pitchFamily="49" charset="0"/>
              </a:rPr>
              <a:t>// branches[1] </a:t>
            </a:r>
            <a:r>
              <a:rPr lang="fr-FR" sz="1300" dirty="0" err="1">
                <a:latin typeface="Courier New" panose="02070309020205020404" pitchFamily="49" charset="0"/>
                <a:cs typeface="Courier New" panose="02070309020205020404" pitchFamily="49" charset="0"/>
              </a:rPr>
              <a:t>contains</a:t>
            </a:r>
            <a:r>
              <a:rPr lang="fr-FR" sz="1300" dirty="0">
                <a:latin typeface="Courier New" panose="02070309020205020404" pitchFamily="49" charset="0"/>
                <a:cs typeface="Courier New" panose="02070309020205020404" pitchFamily="49" charset="0"/>
              </a:rPr>
              <a:t> all records </a:t>
            </a:r>
            <a:r>
              <a:rPr lang="fr-FR" sz="1300" dirty="0" err="1">
                <a:latin typeface="Courier New" panose="02070309020205020404" pitchFamily="49" charset="0"/>
                <a:cs typeface="Courier New" panose="02070309020205020404" pitchFamily="49" charset="0"/>
              </a:rPr>
              <a:t>whose</a:t>
            </a:r>
            <a:r>
              <a:rPr lang="fr-FR" sz="1300" dirty="0">
                <a:latin typeface="Courier New" panose="02070309020205020404" pitchFamily="49" charset="0"/>
                <a:cs typeface="Courier New" panose="02070309020205020404" pitchFamily="49" charset="0"/>
              </a:rPr>
              <a:t> keys </a:t>
            </a:r>
            <a:r>
              <a:rPr lang="fr-FR" sz="1300" dirty="0" err="1">
                <a:latin typeface="Courier New" panose="02070309020205020404" pitchFamily="49" charset="0"/>
                <a:cs typeface="Courier New" panose="02070309020205020404" pitchFamily="49" charset="0"/>
              </a:rPr>
              <a:t>start</a:t>
            </a:r>
            <a:r>
              <a:rPr lang="fr-FR" sz="1300" dirty="0">
                <a:latin typeface="Courier New" panose="02070309020205020404" pitchFamily="49" charset="0"/>
                <a:cs typeface="Courier New" panose="02070309020205020404" pitchFamily="49" charset="0"/>
              </a:rPr>
              <a:t> </a:t>
            </a:r>
            <a:r>
              <a:rPr lang="fr-FR" sz="1300" dirty="0" err="1">
                <a:latin typeface="Courier New" panose="02070309020205020404" pitchFamily="49" charset="0"/>
                <a:cs typeface="Courier New" panose="02070309020205020404" pitchFamily="49" charset="0"/>
              </a:rPr>
              <a:t>with</a:t>
            </a:r>
            <a:r>
              <a:rPr lang="fr-FR" sz="1300" dirty="0">
                <a:latin typeface="Courier New" panose="02070309020205020404" pitchFamily="49" charset="0"/>
                <a:cs typeface="Courier New" panose="02070309020205020404" pitchFamily="49" charset="0"/>
              </a:rPr>
              <a:t> "B"</a:t>
            </a:r>
          </a:p>
          <a:p>
            <a:pPr lvl="0">
              <a:lnSpc>
                <a:spcPct val="100000"/>
              </a:lnSpc>
              <a:spcAft>
                <a:spcPts val="283"/>
              </a:spcAft>
            </a:pPr>
            <a:r>
              <a:rPr lang="fr-FR" sz="1300" dirty="0" smtClean="0">
                <a:latin typeface="Courier New" panose="02070309020205020404" pitchFamily="49" charset="0"/>
                <a:cs typeface="Courier New" panose="02070309020205020404" pitchFamily="49" charset="0"/>
              </a:rPr>
              <a:t>// branches[3</a:t>
            </a:r>
            <a:r>
              <a:rPr lang="fr-FR" sz="1300" dirty="0">
                <a:latin typeface="Courier New" panose="02070309020205020404" pitchFamily="49" charset="0"/>
                <a:cs typeface="Courier New" panose="02070309020205020404" pitchFamily="49" charset="0"/>
              </a:rPr>
              <a:t>] </a:t>
            </a:r>
            <a:r>
              <a:rPr lang="fr-FR" sz="1300" dirty="0" err="1">
                <a:latin typeface="Courier New" panose="02070309020205020404" pitchFamily="49" charset="0"/>
                <a:cs typeface="Courier New" panose="02070309020205020404" pitchFamily="49" charset="0"/>
              </a:rPr>
              <a:t>contains</a:t>
            </a:r>
            <a:r>
              <a:rPr lang="fr-FR" sz="1300" dirty="0">
                <a:latin typeface="Courier New" panose="02070309020205020404" pitchFamily="49" charset="0"/>
                <a:cs typeface="Courier New" panose="02070309020205020404" pitchFamily="49" charset="0"/>
              </a:rPr>
              <a:t> </a:t>
            </a:r>
            <a:r>
              <a:rPr lang="fr-FR" sz="1300" dirty="0" err="1">
                <a:latin typeface="Courier New" panose="02070309020205020404" pitchFamily="49" charset="0"/>
                <a:cs typeface="Courier New" panose="02070309020205020404" pitchFamily="49" charset="0"/>
              </a:rPr>
              <a:t>other</a:t>
            </a:r>
            <a:r>
              <a:rPr lang="fr-FR" sz="1300" dirty="0">
                <a:latin typeface="Courier New" panose="02070309020205020404" pitchFamily="49" charset="0"/>
                <a:cs typeface="Courier New" panose="02070309020205020404" pitchFamily="49" charset="0"/>
              </a:rPr>
              <a:t> </a:t>
            </a:r>
            <a:r>
              <a:rPr lang="fr-FR" sz="1300" dirty="0" smtClean="0">
                <a:latin typeface="Courier New" panose="02070309020205020404" pitchFamily="49" charset="0"/>
                <a:cs typeface="Courier New" panose="02070309020205020404" pitchFamily="49" charset="0"/>
              </a:rPr>
              <a:t>records</a:t>
            </a:r>
          </a:p>
          <a:p>
            <a:pPr>
              <a:lnSpc>
                <a:spcPct val="100000"/>
              </a:lnSpc>
              <a:spcAft>
                <a:spcPts val="283"/>
              </a:spcAft>
            </a:pPr>
            <a:r>
              <a:rPr lang="fr-FR" sz="1300" b="1" dirty="0">
                <a:solidFill>
                  <a:srgbClr val="00B050"/>
                </a:solidFill>
                <a:latin typeface="Courier New" panose="02070309020205020404" pitchFamily="49" charset="0"/>
                <a:cs typeface="Courier New" panose="02070309020205020404" pitchFamily="49" charset="0"/>
              </a:rPr>
              <a:t>// Filtre</a:t>
            </a:r>
            <a:endParaRPr lang="fr-FR" sz="1300" b="1" dirty="0">
              <a:solidFill>
                <a:srgbClr val="00B050"/>
              </a:solidFill>
              <a:latin typeface="Courier New" panose="02070309020205020404" pitchFamily="49" charset="0"/>
              <a:cs typeface="Courier New" panose="02070309020205020404" pitchFamily="49" charset="0"/>
            </a:endParaRPr>
          </a:p>
          <a:p>
            <a:pPr lvl="0">
              <a:lnSpc>
                <a:spcPct val="100000"/>
              </a:lnSpc>
              <a:spcAft>
                <a:spcPts val="283"/>
              </a:spcAft>
            </a:pPr>
            <a:r>
              <a:rPr lang="fr-FR" sz="1300" dirty="0" err="1">
                <a:latin typeface="Courier New" panose="02070309020205020404" pitchFamily="49" charset="0"/>
                <a:cs typeface="Courier New" panose="02070309020205020404" pitchFamily="49" charset="0"/>
              </a:rPr>
              <a:t>IKStream</a:t>
            </a:r>
            <a:r>
              <a:rPr lang="fr-FR" sz="1300" dirty="0">
                <a:latin typeface="Courier New" panose="02070309020205020404" pitchFamily="49" charset="0"/>
                <a:cs typeface="Courier New" panose="02070309020205020404" pitchFamily="49" charset="0"/>
              </a:rPr>
              <a:t>&lt;string, string&gt; </a:t>
            </a:r>
            <a:r>
              <a:rPr lang="fr-FR" sz="1300" dirty="0" err="1">
                <a:latin typeface="Courier New" panose="02070309020205020404" pitchFamily="49" charset="0"/>
                <a:cs typeface="Courier New" panose="02070309020205020404" pitchFamily="49" charset="0"/>
              </a:rPr>
              <a:t>stream</a:t>
            </a:r>
            <a:r>
              <a:rPr lang="fr-FR" sz="1300" dirty="0">
                <a:latin typeface="Courier New" panose="02070309020205020404" pitchFamily="49" charset="0"/>
                <a:cs typeface="Courier New" panose="02070309020205020404" pitchFamily="49" charset="0"/>
              </a:rPr>
              <a:t> = ....;</a:t>
            </a:r>
          </a:p>
          <a:p>
            <a:pPr lvl="0">
              <a:lnSpc>
                <a:spcPct val="100000"/>
              </a:lnSpc>
              <a:spcAft>
                <a:spcPts val="283"/>
              </a:spcAft>
            </a:pPr>
            <a:r>
              <a:rPr lang="fr-FR" sz="1300" dirty="0" err="1">
                <a:latin typeface="Courier New" panose="02070309020205020404" pitchFamily="49" charset="0"/>
                <a:cs typeface="Courier New" panose="02070309020205020404" pitchFamily="49" charset="0"/>
              </a:rPr>
              <a:t>IKTable</a:t>
            </a:r>
            <a:r>
              <a:rPr lang="fr-FR" sz="1300" dirty="0">
                <a:latin typeface="Courier New" panose="02070309020205020404" pitchFamily="49" charset="0"/>
                <a:cs typeface="Courier New" panose="02070309020205020404" pitchFamily="49" charset="0"/>
              </a:rPr>
              <a:t>&lt;string, string&gt; table =  ...;</a:t>
            </a:r>
          </a:p>
          <a:p>
            <a:pPr lvl="0">
              <a:lnSpc>
                <a:spcPct val="100000"/>
              </a:lnSpc>
              <a:spcAft>
                <a:spcPts val="283"/>
              </a:spcAft>
            </a:pPr>
            <a:r>
              <a:rPr lang="fr-FR" sz="1300" dirty="0" err="1" smtClean="0">
                <a:latin typeface="Courier New" panose="02070309020205020404" pitchFamily="49" charset="0"/>
                <a:cs typeface="Courier New" panose="02070309020205020404" pitchFamily="49" charset="0"/>
              </a:rPr>
              <a:t>stream.Filter</a:t>
            </a:r>
            <a:r>
              <a:rPr lang="fr-FR" sz="1300" dirty="0">
                <a:latin typeface="Courier New" panose="02070309020205020404" pitchFamily="49" charset="0"/>
                <a:cs typeface="Courier New" panose="02070309020205020404" pitchFamily="49" charset="0"/>
              </a:rPr>
              <a:t>((k, v) =&gt; </a:t>
            </a:r>
            <a:r>
              <a:rPr lang="fr-FR" sz="1300" dirty="0" err="1">
                <a:latin typeface="Courier New" panose="02070309020205020404" pitchFamily="49" charset="0"/>
                <a:cs typeface="Courier New" panose="02070309020205020404" pitchFamily="49" charset="0"/>
              </a:rPr>
              <a:t>v.Contains</a:t>
            </a:r>
            <a:r>
              <a:rPr lang="fr-FR" sz="1300" dirty="0">
                <a:latin typeface="Courier New" panose="02070309020205020404" pitchFamily="49" charset="0"/>
                <a:cs typeface="Courier New" panose="02070309020205020404" pitchFamily="49" charset="0"/>
              </a:rPr>
              <a:t>("test"))</a:t>
            </a:r>
          </a:p>
          <a:p>
            <a:pPr lvl="0">
              <a:lnSpc>
                <a:spcPct val="100000"/>
              </a:lnSpc>
              <a:spcAft>
                <a:spcPts val="283"/>
              </a:spcAft>
            </a:pPr>
            <a:r>
              <a:rPr lang="fr-FR" sz="1300" dirty="0" err="1">
                <a:latin typeface="Courier New" panose="02070309020205020404" pitchFamily="49" charset="0"/>
                <a:cs typeface="Courier New" panose="02070309020205020404" pitchFamily="49" charset="0"/>
              </a:rPr>
              <a:t>table.Filter</a:t>
            </a:r>
            <a:r>
              <a:rPr lang="fr-FR" sz="1300" dirty="0">
                <a:latin typeface="Courier New" panose="02070309020205020404" pitchFamily="49" charset="0"/>
                <a:cs typeface="Courier New" panose="02070309020205020404" pitchFamily="49" charset="0"/>
              </a:rPr>
              <a:t>((k, v) =&gt; </a:t>
            </a:r>
            <a:r>
              <a:rPr lang="fr-FR" sz="1300" dirty="0" err="1">
                <a:latin typeface="Courier New" panose="02070309020205020404" pitchFamily="49" charset="0"/>
                <a:cs typeface="Courier New" panose="02070309020205020404" pitchFamily="49" charset="0"/>
              </a:rPr>
              <a:t>v.Contains</a:t>
            </a:r>
            <a:r>
              <a:rPr lang="fr-FR" sz="1300" dirty="0">
                <a:latin typeface="Courier New" panose="02070309020205020404" pitchFamily="49" charset="0"/>
                <a:cs typeface="Courier New" panose="02070309020205020404" pitchFamily="49" charset="0"/>
              </a:rPr>
              <a:t>("test</a:t>
            </a:r>
            <a:r>
              <a:rPr lang="fr-FR" sz="1300" dirty="0" smtClean="0">
                <a:latin typeface="Courier New" panose="02070309020205020404" pitchFamily="49" charset="0"/>
                <a:cs typeface="Courier New" panose="02070309020205020404" pitchFamily="49" charset="0"/>
              </a:rPr>
              <a:t>"))</a:t>
            </a:r>
          </a:p>
          <a:p>
            <a:pPr>
              <a:lnSpc>
                <a:spcPct val="100000"/>
              </a:lnSpc>
              <a:spcAft>
                <a:spcPts val="283"/>
              </a:spcAft>
            </a:pPr>
            <a:r>
              <a:rPr lang="fr-FR" sz="1300" b="1" dirty="0">
                <a:solidFill>
                  <a:srgbClr val="00B050"/>
                </a:solidFill>
                <a:latin typeface="Courier New" panose="02070309020205020404" pitchFamily="49" charset="0"/>
                <a:cs typeface="Courier New" panose="02070309020205020404" pitchFamily="49" charset="0"/>
              </a:rPr>
              <a:t>// </a:t>
            </a:r>
            <a:r>
              <a:rPr lang="fr-FR" sz="1300" b="1" dirty="0" err="1">
                <a:solidFill>
                  <a:srgbClr val="00B050"/>
                </a:solidFill>
                <a:latin typeface="Courier New" panose="02070309020205020404" pitchFamily="49" charset="0"/>
                <a:cs typeface="Courier New" panose="02070309020205020404" pitchFamily="49" charset="0"/>
              </a:rPr>
              <a:t>FlatMap</a:t>
            </a:r>
            <a:endParaRPr lang="fr-FR" sz="1300" b="1" dirty="0">
              <a:solidFill>
                <a:srgbClr val="00B050"/>
              </a:solidFill>
              <a:latin typeface="Courier New" panose="02070309020205020404" pitchFamily="49" charset="0"/>
              <a:cs typeface="Courier New" panose="02070309020205020404" pitchFamily="49" charset="0"/>
            </a:endParaRPr>
          </a:p>
          <a:p>
            <a:pPr lvl="0">
              <a:lnSpc>
                <a:spcPct val="100000"/>
              </a:lnSpc>
              <a:spcAft>
                <a:spcPts val="283"/>
              </a:spcAft>
            </a:pPr>
            <a:r>
              <a:rPr lang="fr-FR" sz="1300" dirty="0" err="1">
                <a:latin typeface="Courier New" panose="02070309020205020404" pitchFamily="49" charset="0"/>
                <a:cs typeface="Courier New" panose="02070309020205020404" pitchFamily="49" charset="0"/>
              </a:rPr>
              <a:t>stream</a:t>
            </a:r>
            <a:endParaRPr lang="fr-FR" sz="1300" dirty="0">
              <a:latin typeface="Courier New" panose="02070309020205020404" pitchFamily="49" charset="0"/>
              <a:cs typeface="Courier New" panose="02070309020205020404" pitchFamily="49" charset="0"/>
            </a:endParaRPr>
          </a:p>
          <a:p>
            <a:pPr lvl="0">
              <a:lnSpc>
                <a:spcPct val="100000"/>
              </a:lnSpc>
              <a:spcAft>
                <a:spcPts val="283"/>
              </a:spcAft>
            </a:pPr>
            <a:r>
              <a:rPr lang="fr-FR" sz="1300" dirty="0">
                <a:latin typeface="Courier New" panose="02070309020205020404" pitchFamily="49" charset="0"/>
                <a:cs typeface="Courier New" panose="02070309020205020404" pitchFamily="49" charset="0"/>
              </a:rPr>
              <a:t>    .</a:t>
            </a:r>
            <a:r>
              <a:rPr lang="fr-FR" sz="1300" dirty="0" err="1">
                <a:latin typeface="Courier New" panose="02070309020205020404" pitchFamily="49" charset="0"/>
                <a:cs typeface="Courier New" panose="02070309020205020404" pitchFamily="49" charset="0"/>
              </a:rPr>
              <a:t>FlatMap</a:t>
            </a:r>
            <a:r>
              <a:rPr lang="fr-FR" sz="1300" dirty="0">
                <a:latin typeface="Courier New" panose="02070309020205020404" pitchFamily="49" charset="0"/>
                <a:cs typeface="Courier New" panose="02070309020205020404" pitchFamily="49" charset="0"/>
              </a:rPr>
              <a:t>((k, v) =&gt;</a:t>
            </a:r>
          </a:p>
          <a:p>
            <a:pPr lvl="0">
              <a:lnSpc>
                <a:spcPct val="100000"/>
              </a:lnSpc>
              <a:spcAft>
                <a:spcPts val="283"/>
              </a:spcAft>
            </a:pPr>
            <a:r>
              <a:rPr lang="fr-FR" sz="1300" dirty="0">
                <a:latin typeface="Courier New" panose="02070309020205020404" pitchFamily="49" charset="0"/>
                <a:cs typeface="Courier New" panose="02070309020205020404" pitchFamily="49" charset="0"/>
              </a:rPr>
              <a:t>    {</a:t>
            </a:r>
          </a:p>
          <a:p>
            <a:pPr lvl="0">
              <a:lnSpc>
                <a:spcPct val="100000"/>
              </a:lnSpc>
              <a:spcAft>
                <a:spcPts val="283"/>
              </a:spcAft>
            </a:pPr>
            <a:r>
              <a:rPr lang="fr-FR" sz="1300" dirty="0">
                <a:latin typeface="Courier New" panose="02070309020205020404" pitchFamily="49" charset="0"/>
                <a:cs typeface="Courier New" panose="02070309020205020404" pitchFamily="49" charset="0"/>
              </a:rPr>
              <a:t>        List&lt;</a:t>
            </a:r>
            <a:r>
              <a:rPr lang="fr-FR" sz="1300" dirty="0" err="1">
                <a:latin typeface="Courier New" panose="02070309020205020404" pitchFamily="49" charset="0"/>
                <a:cs typeface="Courier New" panose="02070309020205020404" pitchFamily="49" charset="0"/>
              </a:rPr>
              <a:t>KeyValuePair</a:t>
            </a:r>
            <a:r>
              <a:rPr lang="fr-FR" sz="1300" dirty="0">
                <a:latin typeface="Courier New" panose="02070309020205020404" pitchFamily="49" charset="0"/>
                <a:cs typeface="Courier New" panose="02070309020205020404" pitchFamily="49" charset="0"/>
              </a:rPr>
              <a:t>&lt;string, long&gt;&gt; </a:t>
            </a:r>
            <a:r>
              <a:rPr lang="fr-FR" sz="1300" dirty="0" err="1">
                <a:latin typeface="Courier New" panose="02070309020205020404" pitchFamily="49" charset="0"/>
                <a:cs typeface="Courier New" panose="02070309020205020404" pitchFamily="49" charset="0"/>
              </a:rPr>
              <a:t>results</a:t>
            </a:r>
            <a:r>
              <a:rPr lang="fr-FR" sz="1300" dirty="0">
                <a:latin typeface="Courier New" panose="02070309020205020404" pitchFamily="49" charset="0"/>
                <a:cs typeface="Courier New" panose="02070309020205020404" pitchFamily="49" charset="0"/>
              </a:rPr>
              <a:t> = new List&lt;</a:t>
            </a:r>
            <a:r>
              <a:rPr lang="fr-FR" sz="1300" dirty="0" err="1">
                <a:latin typeface="Courier New" panose="02070309020205020404" pitchFamily="49" charset="0"/>
                <a:cs typeface="Courier New" panose="02070309020205020404" pitchFamily="49" charset="0"/>
              </a:rPr>
              <a:t>KeyValuePair</a:t>
            </a:r>
            <a:r>
              <a:rPr lang="fr-FR" sz="1300" dirty="0">
                <a:latin typeface="Courier New" panose="02070309020205020404" pitchFamily="49" charset="0"/>
                <a:cs typeface="Courier New" panose="02070309020205020404" pitchFamily="49" charset="0"/>
              </a:rPr>
              <a:t>&lt;string, long&gt;&gt;();</a:t>
            </a:r>
          </a:p>
          <a:p>
            <a:pPr lvl="0">
              <a:lnSpc>
                <a:spcPct val="100000"/>
              </a:lnSpc>
              <a:spcAft>
                <a:spcPts val="283"/>
              </a:spcAft>
            </a:pPr>
            <a:r>
              <a:rPr lang="fr-FR" sz="1300" dirty="0">
                <a:latin typeface="Courier New" panose="02070309020205020404" pitchFamily="49" charset="0"/>
                <a:cs typeface="Courier New" panose="02070309020205020404" pitchFamily="49" charset="0"/>
              </a:rPr>
              <a:t>        </a:t>
            </a:r>
            <a:r>
              <a:rPr lang="fr-FR" sz="1300" dirty="0" err="1">
                <a:latin typeface="Courier New" panose="02070309020205020404" pitchFamily="49" charset="0"/>
                <a:cs typeface="Courier New" panose="02070309020205020404" pitchFamily="49" charset="0"/>
              </a:rPr>
              <a:t>results.Add</a:t>
            </a:r>
            <a:r>
              <a:rPr lang="fr-FR" sz="1300" dirty="0">
                <a:latin typeface="Courier New" panose="02070309020205020404" pitchFamily="49" charset="0"/>
                <a:cs typeface="Courier New" panose="02070309020205020404" pitchFamily="49" charset="0"/>
              </a:rPr>
              <a:t>(</a:t>
            </a:r>
            <a:r>
              <a:rPr lang="fr-FR" sz="1300" dirty="0" err="1">
                <a:latin typeface="Courier New" panose="02070309020205020404" pitchFamily="49" charset="0"/>
                <a:cs typeface="Courier New" panose="02070309020205020404" pitchFamily="49" charset="0"/>
              </a:rPr>
              <a:t>KeyValuePair.Create</a:t>
            </a:r>
            <a:r>
              <a:rPr lang="fr-FR" sz="1300" dirty="0">
                <a:latin typeface="Courier New" panose="02070309020205020404" pitchFamily="49" charset="0"/>
                <a:cs typeface="Courier New" panose="02070309020205020404" pitchFamily="49" charset="0"/>
              </a:rPr>
              <a:t>(</a:t>
            </a:r>
            <a:r>
              <a:rPr lang="fr-FR" sz="1300" dirty="0" err="1">
                <a:latin typeface="Courier New" panose="02070309020205020404" pitchFamily="49" charset="0"/>
                <a:cs typeface="Courier New" panose="02070309020205020404" pitchFamily="49" charset="0"/>
              </a:rPr>
              <a:t>v.ToUpper</a:t>
            </a:r>
            <a:r>
              <a:rPr lang="fr-FR" sz="1300" dirty="0">
                <a:latin typeface="Courier New" panose="02070309020205020404" pitchFamily="49" charset="0"/>
                <a:cs typeface="Courier New" panose="02070309020205020404" pitchFamily="49" charset="0"/>
              </a:rPr>
              <a:t>(), 100L));</a:t>
            </a:r>
          </a:p>
          <a:p>
            <a:pPr lvl="0">
              <a:lnSpc>
                <a:spcPct val="100000"/>
              </a:lnSpc>
              <a:spcAft>
                <a:spcPts val="283"/>
              </a:spcAft>
            </a:pPr>
            <a:r>
              <a:rPr lang="fr-FR" sz="1300" dirty="0">
                <a:latin typeface="Courier New" panose="02070309020205020404" pitchFamily="49" charset="0"/>
                <a:cs typeface="Courier New" panose="02070309020205020404" pitchFamily="49" charset="0"/>
              </a:rPr>
              <a:t>        </a:t>
            </a:r>
            <a:r>
              <a:rPr lang="fr-FR" sz="1300" dirty="0" err="1">
                <a:latin typeface="Courier New" panose="02070309020205020404" pitchFamily="49" charset="0"/>
                <a:cs typeface="Courier New" panose="02070309020205020404" pitchFamily="49" charset="0"/>
              </a:rPr>
              <a:t>results.Add</a:t>
            </a:r>
            <a:r>
              <a:rPr lang="fr-FR" sz="1300" dirty="0">
                <a:latin typeface="Courier New" panose="02070309020205020404" pitchFamily="49" charset="0"/>
                <a:cs typeface="Courier New" panose="02070309020205020404" pitchFamily="49" charset="0"/>
              </a:rPr>
              <a:t>(</a:t>
            </a:r>
            <a:r>
              <a:rPr lang="fr-FR" sz="1300" dirty="0" err="1">
                <a:latin typeface="Courier New" panose="02070309020205020404" pitchFamily="49" charset="0"/>
                <a:cs typeface="Courier New" panose="02070309020205020404" pitchFamily="49" charset="0"/>
              </a:rPr>
              <a:t>KeyValuePair.Create</a:t>
            </a:r>
            <a:r>
              <a:rPr lang="fr-FR" sz="1300" dirty="0">
                <a:latin typeface="Courier New" panose="02070309020205020404" pitchFamily="49" charset="0"/>
                <a:cs typeface="Courier New" panose="02070309020205020404" pitchFamily="49" charset="0"/>
              </a:rPr>
              <a:t>(</a:t>
            </a:r>
            <a:r>
              <a:rPr lang="fr-FR" sz="1300" dirty="0" err="1">
                <a:latin typeface="Courier New" panose="02070309020205020404" pitchFamily="49" charset="0"/>
                <a:cs typeface="Courier New" panose="02070309020205020404" pitchFamily="49" charset="0"/>
              </a:rPr>
              <a:t>v.ToUpper</a:t>
            </a:r>
            <a:r>
              <a:rPr lang="fr-FR" sz="1300" dirty="0">
                <a:latin typeface="Courier New" panose="02070309020205020404" pitchFamily="49" charset="0"/>
                <a:cs typeface="Courier New" panose="02070309020205020404" pitchFamily="49" charset="0"/>
              </a:rPr>
              <a:t>(), 900L));</a:t>
            </a:r>
          </a:p>
          <a:p>
            <a:pPr lvl="0">
              <a:lnSpc>
                <a:spcPct val="100000"/>
              </a:lnSpc>
              <a:spcAft>
                <a:spcPts val="283"/>
              </a:spcAft>
            </a:pPr>
            <a:r>
              <a:rPr lang="fr-FR" sz="1300" dirty="0">
                <a:latin typeface="Courier New" panose="02070309020205020404" pitchFamily="49" charset="0"/>
                <a:cs typeface="Courier New" panose="02070309020205020404" pitchFamily="49" charset="0"/>
              </a:rPr>
              <a:t>        return </a:t>
            </a:r>
            <a:r>
              <a:rPr lang="fr-FR" sz="1300" dirty="0" err="1">
                <a:latin typeface="Courier New" panose="02070309020205020404" pitchFamily="49" charset="0"/>
                <a:cs typeface="Courier New" panose="02070309020205020404" pitchFamily="49" charset="0"/>
              </a:rPr>
              <a:t>results</a:t>
            </a:r>
            <a:r>
              <a:rPr lang="fr-FR" sz="1300" dirty="0">
                <a:latin typeface="Courier New" panose="02070309020205020404" pitchFamily="49" charset="0"/>
                <a:cs typeface="Courier New" panose="02070309020205020404" pitchFamily="49" charset="0"/>
              </a:rPr>
              <a:t>;</a:t>
            </a:r>
          </a:p>
          <a:p>
            <a:pPr lvl="0">
              <a:lnSpc>
                <a:spcPct val="100000"/>
              </a:lnSpc>
              <a:spcAft>
                <a:spcPts val="283"/>
              </a:spcAft>
            </a:pPr>
            <a:r>
              <a:rPr lang="fr-FR" sz="1300" dirty="0">
                <a:latin typeface="Courier New" panose="02070309020205020404" pitchFamily="49" charset="0"/>
                <a:cs typeface="Courier New" panose="02070309020205020404" pitchFamily="49" charset="0"/>
              </a:rPr>
              <a:t>    </a:t>
            </a:r>
            <a:r>
              <a:rPr lang="fr-FR" sz="1300" dirty="0" smtClean="0">
                <a:latin typeface="Courier New" panose="02070309020205020404" pitchFamily="49" charset="0"/>
                <a:cs typeface="Courier New" panose="02070309020205020404" pitchFamily="49" charset="0"/>
              </a:rPr>
              <a:t>})</a:t>
            </a:r>
          </a:p>
          <a:p>
            <a:pPr>
              <a:lnSpc>
                <a:spcPct val="100000"/>
              </a:lnSpc>
              <a:spcAft>
                <a:spcPts val="283"/>
              </a:spcAft>
            </a:pPr>
            <a:r>
              <a:rPr lang="fr-FR" sz="1300" b="1" dirty="0">
                <a:solidFill>
                  <a:srgbClr val="00B050"/>
                </a:solidFill>
                <a:latin typeface="Courier New" panose="02070309020205020404" pitchFamily="49" charset="0"/>
                <a:cs typeface="Courier New" panose="02070309020205020404" pitchFamily="49" charset="0"/>
              </a:rPr>
              <a:t>// </a:t>
            </a:r>
            <a:r>
              <a:rPr lang="fr-FR" sz="1300" b="1" dirty="0" err="1">
                <a:solidFill>
                  <a:srgbClr val="00B050"/>
                </a:solidFill>
                <a:latin typeface="Courier New" panose="02070309020205020404" pitchFamily="49" charset="0"/>
                <a:cs typeface="Courier New" panose="02070309020205020404" pitchFamily="49" charset="0"/>
              </a:rPr>
              <a:t>Map</a:t>
            </a:r>
            <a:endParaRPr lang="fr-FR" sz="1300" b="1" dirty="0">
              <a:solidFill>
                <a:srgbClr val="00B050"/>
              </a:solidFill>
              <a:latin typeface="Courier New" panose="02070309020205020404" pitchFamily="49" charset="0"/>
              <a:cs typeface="Courier New" panose="02070309020205020404" pitchFamily="49" charset="0"/>
            </a:endParaRPr>
          </a:p>
          <a:p>
            <a:pPr lvl="0">
              <a:lnSpc>
                <a:spcPct val="100000"/>
              </a:lnSpc>
              <a:spcAft>
                <a:spcPts val="283"/>
              </a:spcAft>
            </a:pPr>
            <a:r>
              <a:rPr lang="fr-FR" sz="1300" dirty="0" err="1">
                <a:latin typeface="Courier New" panose="02070309020205020404" pitchFamily="49" charset="0"/>
                <a:cs typeface="Courier New" panose="02070309020205020404" pitchFamily="49" charset="0"/>
              </a:rPr>
              <a:t>stream.Map</a:t>
            </a:r>
            <a:r>
              <a:rPr lang="fr-FR" sz="1300" dirty="0">
                <a:latin typeface="Courier New" panose="02070309020205020404" pitchFamily="49" charset="0"/>
                <a:cs typeface="Courier New" panose="02070309020205020404" pitchFamily="49" charset="0"/>
              </a:rPr>
              <a:t>((</a:t>
            </a:r>
            <a:r>
              <a:rPr lang="fr-FR" sz="1300" dirty="0" err="1">
                <a:latin typeface="Courier New" panose="02070309020205020404" pitchFamily="49" charset="0"/>
                <a:cs typeface="Courier New" panose="02070309020205020404" pitchFamily="49" charset="0"/>
              </a:rPr>
              <a:t>k,v</a:t>
            </a:r>
            <a:r>
              <a:rPr lang="fr-FR" sz="1300" dirty="0">
                <a:latin typeface="Courier New" panose="02070309020205020404" pitchFamily="49" charset="0"/>
                <a:cs typeface="Courier New" panose="02070309020205020404" pitchFamily="49" charset="0"/>
              </a:rPr>
              <a:t>) =&gt; </a:t>
            </a:r>
            <a:r>
              <a:rPr lang="fr-FR" sz="1300" dirty="0" err="1">
                <a:latin typeface="Courier New" panose="02070309020205020404" pitchFamily="49" charset="0"/>
                <a:cs typeface="Courier New" panose="02070309020205020404" pitchFamily="49" charset="0"/>
              </a:rPr>
              <a:t>KeyValuePair.Create</a:t>
            </a:r>
            <a:r>
              <a:rPr lang="fr-FR" sz="1300" dirty="0">
                <a:latin typeface="Courier New" panose="02070309020205020404" pitchFamily="49" charset="0"/>
                <a:cs typeface="Courier New" panose="02070309020205020404" pitchFamily="49" charset="0"/>
              </a:rPr>
              <a:t>(</a:t>
            </a:r>
            <a:r>
              <a:rPr lang="fr-FR" sz="1300" dirty="0" err="1">
                <a:latin typeface="Courier New" panose="02070309020205020404" pitchFamily="49" charset="0"/>
                <a:cs typeface="Courier New" panose="02070309020205020404" pitchFamily="49" charset="0"/>
              </a:rPr>
              <a:t>v.ToUpper</a:t>
            </a:r>
            <a:r>
              <a:rPr lang="fr-FR" sz="1300" dirty="0">
                <a:latin typeface="Courier New" panose="02070309020205020404" pitchFamily="49" charset="0"/>
                <a:cs typeface="Courier New" panose="02070309020205020404" pitchFamily="49" charset="0"/>
              </a:rPr>
              <a:t>(), </a:t>
            </a:r>
            <a:r>
              <a:rPr lang="fr-FR" sz="1300" dirty="0" err="1">
                <a:latin typeface="Courier New" panose="02070309020205020404" pitchFamily="49" charset="0"/>
                <a:cs typeface="Courier New" panose="02070309020205020404" pitchFamily="49" charset="0"/>
              </a:rPr>
              <a:t>k.ToUpper</a:t>
            </a:r>
            <a:r>
              <a:rPr lang="fr-FR" sz="1300" dirty="0">
                <a:latin typeface="Courier New" panose="02070309020205020404" pitchFamily="49" charset="0"/>
                <a:cs typeface="Courier New" panose="02070309020205020404" pitchFamily="49" charset="0"/>
              </a:rPr>
              <a:t>()))</a:t>
            </a:r>
            <a:endParaRPr lang="fr-FR" sz="1300" dirty="0">
              <a:latin typeface="Courier New" panose="02070309020205020404" pitchFamily="49" charset="0"/>
              <a:cs typeface="Courier New" panose="02070309020205020404" pitchFamily="49" charset="0"/>
            </a:endParaRPr>
          </a:p>
        </p:txBody>
      </p:sp>
      <p:sp>
        <p:nvSpPr>
          <p:cNvPr id="8" name="ZoneTexte 7"/>
          <p:cNvSpPr txBox="1"/>
          <p:nvPr/>
        </p:nvSpPr>
        <p:spPr>
          <a:xfrm>
            <a:off x="577080" y="6983999"/>
            <a:ext cx="4144381" cy="441744"/>
          </a:xfrm>
          <a:prstGeom prst="rect">
            <a:avLst/>
          </a:prstGeom>
          <a:noFill/>
          <a:ln>
            <a:noFill/>
          </a:ln>
        </p:spPr>
        <p:txBody>
          <a:bodyPr vert="horz" wrap="none" lIns="90000" tIns="45000" rIns="90000" bIns="45000" anchorCtr="0" compatLnSpc="1">
            <a:sp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2400" b="1" i="1" u="none" strike="noStrike" baseline="0" dirty="0">
                <a:ln>
                  <a:noFill/>
                </a:ln>
                <a:solidFill>
                  <a:srgbClr val="CE181E"/>
                </a:solidFill>
                <a:latin typeface="Times New Roman" pitchFamily="18"/>
                <a:ea typeface="Lucida Sans Unicode" pitchFamily="34"/>
                <a:cs typeface="Lucida Sans Unicode" pitchFamily="34"/>
              </a:rPr>
              <a:t>Atelier </a:t>
            </a:r>
            <a:r>
              <a:rPr lang="fr-FR" sz="2400" b="1" i="1" u="none" strike="noStrike" baseline="0" dirty="0" smtClean="0">
                <a:ln>
                  <a:noFill/>
                </a:ln>
                <a:solidFill>
                  <a:srgbClr val="CE181E"/>
                </a:solidFill>
                <a:latin typeface="Times New Roman" pitchFamily="18"/>
                <a:ea typeface="Lucida Sans Unicode" pitchFamily="34"/>
                <a:cs typeface="Lucida Sans Unicode" pitchFamily="34"/>
              </a:rPr>
              <a:t>7.1</a:t>
            </a:r>
            <a:r>
              <a:rPr lang="fr-FR" sz="2400" b="1" i="1" u="none" strike="noStrike" baseline="0" dirty="0">
                <a:ln>
                  <a:noFill/>
                </a:ln>
                <a:solidFill>
                  <a:srgbClr val="CE181E"/>
                </a:solidFill>
                <a:latin typeface="Times New Roman" pitchFamily="18"/>
                <a:ea typeface="Lucida Sans Unicode" pitchFamily="34"/>
                <a:cs typeface="Lucida Sans Unicode" pitchFamily="34"/>
              </a:rPr>
              <a:t> : </a:t>
            </a:r>
            <a:r>
              <a:rPr lang="fr-FR" sz="2400" b="1" i="1" u="none" strike="noStrike" baseline="0" dirty="0" err="1" smtClean="0">
                <a:ln>
                  <a:noFill/>
                </a:ln>
                <a:solidFill>
                  <a:srgbClr val="CE181E"/>
                </a:solidFill>
                <a:latin typeface="Times New Roman" pitchFamily="18"/>
                <a:ea typeface="Lucida Sans Unicode" pitchFamily="34"/>
                <a:cs typeface="Lucida Sans Unicode" pitchFamily="34"/>
              </a:rPr>
              <a:t>Streamiz</a:t>
            </a:r>
            <a:r>
              <a:rPr lang="fr-FR" sz="2400" b="1" i="1" u="none" strike="noStrike" baseline="0" dirty="0" smtClean="0">
                <a:ln>
                  <a:noFill/>
                </a:ln>
                <a:solidFill>
                  <a:srgbClr val="CE181E"/>
                </a:solidFill>
                <a:latin typeface="Times New Roman" pitchFamily="18"/>
                <a:ea typeface="Lucida Sans Unicode" pitchFamily="34"/>
                <a:cs typeface="Lucida Sans Unicode" pitchFamily="34"/>
              </a:rPr>
              <a:t> / </a:t>
            </a:r>
            <a:r>
              <a:rPr lang="fr-FR" sz="2400" b="1" i="1" u="none" strike="noStrike" baseline="0" dirty="0" err="1" smtClean="0">
                <a:ln>
                  <a:noFill/>
                </a:ln>
                <a:solidFill>
                  <a:srgbClr val="CE181E"/>
                </a:solidFill>
                <a:latin typeface="Times New Roman" pitchFamily="18"/>
                <a:ea typeface="Lucida Sans Unicode" pitchFamily="34"/>
                <a:cs typeface="Lucida Sans Unicode" pitchFamily="34"/>
              </a:rPr>
              <a:t>stateless</a:t>
            </a:r>
            <a:endParaRPr lang="fr-FR" sz="2400" b="1" i="1" u="none" strike="noStrike" baseline="0" dirty="0">
              <a:ln>
                <a:noFill/>
              </a:ln>
              <a:solidFill>
                <a:srgbClr val="CE181E"/>
              </a:solidFill>
              <a:latin typeface="Times New Roman" pitchFamily="18"/>
              <a:ea typeface="Lucida Sans Unicode" pitchFamily="34"/>
              <a:cs typeface="Lucida Sans Unicode" pitchFamily="34"/>
            </a:endParaRPr>
          </a:p>
        </p:txBody>
      </p:sp>
    </p:spTree>
    <p:extLst>
      <p:ext uri="{BB962C8B-B14F-4D97-AF65-F5344CB8AC3E}">
        <p14:creationId xmlns:p14="http://schemas.microsoft.com/office/powerpoint/2010/main" val="14680211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dirty="0" smtClean="0"/>
              <a:t>Processeurs </a:t>
            </a:r>
            <a:r>
              <a:rPr lang="fr-FR" dirty="0" err="1" smtClean="0"/>
              <a:t>stateful</a:t>
            </a:r>
            <a:endParaRPr lang="fr-FR" dirty="0"/>
          </a:p>
        </p:txBody>
      </p:sp>
      <p:sp>
        <p:nvSpPr>
          <p:cNvPr id="3" name="Espace réservé du texte 2"/>
          <p:cNvSpPr txBox="1">
            <a:spLocks noGrp="1"/>
          </p:cNvSpPr>
          <p:nvPr>
            <p:ph type="body" idx="4294967295"/>
          </p:nvPr>
        </p:nvSpPr>
        <p:spPr/>
        <p:txBody>
          <a:bodyPr vert="horz">
            <a:normAutofit fontScale="92500"/>
          </a:bodyPr>
          <a:lstStyle/>
          <a:p>
            <a:pPr lvl="0"/>
            <a:r>
              <a:rPr lang="fr-FR" dirty="0" smtClean="0"/>
              <a:t>Les processeurs </a:t>
            </a:r>
            <a:r>
              <a:rPr lang="fr-FR" dirty="0" err="1" smtClean="0"/>
              <a:t>stateful</a:t>
            </a:r>
            <a:r>
              <a:rPr lang="fr-FR" dirty="0" smtClean="0"/>
              <a:t> nécessitent </a:t>
            </a:r>
            <a:r>
              <a:rPr lang="fr-FR" dirty="0" smtClean="0"/>
              <a:t>un </a:t>
            </a:r>
            <a:r>
              <a:rPr lang="fr-FR" dirty="0" err="1" smtClean="0"/>
              <a:t>StateStore</a:t>
            </a:r>
            <a:r>
              <a:rPr lang="fr-FR" dirty="0"/>
              <a:t> </a:t>
            </a:r>
            <a:r>
              <a:rPr lang="fr-FR" dirty="0" smtClean="0"/>
              <a:t>associé ou pas à une fenêtre temporelle</a:t>
            </a:r>
          </a:p>
          <a:p>
            <a:pPr lvl="0"/>
            <a:r>
              <a:rPr lang="fr-FR" dirty="0" smtClean="0"/>
              <a:t>Les stores sont fournis :</a:t>
            </a:r>
          </a:p>
          <a:p>
            <a:pPr lvl="1"/>
            <a:r>
              <a:rPr lang="fr-FR" dirty="0" smtClean="0"/>
              <a:t>soit en argument du processeur</a:t>
            </a:r>
          </a:p>
          <a:p>
            <a:pPr lvl="1"/>
            <a:r>
              <a:rPr lang="fr-FR" dirty="0" smtClean="0"/>
              <a:t>Soit le processeur s’applique sur une </a:t>
            </a:r>
            <a:r>
              <a:rPr lang="fr-FR" dirty="0" err="1" smtClean="0"/>
              <a:t>WindowStore</a:t>
            </a:r>
            <a:endParaRPr lang="fr-FR" dirty="0" smtClean="0"/>
          </a:p>
          <a:p>
            <a:pPr lvl="0"/>
            <a:r>
              <a:rPr lang="fr-FR" dirty="0" smtClean="0"/>
              <a:t>Pour appliquer un processeur </a:t>
            </a:r>
            <a:r>
              <a:rPr lang="fr-FR" dirty="0" err="1" smtClean="0"/>
              <a:t>stateful</a:t>
            </a:r>
            <a:r>
              <a:rPr lang="fr-FR" dirty="0" smtClean="0"/>
              <a:t>, il est généralement nécessaire de grouper les enregistrement avec les opérateurs </a:t>
            </a:r>
            <a:r>
              <a:rPr lang="fr-FR" dirty="0" err="1" smtClean="0"/>
              <a:t>stateless</a:t>
            </a:r>
            <a:r>
              <a:rPr lang="fr-FR" dirty="0" smtClean="0"/>
              <a:t> </a:t>
            </a:r>
            <a:r>
              <a:rPr lang="fr-FR" dirty="0" err="1" smtClean="0"/>
              <a:t>GroupBy</a:t>
            </a:r>
            <a:r>
              <a:rPr lang="fr-FR" dirty="0" smtClean="0"/>
              <a:t>*</a:t>
            </a:r>
          </a:p>
        </p:txBody>
      </p:sp>
    </p:spTree>
    <p:extLst>
      <p:ext uri="{BB962C8B-B14F-4D97-AF65-F5344CB8AC3E}">
        <p14:creationId xmlns:p14="http://schemas.microsoft.com/office/powerpoint/2010/main" val="18429463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dirty="0" smtClean="0"/>
              <a:t>Types de store</a:t>
            </a:r>
            <a:endParaRPr lang="fr-FR" dirty="0"/>
          </a:p>
        </p:txBody>
      </p:sp>
      <p:sp>
        <p:nvSpPr>
          <p:cNvPr id="3" name="Espace réservé du texte 2"/>
          <p:cNvSpPr txBox="1">
            <a:spLocks noGrp="1"/>
          </p:cNvSpPr>
          <p:nvPr>
            <p:ph type="body" idx="4294967295"/>
          </p:nvPr>
        </p:nvSpPr>
        <p:spPr/>
        <p:txBody>
          <a:bodyPr vert="horz">
            <a:normAutofit fontScale="92500"/>
          </a:bodyPr>
          <a:lstStyle/>
          <a:p>
            <a:pPr lvl="0"/>
            <a:r>
              <a:rPr lang="fr-FR" dirty="0" smtClean="0"/>
              <a:t>Les stores sont associés ou non à une fenêtre temporel et à un </a:t>
            </a:r>
            <a:r>
              <a:rPr lang="fr-FR" dirty="0" err="1" smtClean="0"/>
              <a:t>Serde</a:t>
            </a:r>
            <a:r>
              <a:rPr lang="fr-FR" dirty="0" smtClean="0"/>
              <a:t> permettant de sérialiser et </a:t>
            </a:r>
            <a:r>
              <a:rPr lang="fr-FR" dirty="0" err="1" smtClean="0"/>
              <a:t>désérialiser</a:t>
            </a:r>
            <a:r>
              <a:rPr lang="fr-FR" dirty="0" smtClean="0"/>
              <a:t> les données</a:t>
            </a:r>
          </a:p>
          <a:p>
            <a:pPr lvl="0"/>
            <a:r>
              <a:rPr lang="fr-FR" dirty="0" smtClean="0"/>
              <a:t>2 types de stores sont fournis par </a:t>
            </a:r>
            <a:r>
              <a:rPr lang="fr-FR" dirty="0" err="1" smtClean="0"/>
              <a:t>Streamiz</a:t>
            </a:r>
            <a:r>
              <a:rPr lang="fr-FR" dirty="0" smtClean="0"/>
              <a:t> :</a:t>
            </a:r>
          </a:p>
          <a:p>
            <a:pPr lvl="1"/>
            <a:r>
              <a:rPr lang="fr-FR" dirty="0" err="1" smtClean="0"/>
              <a:t>inMemory</a:t>
            </a:r>
            <a:r>
              <a:rPr lang="fr-FR" dirty="0" smtClean="0"/>
              <a:t> </a:t>
            </a:r>
          </a:p>
          <a:p>
            <a:pPr lvl="1"/>
            <a:r>
              <a:rPr lang="fr-FR" dirty="0" err="1" smtClean="0"/>
              <a:t>RockDB</a:t>
            </a:r>
            <a:r>
              <a:rPr lang="fr-FR" dirty="0" smtClean="0"/>
              <a:t> </a:t>
            </a:r>
            <a:r>
              <a:rPr lang="fr-FR" dirty="0" err="1" smtClean="0"/>
              <a:t>persitant</a:t>
            </a:r>
            <a:endParaRPr lang="fr-FR" dirty="0" smtClean="0"/>
          </a:p>
          <a:p>
            <a:pPr lvl="0"/>
            <a:r>
              <a:rPr lang="fr-FR" dirty="0" smtClean="0"/>
              <a:t>Les stores fournissent également des fonctions de cache et de métriques </a:t>
            </a:r>
          </a:p>
          <a:p>
            <a:pPr lvl="0"/>
            <a:r>
              <a:rPr lang="fr-FR" dirty="0" smtClean="0"/>
              <a:t>Ils permettent également d’effectuer des requêtes</a:t>
            </a:r>
          </a:p>
        </p:txBody>
      </p:sp>
    </p:spTree>
    <p:extLst>
      <p:ext uri="{BB962C8B-B14F-4D97-AF65-F5344CB8AC3E}">
        <p14:creationId xmlns:p14="http://schemas.microsoft.com/office/powerpoint/2010/main" val="22050187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dirty="0" smtClean="0"/>
              <a:t>Quelques p</a:t>
            </a:r>
            <a:r>
              <a:rPr lang="fr-FR" dirty="0" smtClean="0"/>
              <a:t>rocesseurs </a:t>
            </a:r>
            <a:r>
              <a:rPr lang="fr-FR" dirty="0" err="1" smtClean="0"/>
              <a:t>stateful</a:t>
            </a:r>
            <a:endParaRPr lang="fr-FR" dirty="0"/>
          </a:p>
        </p:txBody>
      </p:sp>
      <p:sp>
        <p:nvSpPr>
          <p:cNvPr id="3" name="Espace réservé du texte 2"/>
          <p:cNvSpPr txBox="1">
            <a:spLocks noGrp="1"/>
          </p:cNvSpPr>
          <p:nvPr>
            <p:ph type="body" idx="4294967295"/>
          </p:nvPr>
        </p:nvSpPr>
        <p:spPr/>
        <p:txBody>
          <a:bodyPr vert="horz">
            <a:normAutofit fontScale="92500" lnSpcReduction="20000"/>
          </a:bodyPr>
          <a:lstStyle/>
          <a:p>
            <a:pPr lvl="0"/>
            <a:r>
              <a:rPr lang="fr-FR" b="1" i="1" dirty="0" smtClean="0">
                <a:solidFill>
                  <a:srgbClr val="002060"/>
                </a:solidFill>
              </a:rPr>
              <a:t>Count</a:t>
            </a:r>
            <a:r>
              <a:rPr lang="fr-FR" dirty="0" smtClean="0"/>
              <a:t> </a:t>
            </a:r>
            <a:r>
              <a:rPr lang="fr-FR" dirty="0"/>
              <a:t>: </a:t>
            </a:r>
            <a:r>
              <a:rPr lang="fr-FR" dirty="0" smtClean="0"/>
              <a:t>A partir d’un </a:t>
            </a:r>
            <a:r>
              <a:rPr lang="fr-FR" i="1" dirty="0" err="1" smtClean="0"/>
              <a:t>GroupedStream</a:t>
            </a:r>
            <a:r>
              <a:rPr lang="fr-FR" dirty="0" smtClean="0"/>
              <a:t>, compte les enregistrements</a:t>
            </a:r>
          </a:p>
          <a:p>
            <a:pPr lvl="0"/>
            <a:r>
              <a:rPr lang="fr-FR" sz="3300" b="1" i="1" dirty="0" err="1" smtClean="0">
                <a:solidFill>
                  <a:srgbClr val="002060"/>
                </a:solidFill>
              </a:rPr>
              <a:t>Agregate</a:t>
            </a:r>
            <a:r>
              <a:rPr lang="fr-FR" sz="3300" b="1" i="1" dirty="0" smtClean="0">
                <a:solidFill>
                  <a:srgbClr val="002060"/>
                </a:solidFill>
              </a:rPr>
              <a:t> </a:t>
            </a:r>
            <a:r>
              <a:rPr lang="fr-FR" dirty="0"/>
              <a:t>: A partir d’un </a:t>
            </a:r>
            <a:r>
              <a:rPr lang="fr-FR" i="1" dirty="0" err="1"/>
              <a:t>GroupedStream</a:t>
            </a:r>
            <a:r>
              <a:rPr lang="fr-FR" dirty="0"/>
              <a:t>,</a:t>
            </a:r>
            <a:r>
              <a:rPr lang="fr-FR" dirty="0" smtClean="0"/>
              <a:t> agrège </a:t>
            </a:r>
            <a:r>
              <a:rPr lang="fr-FR" dirty="0"/>
              <a:t>les </a:t>
            </a:r>
            <a:r>
              <a:rPr lang="fr-FR" dirty="0" smtClean="0"/>
              <a:t>enregistrements. Généralisation de </a:t>
            </a:r>
            <a:r>
              <a:rPr lang="fr-FR" dirty="0" err="1" smtClean="0"/>
              <a:t>Reduce</a:t>
            </a:r>
            <a:r>
              <a:rPr lang="fr-FR" dirty="0" smtClean="0"/>
              <a:t> qui permet </a:t>
            </a:r>
            <a:r>
              <a:rPr lang="fr-FR" dirty="0"/>
              <a:t>à la valeur agrégée d'avoir un type différent de celui des valeurs d'entrée</a:t>
            </a:r>
          </a:p>
          <a:p>
            <a:pPr lvl="0"/>
            <a:r>
              <a:rPr lang="fr-FR" sz="3300" b="1" i="1" dirty="0" err="1" smtClean="0">
                <a:solidFill>
                  <a:srgbClr val="002060"/>
                </a:solidFill>
              </a:rPr>
              <a:t>Reduce</a:t>
            </a:r>
            <a:r>
              <a:rPr lang="fr-FR" dirty="0" smtClean="0"/>
              <a:t> : </a:t>
            </a:r>
            <a:r>
              <a:rPr lang="fr-FR" dirty="0"/>
              <a:t>A partir d’un </a:t>
            </a:r>
            <a:r>
              <a:rPr lang="fr-FR" i="1" dirty="0" err="1"/>
              <a:t>GroupedStream</a:t>
            </a:r>
            <a:r>
              <a:rPr lang="fr-FR" dirty="0"/>
              <a:t>,</a:t>
            </a:r>
            <a:r>
              <a:rPr lang="fr-FR" dirty="0" smtClean="0"/>
              <a:t> L'enregistrement courant </a:t>
            </a:r>
            <a:r>
              <a:rPr lang="fr-FR" dirty="0"/>
              <a:t>est </a:t>
            </a:r>
            <a:r>
              <a:rPr lang="fr-FR" dirty="0" smtClean="0"/>
              <a:t>combiné </a:t>
            </a:r>
            <a:r>
              <a:rPr lang="fr-FR" dirty="0"/>
              <a:t>avec la dernière valeur réduite et une nouvelle valeur réduite est renvoyée. Le type de valeur de résultat ne peut pas être modifié </a:t>
            </a:r>
            <a:endParaRPr lang="fr-FR" dirty="0" smtClean="0"/>
          </a:p>
        </p:txBody>
      </p:sp>
    </p:spTree>
    <p:extLst>
      <p:ext uri="{BB962C8B-B14F-4D97-AF65-F5344CB8AC3E}">
        <p14:creationId xmlns:p14="http://schemas.microsoft.com/office/powerpoint/2010/main" val="14097168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dirty="0" smtClean="0"/>
              <a:t>Exemples</a:t>
            </a:r>
            <a:endParaRPr lang="fr-FR" dirty="0"/>
          </a:p>
        </p:txBody>
      </p:sp>
      <p:sp>
        <p:nvSpPr>
          <p:cNvPr id="3" name="Espace réservé du texte 2"/>
          <p:cNvSpPr txBox="1">
            <a:spLocks noGrp="1"/>
          </p:cNvSpPr>
          <p:nvPr>
            <p:ph type="body" idx="4294967295"/>
          </p:nvPr>
        </p:nvSpPr>
        <p:spPr/>
        <p:txBody>
          <a:bodyPr vert="horz">
            <a:normAutofit fontScale="85000" lnSpcReduction="20000"/>
          </a:bodyPr>
          <a:lstStyle/>
          <a:p>
            <a:pPr lvl="0">
              <a:lnSpc>
                <a:spcPct val="100000"/>
              </a:lnSpc>
              <a:spcAft>
                <a:spcPts val="283"/>
              </a:spcAft>
            </a:pPr>
            <a:r>
              <a:rPr lang="fr-FR" sz="1300" b="1" dirty="0" smtClean="0">
                <a:solidFill>
                  <a:srgbClr val="00B050"/>
                </a:solidFill>
                <a:latin typeface="Courier New" panose="02070309020205020404" pitchFamily="49" charset="0"/>
                <a:cs typeface="Courier New" panose="02070309020205020404" pitchFamily="49" charset="0"/>
              </a:rPr>
              <a:t>// Rolling count</a:t>
            </a:r>
          </a:p>
          <a:p>
            <a:pPr lvl="0">
              <a:lnSpc>
                <a:spcPct val="100000"/>
              </a:lnSpc>
              <a:spcAft>
                <a:spcPts val="283"/>
              </a:spcAft>
            </a:pPr>
            <a:r>
              <a:rPr lang="en-US" sz="1300" dirty="0" err="1">
                <a:latin typeface="Courier New" panose="02070309020205020404" pitchFamily="49" charset="0"/>
                <a:cs typeface="Courier New" panose="02070309020205020404" pitchFamily="49" charset="0"/>
              </a:rPr>
              <a:t>var</a:t>
            </a:r>
            <a:r>
              <a:rPr lang="en-US" sz="1300" dirty="0">
                <a:latin typeface="Courier New" panose="02070309020205020404" pitchFamily="49" charset="0"/>
                <a:cs typeface="Courier New" panose="02070309020205020404" pitchFamily="49" charset="0"/>
              </a:rPr>
              <a:t> </a:t>
            </a:r>
            <a:r>
              <a:rPr lang="en-US" sz="1300" dirty="0" err="1">
                <a:latin typeface="Courier New" panose="02070309020205020404" pitchFamily="49" charset="0"/>
                <a:cs typeface="Courier New" panose="02070309020205020404" pitchFamily="49" charset="0"/>
              </a:rPr>
              <a:t>groupedStream</a:t>
            </a:r>
            <a:r>
              <a:rPr lang="en-US" sz="1300" dirty="0">
                <a:latin typeface="Courier New" panose="02070309020205020404" pitchFamily="49" charset="0"/>
                <a:cs typeface="Courier New" panose="02070309020205020404" pitchFamily="49" charset="0"/>
              </a:rPr>
              <a:t> = builder</a:t>
            </a:r>
          </a:p>
          <a:p>
            <a:pPr lvl="0">
              <a:lnSpc>
                <a:spcPct val="100000"/>
              </a:lnSpc>
              <a:spcAft>
                <a:spcPts val="283"/>
              </a:spcAft>
            </a:pPr>
            <a:r>
              <a:rPr lang="en-US" sz="1300" dirty="0">
                <a:latin typeface="Courier New" panose="02070309020205020404" pitchFamily="49" charset="0"/>
                <a:cs typeface="Courier New" panose="02070309020205020404" pitchFamily="49" charset="0"/>
              </a:rPr>
              <a:t>                        .Stream&lt;string, string&gt;("test")</a:t>
            </a:r>
          </a:p>
          <a:p>
            <a:pPr lvl="0">
              <a:lnSpc>
                <a:spcPct val="100000"/>
              </a:lnSpc>
              <a:spcAft>
                <a:spcPts val="283"/>
              </a:spcAft>
            </a:pPr>
            <a:r>
              <a:rPr lang="en-US" sz="1300" dirty="0">
                <a:latin typeface="Courier New" panose="02070309020205020404" pitchFamily="49" charset="0"/>
                <a:cs typeface="Courier New" panose="02070309020205020404" pitchFamily="49" charset="0"/>
              </a:rPr>
              <a:t>                        .</a:t>
            </a:r>
            <a:r>
              <a:rPr lang="en-US" sz="1300" dirty="0" err="1">
                <a:latin typeface="Courier New" panose="02070309020205020404" pitchFamily="49" charset="0"/>
                <a:cs typeface="Courier New" panose="02070309020205020404" pitchFamily="49" charset="0"/>
              </a:rPr>
              <a:t>GroupBy</a:t>
            </a:r>
            <a:r>
              <a:rPr lang="en-US" sz="1300" dirty="0">
                <a:latin typeface="Courier New" panose="02070309020205020404" pitchFamily="49" charset="0"/>
                <a:cs typeface="Courier New" panose="02070309020205020404" pitchFamily="49" charset="0"/>
              </a:rPr>
              <a:t>((k, v) =&gt; </a:t>
            </a:r>
            <a:r>
              <a:rPr lang="en-US" sz="1300" dirty="0" err="1">
                <a:latin typeface="Courier New" panose="02070309020205020404" pitchFamily="49" charset="0"/>
                <a:cs typeface="Courier New" panose="02070309020205020404" pitchFamily="49" charset="0"/>
              </a:rPr>
              <a:t>k.ToUpper</a:t>
            </a:r>
            <a:r>
              <a:rPr lang="en-US" sz="1300" dirty="0">
                <a:latin typeface="Courier New" panose="02070309020205020404" pitchFamily="49" charset="0"/>
                <a:cs typeface="Courier New" panose="02070309020205020404" pitchFamily="49" charset="0"/>
              </a:rPr>
              <a:t>());</a:t>
            </a:r>
          </a:p>
          <a:p>
            <a:pPr lvl="0">
              <a:lnSpc>
                <a:spcPct val="100000"/>
              </a:lnSpc>
              <a:spcAft>
                <a:spcPts val="283"/>
              </a:spcAft>
            </a:pPr>
            <a:endParaRPr lang="en-US" sz="1300" dirty="0">
              <a:latin typeface="Courier New" panose="02070309020205020404" pitchFamily="49" charset="0"/>
              <a:cs typeface="Courier New" panose="02070309020205020404" pitchFamily="49" charset="0"/>
            </a:endParaRPr>
          </a:p>
          <a:p>
            <a:pPr lvl="0">
              <a:lnSpc>
                <a:spcPct val="100000"/>
              </a:lnSpc>
              <a:spcAft>
                <a:spcPts val="283"/>
              </a:spcAft>
            </a:pPr>
            <a:r>
              <a:rPr lang="en-US" sz="1300" dirty="0" err="1" smtClean="0">
                <a:latin typeface="Courier New" panose="02070309020205020404" pitchFamily="49" charset="0"/>
                <a:cs typeface="Courier New" panose="02070309020205020404" pitchFamily="49" charset="0"/>
              </a:rPr>
              <a:t>var</a:t>
            </a:r>
            <a:r>
              <a:rPr lang="en-US" sz="1300" dirty="0" smtClean="0">
                <a:latin typeface="Courier New" panose="02070309020205020404" pitchFamily="49" charset="0"/>
                <a:cs typeface="Courier New" panose="02070309020205020404" pitchFamily="49" charset="0"/>
              </a:rPr>
              <a:t> </a:t>
            </a:r>
            <a:r>
              <a:rPr lang="en-US" sz="1300" dirty="0">
                <a:latin typeface="Courier New" panose="02070309020205020404" pitchFamily="49" charset="0"/>
                <a:cs typeface="Courier New" panose="02070309020205020404" pitchFamily="49" charset="0"/>
              </a:rPr>
              <a:t>table = </a:t>
            </a:r>
            <a:r>
              <a:rPr lang="en-US" sz="1300" dirty="0" err="1">
                <a:latin typeface="Courier New" panose="02070309020205020404" pitchFamily="49" charset="0"/>
                <a:cs typeface="Courier New" panose="02070309020205020404" pitchFamily="49" charset="0"/>
              </a:rPr>
              <a:t>groupedStream.Count</a:t>
            </a:r>
            <a:r>
              <a:rPr lang="en-US" sz="1300" dirty="0">
                <a:latin typeface="Courier New" panose="02070309020205020404" pitchFamily="49" charset="0"/>
                <a:cs typeface="Courier New" panose="02070309020205020404" pitchFamily="49" charset="0"/>
              </a:rPr>
              <a:t>(</a:t>
            </a:r>
            <a:r>
              <a:rPr lang="en-US" sz="1300" dirty="0" err="1">
                <a:latin typeface="Courier New" panose="02070309020205020404" pitchFamily="49" charset="0"/>
                <a:cs typeface="Courier New" panose="02070309020205020404" pitchFamily="49" charset="0"/>
              </a:rPr>
              <a:t>InMemory</a:t>
            </a:r>
            <a:r>
              <a:rPr lang="en-US" sz="1300" dirty="0">
                <a:latin typeface="Courier New" panose="02070309020205020404" pitchFamily="49" charset="0"/>
                <a:cs typeface="Courier New" panose="02070309020205020404" pitchFamily="49" charset="0"/>
              </a:rPr>
              <a:t>&lt;string, long&gt;.As("count-store")); </a:t>
            </a:r>
            <a:endParaRPr lang="fr-FR" sz="1300" b="1" dirty="0">
              <a:solidFill>
                <a:srgbClr val="00B050"/>
              </a:solidFill>
              <a:latin typeface="Courier New" panose="02070309020205020404" pitchFamily="49" charset="0"/>
              <a:cs typeface="Courier New" panose="02070309020205020404" pitchFamily="49" charset="0"/>
            </a:endParaRPr>
          </a:p>
          <a:p>
            <a:pPr>
              <a:lnSpc>
                <a:spcPct val="100000"/>
              </a:lnSpc>
              <a:spcAft>
                <a:spcPts val="283"/>
              </a:spcAft>
            </a:pPr>
            <a:r>
              <a:rPr lang="fr-FR" sz="1300" b="1" dirty="0" smtClean="0">
                <a:solidFill>
                  <a:srgbClr val="00B050"/>
                </a:solidFill>
                <a:latin typeface="Courier New" panose="02070309020205020404" pitchFamily="49" charset="0"/>
                <a:cs typeface="Courier New" panose="02070309020205020404" pitchFamily="49" charset="0"/>
              </a:rPr>
              <a:t>// </a:t>
            </a:r>
            <a:r>
              <a:rPr lang="fr-FR" sz="1300" b="1" dirty="0" err="1" smtClean="0">
                <a:solidFill>
                  <a:srgbClr val="00B050"/>
                </a:solidFill>
                <a:latin typeface="Courier New" panose="02070309020205020404" pitchFamily="49" charset="0"/>
                <a:cs typeface="Courier New" panose="02070309020205020404" pitchFamily="49" charset="0"/>
              </a:rPr>
              <a:t>Windowed</a:t>
            </a:r>
            <a:r>
              <a:rPr lang="fr-FR" sz="1300" b="1" dirty="0" smtClean="0">
                <a:solidFill>
                  <a:srgbClr val="00B050"/>
                </a:solidFill>
                <a:latin typeface="Courier New" panose="02070309020205020404" pitchFamily="49" charset="0"/>
                <a:cs typeface="Courier New" panose="02070309020205020404" pitchFamily="49" charset="0"/>
              </a:rPr>
              <a:t> count</a:t>
            </a:r>
            <a:endParaRPr lang="fr-FR" sz="1300" b="1" dirty="0">
              <a:solidFill>
                <a:srgbClr val="00B050"/>
              </a:solidFill>
              <a:latin typeface="Courier New" panose="02070309020205020404" pitchFamily="49" charset="0"/>
              <a:cs typeface="Courier New" panose="02070309020205020404" pitchFamily="49" charset="0"/>
            </a:endParaRPr>
          </a:p>
          <a:p>
            <a:pPr lvl="0">
              <a:lnSpc>
                <a:spcPct val="100000"/>
              </a:lnSpc>
              <a:spcAft>
                <a:spcPts val="283"/>
              </a:spcAft>
            </a:pPr>
            <a:r>
              <a:rPr lang="fr-FR" sz="1300" dirty="0">
                <a:latin typeface="Courier New" panose="02070309020205020404" pitchFamily="49" charset="0"/>
                <a:cs typeface="Courier New" panose="02070309020205020404" pitchFamily="49" charset="0"/>
              </a:rPr>
              <a:t>var </a:t>
            </a:r>
            <a:r>
              <a:rPr lang="fr-FR" sz="1300" dirty="0" err="1">
                <a:latin typeface="Courier New" panose="02070309020205020404" pitchFamily="49" charset="0"/>
                <a:cs typeface="Courier New" panose="02070309020205020404" pitchFamily="49" charset="0"/>
              </a:rPr>
              <a:t>groupedStream</a:t>
            </a:r>
            <a:r>
              <a:rPr lang="fr-FR" sz="1300" dirty="0">
                <a:latin typeface="Courier New" panose="02070309020205020404" pitchFamily="49" charset="0"/>
                <a:cs typeface="Courier New" panose="02070309020205020404" pitchFamily="49" charset="0"/>
              </a:rPr>
              <a:t> = </a:t>
            </a:r>
            <a:r>
              <a:rPr lang="fr-FR" sz="1300" dirty="0" err="1">
                <a:latin typeface="Courier New" panose="02070309020205020404" pitchFamily="49" charset="0"/>
                <a:cs typeface="Courier New" panose="02070309020205020404" pitchFamily="49" charset="0"/>
              </a:rPr>
              <a:t>builder</a:t>
            </a:r>
            <a:endParaRPr lang="fr-FR" sz="1300" dirty="0">
              <a:latin typeface="Courier New" panose="02070309020205020404" pitchFamily="49" charset="0"/>
              <a:cs typeface="Courier New" panose="02070309020205020404" pitchFamily="49" charset="0"/>
            </a:endParaRPr>
          </a:p>
          <a:p>
            <a:pPr lvl="0">
              <a:lnSpc>
                <a:spcPct val="100000"/>
              </a:lnSpc>
              <a:spcAft>
                <a:spcPts val="283"/>
              </a:spcAft>
            </a:pPr>
            <a:r>
              <a:rPr lang="fr-FR" sz="1300" dirty="0">
                <a:latin typeface="Courier New" panose="02070309020205020404" pitchFamily="49" charset="0"/>
                <a:cs typeface="Courier New" panose="02070309020205020404" pitchFamily="49" charset="0"/>
              </a:rPr>
              <a:t>                        .Stream&lt;string, string&gt;("topic")</a:t>
            </a:r>
          </a:p>
          <a:p>
            <a:pPr lvl="0">
              <a:lnSpc>
                <a:spcPct val="100000"/>
              </a:lnSpc>
              <a:spcAft>
                <a:spcPts val="283"/>
              </a:spcAft>
            </a:pPr>
            <a:r>
              <a:rPr lang="fr-FR" sz="1300" dirty="0">
                <a:latin typeface="Courier New" panose="02070309020205020404" pitchFamily="49" charset="0"/>
                <a:cs typeface="Courier New" panose="02070309020205020404" pitchFamily="49" charset="0"/>
              </a:rPr>
              <a:t>                        .</a:t>
            </a:r>
            <a:r>
              <a:rPr lang="fr-FR" sz="1300" dirty="0" err="1">
                <a:latin typeface="Courier New" panose="02070309020205020404" pitchFamily="49" charset="0"/>
                <a:cs typeface="Courier New" panose="02070309020205020404" pitchFamily="49" charset="0"/>
              </a:rPr>
              <a:t>GroupByKey</a:t>
            </a:r>
            <a:r>
              <a:rPr lang="fr-FR" sz="1300" dirty="0">
                <a:latin typeface="Courier New" panose="02070309020205020404" pitchFamily="49" charset="0"/>
                <a:cs typeface="Courier New" panose="02070309020205020404" pitchFamily="49" charset="0"/>
              </a:rPr>
              <a:t>();</a:t>
            </a:r>
          </a:p>
          <a:p>
            <a:pPr lvl="0">
              <a:lnSpc>
                <a:spcPct val="100000"/>
              </a:lnSpc>
              <a:spcAft>
                <a:spcPts val="283"/>
              </a:spcAft>
            </a:pPr>
            <a:endParaRPr lang="fr-FR" sz="1300" dirty="0">
              <a:latin typeface="Courier New" panose="02070309020205020404" pitchFamily="49" charset="0"/>
              <a:cs typeface="Courier New" panose="02070309020205020404" pitchFamily="49" charset="0"/>
            </a:endParaRPr>
          </a:p>
          <a:p>
            <a:pPr lvl="0">
              <a:lnSpc>
                <a:spcPct val="100000"/>
              </a:lnSpc>
              <a:spcAft>
                <a:spcPts val="283"/>
              </a:spcAft>
            </a:pPr>
            <a:r>
              <a:rPr lang="fr-FR" sz="1300" dirty="0">
                <a:latin typeface="Courier New" panose="02070309020205020404" pitchFamily="49" charset="0"/>
                <a:cs typeface="Courier New" panose="02070309020205020404" pitchFamily="49" charset="0"/>
              </a:rPr>
              <a:t>var </a:t>
            </a:r>
            <a:r>
              <a:rPr lang="fr-FR" sz="1300" dirty="0" err="1">
                <a:latin typeface="Courier New" panose="02070309020205020404" pitchFamily="49" charset="0"/>
                <a:cs typeface="Courier New" panose="02070309020205020404" pitchFamily="49" charset="0"/>
              </a:rPr>
              <a:t>countStream</a:t>
            </a:r>
            <a:r>
              <a:rPr lang="fr-FR" sz="1300" dirty="0">
                <a:latin typeface="Courier New" panose="02070309020205020404" pitchFamily="49" charset="0"/>
                <a:cs typeface="Courier New" panose="02070309020205020404" pitchFamily="49" charset="0"/>
              </a:rPr>
              <a:t> = </a:t>
            </a:r>
            <a:r>
              <a:rPr lang="fr-FR" sz="1300" dirty="0" err="1">
                <a:latin typeface="Courier New" panose="02070309020205020404" pitchFamily="49" charset="0"/>
                <a:cs typeface="Courier New" panose="02070309020205020404" pitchFamily="49" charset="0"/>
              </a:rPr>
              <a:t>groupedStream</a:t>
            </a:r>
            <a:endParaRPr lang="fr-FR" sz="1300" dirty="0">
              <a:latin typeface="Courier New" panose="02070309020205020404" pitchFamily="49" charset="0"/>
              <a:cs typeface="Courier New" panose="02070309020205020404" pitchFamily="49" charset="0"/>
            </a:endParaRPr>
          </a:p>
          <a:p>
            <a:pPr lvl="0">
              <a:lnSpc>
                <a:spcPct val="100000"/>
              </a:lnSpc>
              <a:spcAft>
                <a:spcPts val="283"/>
              </a:spcAft>
            </a:pPr>
            <a:r>
              <a:rPr lang="fr-FR" sz="1300" dirty="0">
                <a:latin typeface="Courier New" panose="02070309020205020404" pitchFamily="49" charset="0"/>
                <a:cs typeface="Courier New" panose="02070309020205020404" pitchFamily="49" charset="0"/>
              </a:rPr>
              <a:t>                    .</a:t>
            </a:r>
            <a:r>
              <a:rPr lang="fr-FR" sz="1300" dirty="0" err="1">
                <a:latin typeface="Courier New" panose="02070309020205020404" pitchFamily="49" charset="0"/>
                <a:cs typeface="Courier New" panose="02070309020205020404" pitchFamily="49" charset="0"/>
              </a:rPr>
              <a:t>WindowedBy</a:t>
            </a:r>
            <a:r>
              <a:rPr lang="fr-FR" sz="1300" dirty="0">
                <a:latin typeface="Courier New" panose="02070309020205020404" pitchFamily="49" charset="0"/>
                <a:cs typeface="Courier New" panose="02070309020205020404" pitchFamily="49" charset="0"/>
              </a:rPr>
              <a:t>(</a:t>
            </a:r>
            <a:r>
              <a:rPr lang="fr-FR" sz="1300" dirty="0" err="1">
                <a:latin typeface="Courier New" panose="02070309020205020404" pitchFamily="49" charset="0"/>
                <a:cs typeface="Courier New" panose="02070309020205020404" pitchFamily="49" charset="0"/>
              </a:rPr>
              <a:t>TumblingWindowOptions.Of</a:t>
            </a:r>
            <a:r>
              <a:rPr lang="fr-FR" sz="1300" dirty="0">
                <a:latin typeface="Courier New" panose="02070309020205020404" pitchFamily="49" charset="0"/>
                <a:cs typeface="Courier New" panose="02070309020205020404" pitchFamily="49" charset="0"/>
              </a:rPr>
              <a:t>(2000))</a:t>
            </a:r>
          </a:p>
          <a:p>
            <a:pPr lvl="0">
              <a:lnSpc>
                <a:spcPct val="100000"/>
              </a:lnSpc>
              <a:spcAft>
                <a:spcPts val="283"/>
              </a:spcAft>
            </a:pPr>
            <a:r>
              <a:rPr lang="fr-FR" sz="1300" dirty="0">
                <a:latin typeface="Courier New" panose="02070309020205020404" pitchFamily="49" charset="0"/>
                <a:cs typeface="Courier New" panose="02070309020205020404" pitchFamily="49" charset="0"/>
              </a:rPr>
              <a:t>                    .Count(m); </a:t>
            </a:r>
            <a:endParaRPr lang="fr-FR" sz="1300" dirty="0" smtClean="0">
              <a:latin typeface="Courier New" panose="02070309020205020404" pitchFamily="49" charset="0"/>
              <a:cs typeface="Courier New" panose="02070309020205020404" pitchFamily="49" charset="0"/>
            </a:endParaRPr>
          </a:p>
          <a:p>
            <a:pPr lvl="0">
              <a:lnSpc>
                <a:spcPct val="100000"/>
              </a:lnSpc>
              <a:spcAft>
                <a:spcPts val="283"/>
              </a:spcAft>
            </a:pPr>
            <a:r>
              <a:rPr lang="fr-FR" sz="1300" b="1" dirty="0" smtClean="0">
                <a:solidFill>
                  <a:srgbClr val="00B050"/>
                </a:solidFill>
                <a:latin typeface="Courier New" panose="02070309020205020404" pitchFamily="49" charset="0"/>
                <a:cs typeface="Courier New" panose="02070309020205020404" pitchFamily="49" charset="0"/>
              </a:rPr>
              <a:t>// </a:t>
            </a:r>
            <a:r>
              <a:rPr lang="fr-FR" sz="1300" b="1" dirty="0" err="1" smtClean="0">
                <a:solidFill>
                  <a:srgbClr val="00B050"/>
                </a:solidFill>
                <a:latin typeface="Courier New" panose="02070309020205020404" pitchFamily="49" charset="0"/>
                <a:cs typeface="Courier New" panose="02070309020205020404" pitchFamily="49" charset="0"/>
              </a:rPr>
              <a:t>Windowed</a:t>
            </a:r>
            <a:r>
              <a:rPr lang="fr-FR" sz="1300" b="1" dirty="0" smtClean="0">
                <a:solidFill>
                  <a:srgbClr val="00B050"/>
                </a:solidFill>
                <a:latin typeface="Courier New" panose="02070309020205020404" pitchFamily="49" charset="0"/>
                <a:cs typeface="Courier New" panose="02070309020205020404" pitchFamily="49" charset="0"/>
              </a:rPr>
              <a:t> </a:t>
            </a:r>
            <a:r>
              <a:rPr lang="fr-FR" sz="1300" b="1" dirty="0" err="1" smtClean="0">
                <a:solidFill>
                  <a:srgbClr val="00B050"/>
                </a:solidFill>
                <a:latin typeface="Courier New" panose="02070309020205020404" pitchFamily="49" charset="0"/>
                <a:cs typeface="Courier New" panose="02070309020205020404" pitchFamily="49" charset="0"/>
              </a:rPr>
              <a:t>Agregate</a:t>
            </a:r>
            <a:endParaRPr lang="fr-FR" sz="1300" b="1" dirty="0">
              <a:solidFill>
                <a:srgbClr val="00B050"/>
              </a:solidFill>
              <a:latin typeface="Courier New" panose="02070309020205020404" pitchFamily="49" charset="0"/>
              <a:cs typeface="Courier New" panose="02070309020205020404" pitchFamily="49" charset="0"/>
            </a:endParaRPr>
          </a:p>
          <a:p>
            <a:pPr lvl="0">
              <a:lnSpc>
                <a:spcPct val="100000"/>
              </a:lnSpc>
              <a:spcAft>
                <a:spcPts val="283"/>
              </a:spcAft>
            </a:pPr>
            <a:r>
              <a:rPr lang="fr-FR" sz="1300" dirty="0">
                <a:latin typeface="Courier New" panose="02070309020205020404" pitchFamily="49" charset="0"/>
                <a:cs typeface="Courier New" panose="02070309020205020404" pitchFamily="49" charset="0"/>
              </a:rPr>
              <a:t>var </a:t>
            </a:r>
            <a:r>
              <a:rPr lang="fr-FR" sz="1300" dirty="0" err="1">
                <a:latin typeface="Courier New" panose="02070309020205020404" pitchFamily="49" charset="0"/>
                <a:cs typeface="Courier New" panose="02070309020205020404" pitchFamily="49" charset="0"/>
              </a:rPr>
              <a:t>groupedStream</a:t>
            </a:r>
            <a:r>
              <a:rPr lang="fr-FR" sz="1300" dirty="0">
                <a:latin typeface="Courier New" panose="02070309020205020404" pitchFamily="49" charset="0"/>
                <a:cs typeface="Courier New" panose="02070309020205020404" pitchFamily="49" charset="0"/>
              </a:rPr>
              <a:t> = </a:t>
            </a:r>
            <a:r>
              <a:rPr lang="fr-FR" sz="1300" dirty="0" err="1">
                <a:latin typeface="Courier New" panose="02070309020205020404" pitchFamily="49" charset="0"/>
                <a:cs typeface="Courier New" panose="02070309020205020404" pitchFamily="49" charset="0"/>
              </a:rPr>
              <a:t>builder</a:t>
            </a:r>
            <a:endParaRPr lang="fr-FR" sz="1300" dirty="0">
              <a:latin typeface="Courier New" panose="02070309020205020404" pitchFamily="49" charset="0"/>
              <a:cs typeface="Courier New" panose="02070309020205020404" pitchFamily="49" charset="0"/>
            </a:endParaRPr>
          </a:p>
          <a:p>
            <a:pPr lvl="0">
              <a:lnSpc>
                <a:spcPct val="100000"/>
              </a:lnSpc>
              <a:spcAft>
                <a:spcPts val="283"/>
              </a:spcAft>
            </a:pPr>
            <a:r>
              <a:rPr lang="fr-FR" sz="1300" dirty="0">
                <a:latin typeface="Courier New" panose="02070309020205020404" pitchFamily="49" charset="0"/>
                <a:cs typeface="Courier New" panose="02070309020205020404" pitchFamily="49" charset="0"/>
              </a:rPr>
              <a:t>                        .Stream&lt;string, string&gt;("topic")</a:t>
            </a:r>
          </a:p>
          <a:p>
            <a:pPr lvl="0">
              <a:lnSpc>
                <a:spcPct val="100000"/>
              </a:lnSpc>
              <a:spcAft>
                <a:spcPts val="283"/>
              </a:spcAft>
            </a:pPr>
            <a:r>
              <a:rPr lang="fr-FR" sz="1300" dirty="0">
                <a:latin typeface="Courier New" panose="02070309020205020404" pitchFamily="49" charset="0"/>
                <a:cs typeface="Courier New" panose="02070309020205020404" pitchFamily="49" charset="0"/>
              </a:rPr>
              <a:t>                        .</a:t>
            </a:r>
            <a:r>
              <a:rPr lang="fr-FR" sz="1300" dirty="0" err="1">
                <a:latin typeface="Courier New" panose="02070309020205020404" pitchFamily="49" charset="0"/>
                <a:cs typeface="Courier New" panose="02070309020205020404" pitchFamily="49" charset="0"/>
              </a:rPr>
              <a:t>GroupByKey</a:t>
            </a:r>
            <a:r>
              <a:rPr lang="fr-FR" sz="1300" dirty="0">
                <a:latin typeface="Courier New" panose="02070309020205020404" pitchFamily="49" charset="0"/>
                <a:cs typeface="Courier New" panose="02070309020205020404" pitchFamily="49" charset="0"/>
              </a:rPr>
              <a:t>();</a:t>
            </a:r>
          </a:p>
          <a:p>
            <a:pPr lvl="0">
              <a:lnSpc>
                <a:spcPct val="100000"/>
              </a:lnSpc>
              <a:spcAft>
                <a:spcPts val="283"/>
              </a:spcAft>
            </a:pPr>
            <a:endParaRPr lang="fr-FR" sz="1300" dirty="0">
              <a:latin typeface="Courier New" panose="02070309020205020404" pitchFamily="49" charset="0"/>
              <a:cs typeface="Courier New" panose="02070309020205020404" pitchFamily="49" charset="0"/>
            </a:endParaRPr>
          </a:p>
          <a:p>
            <a:pPr lvl="0">
              <a:lnSpc>
                <a:spcPct val="100000"/>
              </a:lnSpc>
              <a:spcAft>
                <a:spcPts val="283"/>
              </a:spcAft>
            </a:pPr>
            <a:r>
              <a:rPr lang="fr-FR" sz="1300" dirty="0">
                <a:latin typeface="Courier New" panose="02070309020205020404" pitchFamily="49" charset="0"/>
                <a:cs typeface="Courier New" panose="02070309020205020404" pitchFamily="49" charset="0"/>
              </a:rPr>
              <a:t>var </a:t>
            </a:r>
            <a:r>
              <a:rPr lang="fr-FR" sz="1300" dirty="0" err="1">
                <a:latin typeface="Courier New" panose="02070309020205020404" pitchFamily="49" charset="0"/>
                <a:cs typeface="Courier New" panose="02070309020205020404" pitchFamily="49" charset="0"/>
              </a:rPr>
              <a:t>aggStream</a:t>
            </a:r>
            <a:r>
              <a:rPr lang="fr-FR" sz="1300" dirty="0">
                <a:latin typeface="Courier New" panose="02070309020205020404" pitchFamily="49" charset="0"/>
                <a:cs typeface="Courier New" panose="02070309020205020404" pitchFamily="49" charset="0"/>
              </a:rPr>
              <a:t> = </a:t>
            </a:r>
            <a:r>
              <a:rPr lang="fr-FR" sz="1300" dirty="0" err="1">
                <a:latin typeface="Courier New" panose="02070309020205020404" pitchFamily="49" charset="0"/>
                <a:cs typeface="Courier New" panose="02070309020205020404" pitchFamily="49" charset="0"/>
              </a:rPr>
              <a:t>groupedStream</a:t>
            </a:r>
            <a:endParaRPr lang="fr-FR" sz="1300" dirty="0">
              <a:latin typeface="Courier New" panose="02070309020205020404" pitchFamily="49" charset="0"/>
              <a:cs typeface="Courier New" panose="02070309020205020404" pitchFamily="49" charset="0"/>
            </a:endParaRPr>
          </a:p>
          <a:p>
            <a:pPr lvl="0">
              <a:lnSpc>
                <a:spcPct val="100000"/>
              </a:lnSpc>
              <a:spcAft>
                <a:spcPts val="283"/>
              </a:spcAft>
            </a:pPr>
            <a:r>
              <a:rPr lang="fr-FR" sz="1300" dirty="0">
                <a:latin typeface="Courier New" panose="02070309020205020404" pitchFamily="49" charset="0"/>
                <a:cs typeface="Courier New" panose="02070309020205020404" pitchFamily="49" charset="0"/>
              </a:rPr>
              <a:t>                    .</a:t>
            </a:r>
            <a:r>
              <a:rPr lang="fr-FR" sz="1300" dirty="0" err="1">
                <a:latin typeface="Courier New" panose="02070309020205020404" pitchFamily="49" charset="0"/>
                <a:cs typeface="Courier New" panose="02070309020205020404" pitchFamily="49" charset="0"/>
              </a:rPr>
              <a:t>WindowedBy</a:t>
            </a:r>
            <a:r>
              <a:rPr lang="fr-FR" sz="1300" dirty="0">
                <a:latin typeface="Courier New" panose="02070309020205020404" pitchFamily="49" charset="0"/>
                <a:cs typeface="Courier New" panose="02070309020205020404" pitchFamily="49" charset="0"/>
              </a:rPr>
              <a:t>(</a:t>
            </a:r>
            <a:r>
              <a:rPr lang="fr-FR" sz="1300" dirty="0" err="1">
                <a:latin typeface="Courier New" panose="02070309020205020404" pitchFamily="49" charset="0"/>
                <a:cs typeface="Courier New" panose="02070309020205020404" pitchFamily="49" charset="0"/>
              </a:rPr>
              <a:t>TumblingWindowOptions.Of</a:t>
            </a:r>
            <a:r>
              <a:rPr lang="fr-FR" sz="1300" dirty="0">
                <a:latin typeface="Courier New" panose="02070309020205020404" pitchFamily="49" charset="0"/>
                <a:cs typeface="Courier New" panose="02070309020205020404" pitchFamily="49" charset="0"/>
              </a:rPr>
              <a:t>(2000))</a:t>
            </a:r>
          </a:p>
          <a:p>
            <a:pPr lvl="0">
              <a:lnSpc>
                <a:spcPct val="100000"/>
              </a:lnSpc>
              <a:spcAft>
                <a:spcPts val="283"/>
              </a:spcAft>
            </a:pPr>
            <a:r>
              <a:rPr lang="fr-FR" sz="1300" dirty="0">
                <a:latin typeface="Courier New" panose="02070309020205020404" pitchFamily="49" charset="0"/>
                <a:cs typeface="Courier New" panose="02070309020205020404" pitchFamily="49" charset="0"/>
              </a:rPr>
              <a:t>                    .</a:t>
            </a:r>
            <a:r>
              <a:rPr lang="fr-FR" sz="1300" dirty="0" err="1">
                <a:latin typeface="Courier New" panose="02070309020205020404" pitchFamily="49" charset="0"/>
                <a:cs typeface="Courier New" panose="02070309020205020404" pitchFamily="49" charset="0"/>
              </a:rPr>
              <a:t>Aggregate</a:t>
            </a:r>
            <a:r>
              <a:rPr lang="fr-FR" sz="1300" dirty="0">
                <a:latin typeface="Courier New" panose="02070309020205020404" pitchFamily="49" charset="0"/>
                <a:cs typeface="Courier New" panose="02070309020205020404" pitchFamily="49" charset="0"/>
              </a:rPr>
              <a:t>(</a:t>
            </a:r>
          </a:p>
          <a:p>
            <a:pPr lvl="0">
              <a:lnSpc>
                <a:spcPct val="100000"/>
              </a:lnSpc>
              <a:spcAft>
                <a:spcPts val="283"/>
              </a:spcAft>
            </a:pPr>
            <a:r>
              <a:rPr lang="fr-FR" sz="1300" dirty="0">
                <a:latin typeface="Courier New" panose="02070309020205020404" pitchFamily="49" charset="0"/>
                <a:cs typeface="Courier New" panose="02070309020205020404" pitchFamily="49" charset="0"/>
              </a:rPr>
              <a:t>                        () =&gt; 0,</a:t>
            </a:r>
          </a:p>
          <a:p>
            <a:pPr lvl="0">
              <a:lnSpc>
                <a:spcPct val="100000"/>
              </a:lnSpc>
              <a:spcAft>
                <a:spcPts val="283"/>
              </a:spcAft>
            </a:pPr>
            <a:r>
              <a:rPr lang="fr-FR" sz="1300" dirty="0">
                <a:latin typeface="Courier New" panose="02070309020205020404" pitchFamily="49" charset="0"/>
                <a:cs typeface="Courier New" panose="02070309020205020404" pitchFamily="49" charset="0"/>
              </a:rPr>
              <a:t>                        (k, v, </a:t>
            </a:r>
            <a:r>
              <a:rPr lang="fr-FR" sz="1300" dirty="0" err="1">
                <a:latin typeface="Courier New" panose="02070309020205020404" pitchFamily="49" charset="0"/>
                <a:cs typeface="Courier New" panose="02070309020205020404" pitchFamily="49" charset="0"/>
              </a:rPr>
              <a:t>agg</a:t>
            </a:r>
            <a:r>
              <a:rPr lang="fr-FR" sz="1300" dirty="0">
                <a:latin typeface="Courier New" panose="02070309020205020404" pitchFamily="49" charset="0"/>
                <a:cs typeface="Courier New" panose="02070309020205020404" pitchFamily="49" charset="0"/>
              </a:rPr>
              <a:t>) =&gt; </a:t>
            </a:r>
            <a:r>
              <a:rPr lang="fr-FR" sz="1300" dirty="0" err="1">
                <a:latin typeface="Courier New" panose="02070309020205020404" pitchFamily="49" charset="0"/>
                <a:cs typeface="Courier New" panose="02070309020205020404" pitchFamily="49" charset="0"/>
              </a:rPr>
              <a:t>Math.Max</a:t>
            </a:r>
            <a:r>
              <a:rPr lang="fr-FR" sz="1300" dirty="0">
                <a:latin typeface="Courier New" panose="02070309020205020404" pitchFamily="49" charset="0"/>
                <a:cs typeface="Courier New" panose="02070309020205020404" pitchFamily="49" charset="0"/>
              </a:rPr>
              <a:t>(</a:t>
            </a:r>
            <a:r>
              <a:rPr lang="fr-FR" sz="1300" dirty="0" err="1">
                <a:latin typeface="Courier New" panose="02070309020205020404" pitchFamily="49" charset="0"/>
                <a:cs typeface="Courier New" panose="02070309020205020404" pitchFamily="49" charset="0"/>
              </a:rPr>
              <a:t>v.Length</a:t>
            </a:r>
            <a:r>
              <a:rPr lang="fr-FR" sz="1300" dirty="0">
                <a:latin typeface="Courier New" panose="02070309020205020404" pitchFamily="49" charset="0"/>
                <a:cs typeface="Courier New" panose="02070309020205020404" pitchFamily="49" charset="0"/>
              </a:rPr>
              <a:t>, </a:t>
            </a:r>
            <a:r>
              <a:rPr lang="fr-FR" sz="1300" dirty="0" err="1">
                <a:latin typeface="Courier New" panose="02070309020205020404" pitchFamily="49" charset="0"/>
                <a:cs typeface="Courier New" panose="02070309020205020404" pitchFamily="49" charset="0"/>
              </a:rPr>
              <a:t>agg</a:t>
            </a:r>
            <a:r>
              <a:rPr lang="fr-FR" sz="1300" dirty="0">
                <a:latin typeface="Courier New" panose="02070309020205020404" pitchFamily="49" charset="0"/>
                <a:cs typeface="Courier New" panose="02070309020205020404" pitchFamily="49" charset="0"/>
              </a:rPr>
              <a:t>),</a:t>
            </a:r>
          </a:p>
          <a:p>
            <a:pPr lvl="0">
              <a:lnSpc>
                <a:spcPct val="100000"/>
              </a:lnSpc>
              <a:spcAft>
                <a:spcPts val="283"/>
              </a:spcAft>
            </a:pPr>
            <a:r>
              <a:rPr lang="fr-FR" sz="1300" dirty="0">
                <a:latin typeface="Courier New" panose="02070309020205020404" pitchFamily="49" charset="0"/>
                <a:cs typeface="Courier New" panose="02070309020205020404" pitchFamily="49" charset="0"/>
              </a:rPr>
              <a:t>                        m);</a:t>
            </a:r>
            <a:endParaRPr lang="fr-FR" sz="13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3871940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dirty="0" smtClean="0"/>
              <a:t>Jointures</a:t>
            </a:r>
            <a:endParaRPr lang="fr-FR" dirty="0"/>
          </a:p>
        </p:txBody>
      </p:sp>
      <p:sp>
        <p:nvSpPr>
          <p:cNvPr id="3" name="Espace réservé du texte 2"/>
          <p:cNvSpPr txBox="1">
            <a:spLocks noGrp="1"/>
          </p:cNvSpPr>
          <p:nvPr>
            <p:ph type="body" idx="4294967295"/>
          </p:nvPr>
        </p:nvSpPr>
        <p:spPr/>
        <p:txBody>
          <a:bodyPr vert="horz">
            <a:normAutofit fontScale="92500" lnSpcReduction="20000"/>
          </a:bodyPr>
          <a:lstStyle/>
          <a:p>
            <a:pPr lvl="0"/>
            <a:r>
              <a:rPr lang="fr-FR" dirty="0" smtClean="0"/>
              <a:t>Les jointures sont également des opération </a:t>
            </a:r>
            <a:r>
              <a:rPr lang="fr-FR" dirty="0" err="1" smtClean="0"/>
              <a:t>stateful</a:t>
            </a:r>
            <a:r>
              <a:rPr lang="fr-FR" dirty="0" smtClean="0"/>
              <a:t> (Conserver les clé pas encore jointes) </a:t>
            </a:r>
          </a:p>
          <a:p>
            <a:pPr lvl="0"/>
            <a:r>
              <a:rPr lang="fr-FR" dirty="0" smtClean="0"/>
              <a:t>On retrouve les mêmes concept qu’en SQL : </a:t>
            </a:r>
            <a:r>
              <a:rPr lang="fr-FR" dirty="0" err="1" smtClean="0"/>
              <a:t>inner</a:t>
            </a:r>
            <a:r>
              <a:rPr lang="fr-FR" dirty="0" smtClean="0"/>
              <a:t>, </a:t>
            </a:r>
            <a:r>
              <a:rPr lang="fr-FR" dirty="0" err="1" smtClean="0"/>
              <a:t>Left</a:t>
            </a:r>
            <a:r>
              <a:rPr lang="fr-FR" dirty="0" smtClean="0"/>
              <a:t>, </a:t>
            </a:r>
            <a:r>
              <a:rPr lang="fr-FR" dirty="0" err="1" smtClean="0"/>
              <a:t>outer</a:t>
            </a:r>
            <a:endParaRPr lang="fr-FR" dirty="0" smtClean="0"/>
          </a:p>
          <a:p>
            <a:pPr lvl="0"/>
            <a:r>
              <a:rPr lang="fr-FR" dirty="0" smtClean="0"/>
              <a:t>Les jointures s’effectuent sur les clés des enregistrements des 2 flux</a:t>
            </a:r>
          </a:p>
          <a:p>
            <a:pPr lvl="0"/>
            <a:r>
              <a:rPr lang="fr-FR" dirty="0" smtClean="0"/>
              <a:t>Les jointures possibles sont :</a:t>
            </a:r>
          </a:p>
          <a:p>
            <a:pPr lvl="1"/>
            <a:r>
              <a:rPr lang="fr-FR" dirty="0" err="1" smtClean="0"/>
              <a:t>Kstream</a:t>
            </a:r>
            <a:r>
              <a:rPr lang="fr-FR" dirty="0" smtClean="0"/>
              <a:t> / </a:t>
            </a:r>
            <a:r>
              <a:rPr lang="fr-FR" dirty="0" err="1" smtClean="0"/>
              <a:t>Kstream</a:t>
            </a:r>
            <a:r>
              <a:rPr lang="fr-FR" dirty="0" smtClean="0"/>
              <a:t> -&gt; </a:t>
            </a:r>
            <a:r>
              <a:rPr lang="fr-FR" dirty="0" err="1" smtClean="0"/>
              <a:t>Kstream</a:t>
            </a:r>
            <a:r>
              <a:rPr lang="fr-FR" dirty="0" smtClean="0"/>
              <a:t> (</a:t>
            </a:r>
            <a:r>
              <a:rPr lang="fr-FR" dirty="0" err="1" smtClean="0"/>
              <a:t>Windowed</a:t>
            </a:r>
            <a:r>
              <a:rPr lang="fr-FR" dirty="0" smtClean="0"/>
              <a:t> store)</a:t>
            </a:r>
          </a:p>
          <a:p>
            <a:pPr lvl="1"/>
            <a:r>
              <a:rPr lang="fr-FR" dirty="0" err="1" smtClean="0"/>
              <a:t>Kstream</a:t>
            </a:r>
            <a:r>
              <a:rPr lang="fr-FR" dirty="0" smtClean="0"/>
              <a:t> / </a:t>
            </a:r>
            <a:r>
              <a:rPr lang="fr-FR" dirty="0" err="1" smtClean="0"/>
              <a:t>Ktable</a:t>
            </a:r>
            <a:r>
              <a:rPr lang="fr-FR" dirty="0" smtClean="0"/>
              <a:t> -&gt; </a:t>
            </a:r>
            <a:r>
              <a:rPr lang="fr-FR" dirty="0" err="1" smtClean="0"/>
              <a:t>Kstream</a:t>
            </a:r>
            <a:r>
              <a:rPr lang="fr-FR" dirty="0" smtClean="0"/>
              <a:t> (Non </a:t>
            </a:r>
            <a:r>
              <a:rPr lang="fr-FR" dirty="0" err="1" smtClean="0"/>
              <a:t>Windowed</a:t>
            </a:r>
            <a:r>
              <a:rPr lang="fr-FR" dirty="0" smtClean="0"/>
              <a:t> store)</a:t>
            </a:r>
          </a:p>
          <a:p>
            <a:pPr lvl="1"/>
            <a:r>
              <a:rPr lang="fr-FR" dirty="0" err="1" smtClean="0"/>
              <a:t>Kstream</a:t>
            </a:r>
            <a:r>
              <a:rPr lang="fr-FR" dirty="0" smtClean="0"/>
              <a:t> / </a:t>
            </a:r>
            <a:r>
              <a:rPr lang="fr-FR" dirty="0" err="1" smtClean="0"/>
              <a:t>GlobalTable</a:t>
            </a:r>
            <a:r>
              <a:rPr lang="fr-FR" dirty="0" smtClean="0"/>
              <a:t> -&gt; </a:t>
            </a:r>
            <a:r>
              <a:rPr lang="fr-FR" dirty="0" err="1" smtClean="0"/>
              <a:t>Kstream</a:t>
            </a:r>
            <a:r>
              <a:rPr lang="fr-FR" dirty="0" smtClean="0"/>
              <a:t> </a:t>
            </a:r>
            <a:r>
              <a:rPr lang="fr-FR" dirty="0"/>
              <a:t>(Non </a:t>
            </a:r>
            <a:r>
              <a:rPr lang="fr-FR" dirty="0" err="1"/>
              <a:t>Windowed</a:t>
            </a:r>
            <a:r>
              <a:rPr lang="fr-FR" dirty="0"/>
              <a:t> store)</a:t>
            </a:r>
          </a:p>
          <a:p>
            <a:pPr lvl="1"/>
            <a:r>
              <a:rPr lang="fr-FR" dirty="0" err="1" smtClean="0"/>
              <a:t>Ktable</a:t>
            </a:r>
            <a:r>
              <a:rPr lang="fr-FR" dirty="0" smtClean="0"/>
              <a:t> / </a:t>
            </a:r>
            <a:r>
              <a:rPr lang="fr-FR" dirty="0" err="1" smtClean="0"/>
              <a:t>Ktable</a:t>
            </a:r>
            <a:r>
              <a:rPr lang="fr-FR" dirty="0" smtClean="0"/>
              <a:t> -&gt; </a:t>
            </a:r>
            <a:r>
              <a:rPr lang="fr-FR" dirty="0" err="1" smtClean="0"/>
              <a:t>Ktable</a:t>
            </a:r>
            <a:r>
              <a:rPr lang="fr-FR" dirty="0" smtClean="0"/>
              <a:t> (Non </a:t>
            </a:r>
            <a:r>
              <a:rPr lang="fr-FR" dirty="0" err="1" smtClean="0"/>
              <a:t>windowed</a:t>
            </a:r>
            <a:r>
              <a:rPr lang="fr-FR" dirty="0" smtClean="0"/>
              <a:t>)</a:t>
            </a:r>
          </a:p>
          <a:p>
            <a:pPr lvl="1"/>
            <a:endParaRPr lang="fr-FR" dirty="0"/>
          </a:p>
        </p:txBody>
      </p:sp>
    </p:spTree>
    <p:extLst>
      <p:ext uri="{BB962C8B-B14F-4D97-AF65-F5344CB8AC3E}">
        <p14:creationId xmlns:p14="http://schemas.microsoft.com/office/powerpoint/2010/main" val="10713289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dirty="0" smtClean="0"/>
              <a:t>Exemples</a:t>
            </a:r>
            <a:endParaRPr lang="fr-FR" dirty="0"/>
          </a:p>
        </p:txBody>
      </p:sp>
      <p:sp>
        <p:nvSpPr>
          <p:cNvPr id="3" name="Espace réservé du texte 2"/>
          <p:cNvSpPr txBox="1">
            <a:spLocks noGrp="1"/>
          </p:cNvSpPr>
          <p:nvPr>
            <p:ph type="body" idx="4294967295"/>
          </p:nvPr>
        </p:nvSpPr>
        <p:spPr/>
        <p:txBody>
          <a:bodyPr vert="horz">
            <a:normAutofit fontScale="85000" lnSpcReduction="20000"/>
          </a:bodyPr>
          <a:lstStyle/>
          <a:p>
            <a:pPr lvl="0">
              <a:lnSpc>
                <a:spcPct val="100000"/>
              </a:lnSpc>
              <a:spcAft>
                <a:spcPts val="283"/>
              </a:spcAft>
            </a:pPr>
            <a:r>
              <a:rPr lang="fr-FR" sz="1300" b="1" dirty="0" smtClean="0">
                <a:solidFill>
                  <a:srgbClr val="00B050"/>
                </a:solidFill>
                <a:latin typeface="Courier New" panose="02070309020205020404" pitchFamily="49" charset="0"/>
                <a:cs typeface="Courier New" panose="02070309020205020404" pitchFamily="49" charset="0"/>
              </a:rPr>
              <a:t>// </a:t>
            </a:r>
            <a:r>
              <a:rPr lang="fr-FR" sz="1300" b="1" dirty="0" err="1" smtClean="0">
                <a:solidFill>
                  <a:srgbClr val="00B050"/>
                </a:solidFill>
                <a:latin typeface="Courier New" panose="02070309020205020404" pitchFamily="49" charset="0"/>
                <a:cs typeface="Courier New" panose="02070309020205020404" pitchFamily="49" charset="0"/>
              </a:rPr>
              <a:t>Inner</a:t>
            </a:r>
            <a:r>
              <a:rPr lang="fr-FR" sz="1300" b="1" dirty="0" smtClean="0">
                <a:solidFill>
                  <a:srgbClr val="00B050"/>
                </a:solidFill>
                <a:latin typeface="Courier New" panose="02070309020205020404" pitchFamily="49" charset="0"/>
                <a:cs typeface="Courier New" panose="02070309020205020404" pitchFamily="49" charset="0"/>
              </a:rPr>
              <a:t> </a:t>
            </a:r>
            <a:r>
              <a:rPr lang="fr-FR" sz="1300" b="1" dirty="0" err="1" smtClean="0">
                <a:solidFill>
                  <a:srgbClr val="00B050"/>
                </a:solidFill>
                <a:latin typeface="Courier New" panose="02070309020205020404" pitchFamily="49" charset="0"/>
                <a:cs typeface="Courier New" panose="02070309020205020404" pitchFamily="49" charset="0"/>
              </a:rPr>
              <a:t>join</a:t>
            </a:r>
            <a:r>
              <a:rPr lang="fr-FR" sz="1300" b="1" dirty="0" smtClean="0">
                <a:solidFill>
                  <a:srgbClr val="00B050"/>
                </a:solidFill>
                <a:latin typeface="Courier New" panose="02070309020205020404" pitchFamily="49" charset="0"/>
                <a:cs typeface="Courier New" panose="02070309020205020404" pitchFamily="49" charset="0"/>
              </a:rPr>
              <a:t> </a:t>
            </a:r>
            <a:r>
              <a:rPr lang="fr-FR" sz="1300" b="1" dirty="0" err="1" smtClean="0">
                <a:solidFill>
                  <a:srgbClr val="00B050"/>
                </a:solidFill>
                <a:latin typeface="Courier New" panose="02070309020205020404" pitchFamily="49" charset="0"/>
                <a:cs typeface="Courier New" panose="02070309020205020404" pitchFamily="49" charset="0"/>
              </a:rPr>
              <a:t>Kstream</a:t>
            </a:r>
            <a:r>
              <a:rPr lang="fr-FR" sz="1300" b="1" dirty="0" smtClean="0">
                <a:solidFill>
                  <a:srgbClr val="00B050"/>
                </a:solidFill>
                <a:latin typeface="Courier New" panose="02070309020205020404" pitchFamily="49" charset="0"/>
                <a:cs typeface="Courier New" panose="02070309020205020404" pitchFamily="49" charset="0"/>
              </a:rPr>
              <a:t>, </a:t>
            </a:r>
            <a:r>
              <a:rPr lang="fr-FR" sz="1300" b="1" dirty="0" err="1" smtClean="0">
                <a:solidFill>
                  <a:srgbClr val="00B050"/>
                </a:solidFill>
                <a:latin typeface="Courier New" panose="02070309020205020404" pitchFamily="49" charset="0"/>
                <a:cs typeface="Courier New" panose="02070309020205020404" pitchFamily="49" charset="0"/>
              </a:rPr>
              <a:t>KStream</a:t>
            </a:r>
            <a:endParaRPr lang="fr-FR" sz="1300" b="1" dirty="0" smtClean="0">
              <a:solidFill>
                <a:srgbClr val="00B050"/>
              </a:solidFill>
              <a:latin typeface="Courier New" panose="02070309020205020404" pitchFamily="49" charset="0"/>
              <a:cs typeface="Courier New" panose="02070309020205020404" pitchFamily="49" charset="0"/>
            </a:endParaRPr>
          </a:p>
          <a:p>
            <a:pPr lvl="0">
              <a:lnSpc>
                <a:spcPct val="100000"/>
              </a:lnSpc>
              <a:spcAft>
                <a:spcPts val="283"/>
              </a:spcAft>
            </a:pPr>
            <a:r>
              <a:rPr lang="en-US" sz="1300" dirty="0" err="1">
                <a:latin typeface="Courier New" panose="02070309020205020404" pitchFamily="49" charset="0"/>
                <a:cs typeface="Courier New" panose="02070309020205020404" pitchFamily="49" charset="0"/>
              </a:rPr>
              <a:t>var</a:t>
            </a:r>
            <a:r>
              <a:rPr lang="en-US" sz="1300" dirty="0">
                <a:latin typeface="Courier New" panose="02070309020205020404" pitchFamily="49" charset="0"/>
                <a:cs typeface="Courier New" panose="02070309020205020404" pitchFamily="49" charset="0"/>
              </a:rPr>
              <a:t> stream1 = </a:t>
            </a:r>
            <a:r>
              <a:rPr lang="en-US" sz="1300" dirty="0" err="1">
                <a:latin typeface="Courier New" panose="02070309020205020404" pitchFamily="49" charset="0"/>
                <a:cs typeface="Courier New" panose="02070309020205020404" pitchFamily="49" charset="0"/>
              </a:rPr>
              <a:t>builder.Stream</a:t>
            </a:r>
            <a:r>
              <a:rPr lang="en-US" sz="1300" dirty="0">
                <a:latin typeface="Courier New" panose="02070309020205020404" pitchFamily="49" charset="0"/>
                <a:cs typeface="Courier New" panose="02070309020205020404" pitchFamily="49" charset="0"/>
              </a:rPr>
              <a:t>&lt;string, string&gt;("topic1");</a:t>
            </a:r>
          </a:p>
          <a:p>
            <a:pPr lvl="0">
              <a:lnSpc>
                <a:spcPct val="100000"/>
              </a:lnSpc>
              <a:spcAft>
                <a:spcPts val="283"/>
              </a:spcAft>
            </a:pPr>
            <a:r>
              <a:rPr lang="en-US" sz="1300" dirty="0" err="1">
                <a:latin typeface="Courier New" panose="02070309020205020404" pitchFamily="49" charset="0"/>
                <a:cs typeface="Courier New" panose="02070309020205020404" pitchFamily="49" charset="0"/>
              </a:rPr>
              <a:t>var</a:t>
            </a:r>
            <a:r>
              <a:rPr lang="en-US" sz="1300" dirty="0">
                <a:latin typeface="Courier New" panose="02070309020205020404" pitchFamily="49" charset="0"/>
                <a:cs typeface="Courier New" panose="02070309020205020404" pitchFamily="49" charset="0"/>
              </a:rPr>
              <a:t> stream2 = </a:t>
            </a:r>
            <a:r>
              <a:rPr lang="en-US" sz="1300" dirty="0" err="1">
                <a:latin typeface="Courier New" panose="02070309020205020404" pitchFamily="49" charset="0"/>
                <a:cs typeface="Courier New" panose="02070309020205020404" pitchFamily="49" charset="0"/>
              </a:rPr>
              <a:t>builder.Stream</a:t>
            </a:r>
            <a:r>
              <a:rPr lang="en-US" sz="1300" dirty="0">
                <a:latin typeface="Courier New" panose="02070309020205020404" pitchFamily="49" charset="0"/>
                <a:cs typeface="Courier New" panose="02070309020205020404" pitchFamily="49" charset="0"/>
              </a:rPr>
              <a:t>&lt;string, string&gt;("topic2");</a:t>
            </a:r>
          </a:p>
          <a:p>
            <a:pPr lvl="0">
              <a:lnSpc>
                <a:spcPct val="100000"/>
              </a:lnSpc>
              <a:spcAft>
                <a:spcPts val="283"/>
              </a:spcAft>
            </a:pPr>
            <a:r>
              <a:rPr lang="en-US" sz="1300" b="1" dirty="0" smtClean="0">
                <a:solidFill>
                  <a:srgbClr val="002060"/>
                </a:solidFill>
                <a:latin typeface="Courier New" panose="02070309020205020404" pitchFamily="49" charset="0"/>
                <a:cs typeface="Courier New" panose="02070309020205020404" pitchFamily="49" charset="0"/>
              </a:rPr>
              <a:t>// La jointure </a:t>
            </a:r>
            <a:r>
              <a:rPr lang="en-US" sz="1300" b="1" dirty="0" err="1" smtClean="0">
                <a:solidFill>
                  <a:srgbClr val="002060"/>
                </a:solidFill>
                <a:latin typeface="Courier New" panose="02070309020205020404" pitchFamily="49" charset="0"/>
                <a:cs typeface="Courier New" panose="02070309020205020404" pitchFamily="49" charset="0"/>
              </a:rPr>
              <a:t>s’effectue</a:t>
            </a:r>
            <a:r>
              <a:rPr lang="en-US" sz="1300" b="1" dirty="0" smtClean="0">
                <a:solidFill>
                  <a:srgbClr val="002060"/>
                </a:solidFill>
                <a:latin typeface="Courier New" panose="02070309020205020404" pitchFamily="49" charset="0"/>
                <a:cs typeface="Courier New" panose="02070309020205020404" pitchFamily="49" charset="0"/>
              </a:rPr>
              <a:t> sur la </a:t>
            </a:r>
            <a:r>
              <a:rPr lang="en-US" sz="1300" b="1" dirty="0" err="1" smtClean="0">
                <a:solidFill>
                  <a:srgbClr val="002060"/>
                </a:solidFill>
                <a:latin typeface="Courier New" panose="02070309020205020404" pitchFamily="49" charset="0"/>
                <a:cs typeface="Courier New" panose="02070309020205020404" pitchFamily="49" charset="0"/>
              </a:rPr>
              <a:t>clé</a:t>
            </a:r>
            <a:r>
              <a:rPr lang="en-US" sz="1300" b="1" dirty="0" smtClean="0">
                <a:solidFill>
                  <a:srgbClr val="002060"/>
                </a:solidFill>
                <a:latin typeface="Courier New" panose="02070309020205020404" pitchFamily="49" charset="0"/>
                <a:cs typeface="Courier New" panose="02070309020205020404" pitchFamily="49" charset="0"/>
              </a:rPr>
              <a:t> v1.key == v2.key</a:t>
            </a:r>
            <a:endParaRPr lang="en-US" sz="1300" b="1" dirty="0">
              <a:solidFill>
                <a:srgbClr val="002060"/>
              </a:solidFill>
              <a:latin typeface="Courier New" panose="02070309020205020404" pitchFamily="49" charset="0"/>
              <a:cs typeface="Courier New" panose="02070309020205020404" pitchFamily="49" charset="0"/>
            </a:endParaRPr>
          </a:p>
          <a:p>
            <a:pPr lvl="0">
              <a:lnSpc>
                <a:spcPct val="100000"/>
              </a:lnSpc>
              <a:spcAft>
                <a:spcPts val="283"/>
              </a:spcAft>
            </a:pPr>
            <a:r>
              <a:rPr lang="en-US" sz="1300" dirty="0">
                <a:latin typeface="Courier New" panose="02070309020205020404" pitchFamily="49" charset="0"/>
                <a:cs typeface="Courier New" panose="02070309020205020404" pitchFamily="49" charset="0"/>
              </a:rPr>
              <a:t>stream1.Join(stream2, </a:t>
            </a:r>
          </a:p>
          <a:p>
            <a:pPr lvl="0">
              <a:lnSpc>
                <a:spcPct val="100000"/>
              </a:lnSpc>
              <a:spcAft>
                <a:spcPts val="283"/>
              </a:spcAft>
            </a:pPr>
            <a:r>
              <a:rPr lang="en-US" sz="1300" dirty="0">
                <a:latin typeface="Courier New" panose="02070309020205020404" pitchFamily="49" charset="0"/>
                <a:cs typeface="Courier New" panose="02070309020205020404" pitchFamily="49" charset="0"/>
              </a:rPr>
              <a:t>                    (v1, v2) =&gt; $"{v1}-{v2}",</a:t>
            </a:r>
          </a:p>
          <a:p>
            <a:pPr lvl="0">
              <a:lnSpc>
                <a:spcPct val="100000"/>
              </a:lnSpc>
              <a:spcAft>
                <a:spcPts val="283"/>
              </a:spcAft>
            </a:pPr>
            <a:r>
              <a:rPr lang="en-US" sz="1300" dirty="0">
                <a:latin typeface="Courier New" panose="02070309020205020404" pitchFamily="49" charset="0"/>
                <a:cs typeface="Courier New" panose="02070309020205020404" pitchFamily="49" charset="0"/>
              </a:rPr>
              <a:t>                    </a:t>
            </a:r>
            <a:r>
              <a:rPr lang="en-US" sz="1300" dirty="0" err="1">
                <a:latin typeface="Courier New" panose="02070309020205020404" pitchFamily="49" charset="0"/>
                <a:cs typeface="Courier New" panose="02070309020205020404" pitchFamily="49" charset="0"/>
              </a:rPr>
              <a:t>JoinWindowOptions.Of</a:t>
            </a:r>
            <a:r>
              <a:rPr lang="en-US" sz="1300" dirty="0">
                <a:latin typeface="Courier New" panose="02070309020205020404" pitchFamily="49" charset="0"/>
                <a:cs typeface="Courier New" panose="02070309020205020404" pitchFamily="49" charset="0"/>
              </a:rPr>
              <a:t>(</a:t>
            </a:r>
            <a:r>
              <a:rPr lang="en-US" sz="1300" dirty="0" err="1">
                <a:latin typeface="Courier New" panose="02070309020205020404" pitchFamily="49" charset="0"/>
                <a:cs typeface="Courier New" panose="02070309020205020404" pitchFamily="49" charset="0"/>
              </a:rPr>
              <a:t>TimeSpan.FromMinutes</a:t>
            </a:r>
            <a:r>
              <a:rPr lang="en-US" sz="1300" dirty="0">
                <a:latin typeface="Courier New" panose="02070309020205020404" pitchFamily="49" charset="0"/>
                <a:cs typeface="Courier New" panose="02070309020205020404" pitchFamily="49" charset="0"/>
              </a:rPr>
              <a:t>(1</a:t>
            </a:r>
            <a:r>
              <a:rPr lang="en-US" sz="1300" dirty="0" smtClean="0">
                <a:latin typeface="Courier New" panose="02070309020205020404" pitchFamily="49" charset="0"/>
                <a:cs typeface="Courier New" panose="02070309020205020404" pitchFamily="49" charset="0"/>
              </a:rPr>
              <a:t>))).To("output-join");</a:t>
            </a:r>
          </a:p>
          <a:p>
            <a:pPr lvl="0">
              <a:lnSpc>
                <a:spcPct val="100000"/>
              </a:lnSpc>
              <a:spcAft>
                <a:spcPts val="283"/>
              </a:spcAft>
            </a:pPr>
            <a:r>
              <a:rPr lang="fr-FR" sz="1300" b="1" dirty="0" smtClean="0">
                <a:solidFill>
                  <a:srgbClr val="00B050"/>
                </a:solidFill>
                <a:latin typeface="Courier New" panose="02070309020205020404" pitchFamily="49" charset="0"/>
                <a:cs typeface="Courier New" panose="02070309020205020404" pitchFamily="49" charset="0"/>
              </a:rPr>
              <a:t>// </a:t>
            </a:r>
            <a:r>
              <a:rPr lang="fr-FR" sz="1300" b="1" dirty="0" err="1" smtClean="0">
                <a:solidFill>
                  <a:srgbClr val="00B050"/>
                </a:solidFill>
                <a:latin typeface="Courier New" panose="02070309020205020404" pitchFamily="49" charset="0"/>
                <a:cs typeface="Courier New" panose="02070309020205020404" pitchFamily="49" charset="0"/>
              </a:rPr>
              <a:t>Left</a:t>
            </a:r>
            <a:r>
              <a:rPr lang="fr-FR" sz="1300" b="1" dirty="0" smtClean="0">
                <a:solidFill>
                  <a:srgbClr val="00B050"/>
                </a:solidFill>
                <a:latin typeface="Courier New" panose="02070309020205020404" pitchFamily="49" charset="0"/>
                <a:cs typeface="Courier New" panose="02070309020205020404" pitchFamily="49" charset="0"/>
              </a:rPr>
              <a:t> </a:t>
            </a:r>
            <a:r>
              <a:rPr lang="fr-FR" sz="1300" b="1" dirty="0" err="1" smtClean="0">
                <a:solidFill>
                  <a:srgbClr val="00B050"/>
                </a:solidFill>
                <a:latin typeface="Courier New" panose="02070309020205020404" pitchFamily="49" charset="0"/>
                <a:cs typeface="Courier New" panose="02070309020205020404" pitchFamily="49" charset="0"/>
              </a:rPr>
              <a:t>join</a:t>
            </a:r>
            <a:r>
              <a:rPr lang="fr-FR" sz="1300" b="1" dirty="0" smtClean="0">
                <a:solidFill>
                  <a:srgbClr val="00B050"/>
                </a:solidFill>
                <a:latin typeface="Courier New" panose="02070309020205020404" pitchFamily="49" charset="0"/>
                <a:cs typeface="Courier New" panose="02070309020205020404" pitchFamily="49" charset="0"/>
              </a:rPr>
              <a:t> </a:t>
            </a:r>
            <a:r>
              <a:rPr lang="fr-FR" sz="1300" b="1" dirty="0" err="1" smtClean="0">
                <a:solidFill>
                  <a:srgbClr val="00B050"/>
                </a:solidFill>
                <a:latin typeface="Courier New" panose="02070309020205020404" pitchFamily="49" charset="0"/>
                <a:cs typeface="Courier New" panose="02070309020205020404" pitchFamily="49" charset="0"/>
              </a:rPr>
              <a:t>Kstream</a:t>
            </a:r>
            <a:r>
              <a:rPr lang="fr-FR" sz="1300" b="1" dirty="0" smtClean="0">
                <a:solidFill>
                  <a:srgbClr val="00B050"/>
                </a:solidFill>
                <a:latin typeface="Courier New" panose="02070309020205020404" pitchFamily="49" charset="0"/>
                <a:cs typeface="Courier New" panose="02070309020205020404" pitchFamily="49" charset="0"/>
              </a:rPr>
              <a:t> </a:t>
            </a:r>
            <a:r>
              <a:rPr lang="fr-FR" sz="1300" b="1" dirty="0" err="1" smtClean="0">
                <a:solidFill>
                  <a:srgbClr val="00B050"/>
                </a:solidFill>
                <a:latin typeface="Courier New" panose="02070309020205020404" pitchFamily="49" charset="0"/>
                <a:cs typeface="Courier New" panose="02070309020205020404" pitchFamily="49" charset="0"/>
              </a:rPr>
              <a:t>KTable</a:t>
            </a:r>
            <a:endParaRPr lang="fr-FR" sz="1300" b="1" dirty="0">
              <a:solidFill>
                <a:srgbClr val="00B050"/>
              </a:solidFill>
              <a:latin typeface="Courier New" panose="02070309020205020404" pitchFamily="49" charset="0"/>
              <a:cs typeface="Courier New" panose="02070309020205020404" pitchFamily="49" charset="0"/>
            </a:endParaRPr>
          </a:p>
          <a:p>
            <a:pPr lvl="0">
              <a:lnSpc>
                <a:spcPct val="100000"/>
              </a:lnSpc>
              <a:spcAft>
                <a:spcPts val="283"/>
              </a:spcAft>
            </a:pPr>
            <a:r>
              <a:rPr lang="fr-FR" sz="1300" dirty="0">
                <a:latin typeface="Courier New" panose="02070309020205020404" pitchFamily="49" charset="0"/>
                <a:cs typeface="Courier New" panose="02070309020205020404" pitchFamily="49" charset="0"/>
              </a:rPr>
              <a:t>var stream1 = </a:t>
            </a:r>
            <a:r>
              <a:rPr lang="fr-FR" sz="1300" dirty="0" err="1">
                <a:latin typeface="Courier New" panose="02070309020205020404" pitchFamily="49" charset="0"/>
                <a:cs typeface="Courier New" panose="02070309020205020404" pitchFamily="49" charset="0"/>
              </a:rPr>
              <a:t>builder.Stream</a:t>
            </a:r>
            <a:r>
              <a:rPr lang="fr-FR" sz="1300" dirty="0">
                <a:latin typeface="Courier New" panose="02070309020205020404" pitchFamily="49" charset="0"/>
                <a:cs typeface="Courier New" panose="02070309020205020404" pitchFamily="49" charset="0"/>
              </a:rPr>
              <a:t>&lt;string, string&gt;("topic1");</a:t>
            </a:r>
          </a:p>
          <a:p>
            <a:pPr lvl="0">
              <a:lnSpc>
                <a:spcPct val="100000"/>
              </a:lnSpc>
              <a:spcAft>
                <a:spcPts val="283"/>
              </a:spcAft>
            </a:pPr>
            <a:r>
              <a:rPr lang="fr-FR" sz="1300" dirty="0">
                <a:latin typeface="Courier New" panose="02070309020205020404" pitchFamily="49" charset="0"/>
                <a:cs typeface="Courier New" panose="02070309020205020404" pitchFamily="49" charset="0"/>
              </a:rPr>
              <a:t>var table = </a:t>
            </a:r>
            <a:r>
              <a:rPr lang="fr-FR" sz="1300" dirty="0" err="1">
                <a:latin typeface="Courier New" panose="02070309020205020404" pitchFamily="49" charset="0"/>
                <a:cs typeface="Courier New" panose="02070309020205020404" pitchFamily="49" charset="0"/>
              </a:rPr>
              <a:t>builder.Table</a:t>
            </a:r>
            <a:r>
              <a:rPr lang="fr-FR" sz="1300" dirty="0">
                <a:latin typeface="Courier New" panose="02070309020205020404" pitchFamily="49" charset="0"/>
                <a:cs typeface="Courier New" panose="02070309020205020404" pitchFamily="49" charset="0"/>
              </a:rPr>
              <a:t>&lt;string, string&gt;("topic2", </a:t>
            </a:r>
            <a:r>
              <a:rPr lang="fr-FR" sz="1300" dirty="0" err="1">
                <a:latin typeface="Courier New" panose="02070309020205020404" pitchFamily="49" charset="0"/>
                <a:cs typeface="Courier New" panose="02070309020205020404" pitchFamily="49" charset="0"/>
              </a:rPr>
              <a:t>InMemory</a:t>
            </a:r>
            <a:r>
              <a:rPr lang="fr-FR" sz="1300" dirty="0">
                <a:latin typeface="Courier New" panose="02070309020205020404" pitchFamily="49" charset="0"/>
                <a:cs typeface="Courier New" panose="02070309020205020404" pitchFamily="49" charset="0"/>
              </a:rPr>
              <a:t>&lt;string, string&gt;.As("table-store"));</a:t>
            </a:r>
          </a:p>
          <a:p>
            <a:pPr lvl="0">
              <a:lnSpc>
                <a:spcPct val="100000"/>
              </a:lnSpc>
              <a:spcAft>
                <a:spcPts val="283"/>
              </a:spcAft>
            </a:pPr>
            <a:endParaRPr lang="fr-FR" sz="1300" dirty="0">
              <a:latin typeface="Courier New" panose="02070309020205020404" pitchFamily="49" charset="0"/>
              <a:cs typeface="Courier New" panose="02070309020205020404" pitchFamily="49" charset="0"/>
            </a:endParaRPr>
          </a:p>
          <a:p>
            <a:pPr lvl="0">
              <a:lnSpc>
                <a:spcPct val="100000"/>
              </a:lnSpc>
              <a:spcAft>
                <a:spcPts val="283"/>
              </a:spcAft>
            </a:pPr>
            <a:r>
              <a:rPr lang="fr-FR" sz="1300" dirty="0">
                <a:latin typeface="Courier New" panose="02070309020205020404" pitchFamily="49" charset="0"/>
                <a:cs typeface="Courier New" panose="02070309020205020404" pitchFamily="49" charset="0"/>
              </a:rPr>
              <a:t>stream1.LeftJoin(table,(v1, v2) =&gt; $"{v1}-{v2</a:t>
            </a:r>
            <a:r>
              <a:rPr lang="fr-FR" sz="1300" dirty="0" smtClean="0">
                <a:latin typeface="Courier New" panose="02070309020205020404" pitchFamily="49" charset="0"/>
                <a:cs typeface="Courier New" panose="02070309020205020404" pitchFamily="49" charset="0"/>
              </a:rPr>
              <a:t>}").</a:t>
            </a:r>
            <a:r>
              <a:rPr lang="fr-FR" sz="1300" dirty="0">
                <a:latin typeface="Courier New" panose="02070309020205020404" pitchFamily="49" charset="0"/>
                <a:cs typeface="Courier New" panose="02070309020205020404" pitchFamily="49" charset="0"/>
              </a:rPr>
              <a:t>To("output-</a:t>
            </a:r>
            <a:r>
              <a:rPr lang="fr-FR" sz="1300" dirty="0" err="1">
                <a:latin typeface="Courier New" panose="02070309020205020404" pitchFamily="49" charset="0"/>
                <a:cs typeface="Courier New" panose="02070309020205020404" pitchFamily="49" charset="0"/>
              </a:rPr>
              <a:t>join</a:t>
            </a:r>
            <a:r>
              <a:rPr lang="fr-FR" sz="1300" dirty="0" smtClean="0">
                <a:latin typeface="Courier New" panose="02070309020205020404" pitchFamily="49" charset="0"/>
                <a:cs typeface="Courier New" panose="02070309020205020404" pitchFamily="49" charset="0"/>
              </a:rPr>
              <a:t>")</a:t>
            </a:r>
          </a:p>
          <a:p>
            <a:pPr lvl="0">
              <a:lnSpc>
                <a:spcPct val="100000"/>
              </a:lnSpc>
              <a:spcAft>
                <a:spcPts val="283"/>
              </a:spcAft>
            </a:pPr>
            <a:r>
              <a:rPr lang="fr-FR" sz="1300" b="1" dirty="0" smtClean="0">
                <a:solidFill>
                  <a:srgbClr val="00B050"/>
                </a:solidFill>
                <a:latin typeface="Courier New" panose="02070309020205020404" pitchFamily="49" charset="0"/>
                <a:cs typeface="Courier New" panose="02070309020205020404" pitchFamily="49" charset="0"/>
              </a:rPr>
              <a:t>// </a:t>
            </a:r>
            <a:r>
              <a:rPr lang="fr-FR" sz="1300" b="1" dirty="0" err="1" smtClean="0">
                <a:solidFill>
                  <a:srgbClr val="00B050"/>
                </a:solidFill>
                <a:latin typeface="Courier New" panose="02070309020205020404" pitchFamily="49" charset="0"/>
                <a:cs typeface="Courier New" panose="02070309020205020404" pitchFamily="49" charset="0"/>
              </a:rPr>
              <a:t>Inner</a:t>
            </a:r>
            <a:r>
              <a:rPr lang="fr-FR" sz="1300" b="1" dirty="0" smtClean="0">
                <a:solidFill>
                  <a:srgbClr val="00B050"/>
                </a:solidFill>
                <a:latin typeface="Courier New" panose="02070309020205020404" pitchFamily="49" charset="0"/>
                <a:cs typeface="Courier New" panose="02070309020205020404" pitchFamily="49" charset="0"/>
              </a:rPr>
              <a:t> </a:t>
            </a:r>
            <a:r>
              <a:rPr lang="fr-FR" sz="1300" b="1" dirty="0" err="1" smtClean="0">
                <a:solidFill>
                  <a:srgbClr val="00B050"/>
                </a:solidFill>
                <a:latin typeface="Courier New" panose="02070309020205020404" pitchFamily="49" charset="0"/>
                <a:cs typeface="Courier New" panose="02070309020205020404" pitchFamily="49" charset="0"/>
              </a:rPr>
              <a:t>join</a:t>
            </a:r>
            <a:r>
              <a:rPr lang="fr-FR" sz="1300" b="1" dirty="0" smtClean="0">
                <a:solidFill>
                  <a:srgbClr val="00B050"/>
                </a:solidFill>
                <a:latin typeface="Courier New" panose="02070309020205020404" pitchFamily="49" charset="0"/>
                <a:cs typeface="Courier New" panose="02070309020205020404" pitchFamily="49" charset="0"/>
              </a:rPr>
              <a:t> </a:t>
            </a:r>
            <a:r>
              <a:rPr lang="fr-FR" sz="1300" b="1" dirty="0" err="1" smtClean="0">
                <a:solidFill>
                  <a:srgbClr val="00B050"/>
                </a:solidFill>
                <a:latin typeface="Courier New" panose="02070309020205020404" pitchFamily="49" charset="0"/>
                <a:cs typeface="Courier New" panose="02070309020205020404" pitchFamily="49" charset="0"/>
              </a:rPr>
              <a:t>Kstream</a:t>
            </a:r>
            <a:r>
              <a:rPr lang="fr-FR" sz="1300" b="1" dirty="0" smtClean="0">
                <a:solidFill>
                  <a:srgbClr val="00B050"/>
                </a:solidFill>
                <a:latin typeface="Courier New" panose="02070309020205020404" pitchFamily="49" charset="0"/>
                <a:cs typeface="Courier New" panose="02070309020205020404" pitchFamily="49" charset="0"/>
              </a:rPr>
              <a:t> </a:t>
            </a:r>
            <a:r>
              <a:rPr lang="fr-FR" sz="1300" b="1" dirty="0" err="1" smtClean="0">
                <a:solidFill>
                  <a:srgbClr val="00B050"/>
                </a:solidFill>
                <a:latin typeface="Courier New" panose="02070309020205020404" pitchFamily="49" charset="0"/>
                <a:cs typeface="Courier New" panose="02070309020205020404" pitchFamily="49" charset="0"/>
              </a:rPr>
              <a:t>KGlobalTable</a:t>
            </a:r>
            <a:endParaRPr lang="fr-FR" sz="1300" b="1" dirty="0">
              <a:solidFill>
                <a:srgbClr val="00B050"/>
              </a:solidFill>
              <a:latin typeface="Courier New" panose="02070309020205020404" pitchFamily="49" charset="0"/>
              <a:cs typeface="Courier New" panose="02070309020205020404" pitchFamily="49" charset="0"/>
            </a:endParaRPr>
          </a:p>
          <a:p>
            <a:pPr lvl="0">
              <a:lnSpc>
                <a:spcPct val="100000"/>
              </a:lnSpc>
              <a:spcAft>
                <a:spcPts val="283"/>
              </a:spcAft>
            </a:pPr>
            <a:r>
              <a:rPr lang="fr-FR" sz="1300" dirty="0">
                <a:latin typeface="Courier New" panose="02070309020205020404" pitchFamily="49" charset="0"/>
                <a:cs typeface="Courier New" panose="02070309020205020404" pitchFamily="49" charset="0"/>
              </a:rPr>
              <a:t>var stream1 = </a:t>
            </a:r>
            <a:r>
              <a:rPr lang="fr-FR" sz="1300" dirty="0" err="1">
                <a:latin typeface="Courier New" panose="02070309020205020404" pitchFamily="49" charset="0"/>
                <a:cs typeface="Courier New" panose="02070309020205020404" pitchFamily="49" charset="0"/>
              </a:rPr>
              <a:t>builder.Stream</a:t>
            </a:r>
            <a:r>
              <a:rPr lang="fr-FR" sz="1300" dirty="0">
                <a:latin typeface="Courier New" panose="02070309020205020404" pitchFamily="49" charset="0"/>
                <a:cs typeface="Courier New" panose="02070309020205020404" pitchFamily="49" charset="0"/>
              </a:rPr>
              <a:t>&lt;string, string&gt;("topic1");</a:t>
            </a:r>
          </a:p>
          <a:p>
            <a:pPr lvl="0">
              <a:lnSpc>
                <a:spcPct val="100000"/>
              </a:lnSpc>
              <a:spcAft>
                <a:spcPts val="283"/>
              </a:spcAft>
            </a:pPr>
            <a:r>
              <a:rPr lang="fr-FR" sz="1300" dirty="0">
                <a:latin typeface="Courier New" panose="02070309020205020404" pitchFamily="49" charset="0"/>
                <a:cs typeface="Courier New" panose="02070309020205020404" pitchFamily="49" charset="0"/>
              </a:rPr>
              <a:t>var table = </a:t>
            </a:r>
            <a:r>
              <a:rPr lang="fr-FR" sz="1300" dirty="0" err="1">
                <a:latin typeface="Courier New" panose="02070309020205020404" pitchFamily="49" charset="0"/>
                <a:cs typeface="Courier New" panose="02070309020205020404" pitchFamily="49" charset="0"/>
              </a:rPr>
              <a:t>builder.GlobalTable</a:t>
            </a:r>
            <a:r>
              <a:rPr lang="fr-FR" sz="1300" dirty="0">
                <a:latin typeface="Courier New" panose="02070309020205020404" pitchFamily="49" charset="0"/>
                <a:cs typeface="Courier New" panose="02070309020205020404" pitchFamily="49" charset="0"/>
              </a:rPr>
              <a:t>&lt;string, string&gt;("topic2", </a:t>
            </a:r>
            <a:r>
              <a:rPr lang="fr-FR" sz="1300" dirty="0" err="1">
                <a:latin typeface="Courier New" panose="02070309020205020404" pitchFamily="49" charset="0"/>
                <a:cs typeface="Courier New" panose="02070309020205020404" pitchFamily="49" charset="0"/>
              </a:rPr>
              <a:t>InMemory</a:t>
            </a:r>
            <a:r>
              <a:rPr lang="fr-FR" sz="1300" dirty="0">
                <a:latin typeface="Courier New" panose="02070309020205020404" pitchFamily="49" charset="0"/>
                <a:cs typeface="Courier New" panose="02070309020205020404" pitchFamily="49" charset="0"/>
              </a:rPr>
              <a:t>&lt;string, string&gt;.As("table-store"));</a:t>
            </a:r>
          </a:p>
          <a:p>
            <a:pPr lvl="0">
              <a:lnSpc>
                <a:spcPct val="100000"/>
              </a:lnSpc>
              <a:spcAft>
                <a:spcPts val="283"/>
              </a:spcAft>
            </a:pPr>
            <a:endParaRPr lang="fr-FR" sz="1300" dirty="0">
              <a:latin typeface="Courier New" panose="02070309020205020404" pitchFamily="49" charset="0"/>
              <a:cs typeface="Courier New" panose="02070309020205020404" pitchFamily="49" charset="0"/>
            </a:endParaRPr>
          </a:p>
          <a:p>
            <a:pPr lvl="0">
              <a:lnSpc>
                <a:spcPct val="100000"/>
              </a:lnSpc>
              <a:spcAft>
                <a:spcPts val="283"/>
              </a:spcAft>
            </a:pPr>
            <a:r>
              <a:rPr lang="fr-FR" sz="1300" dirty="0">
                <a:latin typeface="Courier New" panose="02070309020205020404" pitchFamily="49" charset="0"/>
                <a:cs typeface="Courier New" panose="02070309020205020404" pitchFamily="49" charset="0"/>
              </a:rPr>
              <a:t>stream1.Join(table, </a:t>
            </a:r>
          </a:p>
          <a:p>
            <a:pPr lvl="0">
              <a:lnSpc>
                <a:spcPct val="100000"/>
              </a:lnSpc>
              <a:spcAft>
                <a:spcPts val="283"/>
              </a:spcAft>
            </a:pPr>
            <a:r>
              <a:rPr lang="fr-FR" sz="1300" dirty="0">
                <a:latin typeface="Courier New" panose="02070309020205020404" pitchFamily="49" charset="0"/>
                <a:cs typeface="Courier New" panose="02070309020205020404" pitchFamily="49" charset="0"/>
              </a:rPr>
              <a:t>                (</a:t>
            </a:r>
            <a:r>
              <a:rPr lang="fr-FR" sz="1300" dirty="0" err="1">
                <a:latin typeface="Courier New" panose="02070309020205020404" pitchFamily="49" charset="0"/>
                <a:cs typeface="Courier New" panose="02070309020205020404" pitchFamily="49" charset="0"/>
              </a:rPr>
              <a:t>k,v</a:t>
            </a:r>
            <a:r>
              <a:rPr lang="fr-FR" sz="1300" dirty="0">
                <a:latin typeface="Courier New" panose="02070309020205020404" pitchFamily="49" charset="0"/>
                <a:cs typeface="Courier New" panose="02070309020205020404" pitchFamily="49" charset="0"/>
              </a:rPr>
              <a:t>) =&gt; </a:t>
            </a:r>
            <a:r>
              <a:rPr lang="fr-FR" sz="1300" dirty="0" err="1">
                <a:latin typeface="Courier New" panose="02070309020205020404" pitchFamily="49" charset="0"/>
                <a:cs typeface="Courier New" panose="02070309020205020404" pitchFamily="49" charset="0"/>
              </a:rPr>
              <a:t>k.ToUpper</a:t>
            </a:r>
            <a:r>
              <a:rPr lang="fr-FR" sz="1300" dirty="0">
                <a:latin typeface="Courier New" panose="02070309020205020404" pitchFamily="49" charset="0"/>
                <a:cs typeface="Courier New" panose="02070309020205020404" pitchFamily="49" charset="0"/>
              </a:rPr>
              <a:t>(), </a:t>
            </a:r>
          </a:p>
          <a:p>
            <a:pPr lvl="0">
              <a:lnSpc>
                <a:spcPct val="100000"/>
              </a:lnSpc>
              <a:spcAft>
                <a:spcPts val="283"/>
              </a:spcAft>
            </a:pPr>
            <a:r>
              <a:rPr lang="fr-FR" sz="1300" dirty="0">
                <a:latin typeface="Courier New" panose="02070309020205020404" pitchFamily="49" charset="0"/>
                <a:cs typeface="Courier New" panose="02070309020205020404" pitchFamily="49" charset="0"/>
              </a:rPr>
              <a:t>                (v1, v2) =&gt; $"{v1}-{v2</a:t>
            </a:r>
            <a:r>
              <a:rPr lang="fr-FR" sz="1300" dirty="0" smtClean="0">
                <a:latin typeface="Courier New" panose="02070309020205020404" pitchFamily="49" charset="0"/>
                <a:cs typeface="Courier New" panose="02070309020205020404" pitchFamily="49" charset="0"/>
              </a:rPr>
              <a:t>}").</a:t>
            </a:r>
            <a:r>
              <a:rPr lang="fr-FR" sz="1300" dirty="0">
                <a:latin typeface="Courier New" panose="02070309020205020404" pitchFamily="49" charset="0"/>
                <a:cs typeface="Courier New" panose="02070309020205020404" pitchFamily="49" charset="0"/>
              </a:rPr>
              <a:t>To("output-</a:t>
            </a:r>
            <a:r>
              <a:rPr lang="fr-FR" sz="1300" dirty="0" err="1">
                <a:latin typeface="Courier New" panose="02070309020205020404" pitchFamily="49" charset="0"/>
                <a:cs typeface="Courier New" panose="02070309020205020404" pitchFamily="49" charset="0"/>
              </a:rPr>
              <a:t>join</a:t>
            </a:r>
            <a:r>
              <a:rPr lang="fr-FR" sz="1300" dirty="0" smtClean="0">
                <a:latin typeface="Courier New" panose="02070309020205020404" pitchFamily="49" charset="0"/>
                <a:cs typeface="Courier New" panose="02070309020205020404" pitchFamily="49" charset="0"/>
              </a:rPr>
              <a:t>");</a:t>
            </a:r>
          </a:p>
          <a:p>
            <a:pPr lvl="0">
              <a:lnSpc>
                <a:spcPct val="100000"/>
              </a:lnSpc>
              <a:spcAft>
                <a:spcPts val="283"/>
              </a:spcAft>
            </a:pPr>
            <a:r>
              <a:rPr lang="fr-FR" sz="1300" b="1" dirty="0">
                <a:solidFill>
                  <a:srgbClr val="00B050"/>
                </a:solidFill>
                <a:latin typeface="Courier New" panose="02070309020205020404" pitchFamily="49" charset="0"/>
                <a:cs typeface="Courier New" panose="02070309020205020404" pitchFamily="49" charset="0"/>
              </a:rPr>
              <a:t>// </a:t>
            </a:r>
            <a:r>
              <a:rPr lang="fr-FR" sz="1300" b="1" dirty="0">
                <a:solidFill>
                  <a:srgbClr val="00B050"/>
                </a:solidFill>
                <a:latin typeface="Courier New" panose="02070309020205020404" pitchFamily="49" charset="0"/>
                <a:cs typeface="Courier New" panose="02070309020205020404" pitchFamily="49" charset="0"/>
              </a:rPr>
              <a:t>Outer</a:t>
            </a:r>
            <a:r>
              <a:rPr lang="fr-FR" sz="1300" b="1" dirty="0">
                <a:solidFill>
                  <a:srgbClr val="00B050"/>
                </a:solidFill>
                <a:latin typeface="Courier New" panose="02070309020205020404" pitchFamily="49" charset="0"/>
                <a:cs typeface="Courier New" panose="02070309020205020404" pitchFamily="49" charset="0"/>
              </a:rPr>
              <a:t> </a:t>
            </a:r>
            <a:r>
              <a:rPr lang="fr-FR" sz="1300" b="1" dirty="0" err="1">
                <a:solidFill>
                  <a:srgbClr val="00B050"/>
                </a:solidFill>
                <a:latin typeface="Courier New" panose="02070309020205020404" pitchFamily="49" charset="0"/>
                <a:cs typeface="Courier New" panose="02070309020205020404" pitchFamily="49" charset="0"/>
              </a:rPr>
              <a:t>join</a:t>
            </a:r>
            <a:r>
              <a:rPr lang="fr-FR" sz="1300" b="1" dirty="0">
                <a:solidFill>
                  <a:srgbClr val="00B050"/>
                </a:solidFill>
                <a:latin typeface="Courier New" panose="02070309020205020404" pitchFamily="49" charset="0"/>
                <a:cs typeface="Courier New" panose="02070309020205020404" pitchFamily="49" charset="0"/>
              </a:rPr>
              <a:t> </a:t>
            </a:r>
            <a:r>
              <a:rPr lang="fr-FR" sz="1300" b="1" dirty="0" err="1">
                <a:solidFill>
                  <a:srgbClr val="00B050"/>
                </a:solidFill>
                <a:latin typeface="Courier New" panose="02070309020205020404" pitchFamily="49" charset="0"/>
                <a:cs typeface="Courier New" panose="02070309020205020404" pitchFamily="49" charset="0"/>
              </a:rPr>
              <a:t>Ktable</a:t>
            </a:r>
            <a:r>
              <a:rPr lang="fr-FR" sz="1300" b="1" dirty="0">
                <a:solidFill>
                  <a:srgbClr val="00B050"/>
                </a:solidFill>
                <a:latin typeface="Courier New" panose="02070309020205020404" pitchFamily="49" charset="0"/>
                <a:cs typeface="Courier New" panose="02070309020205020404" pitchFamily="49" charset="0"/>
              </a:rPr>
              <a:t> </a:t>
            </a:r>
            <a:r>
              <a:rPr lang="fr-FR" sz="1300" b="1" dirty="0" err="1">
                <a:solidFill>
                  <a:srgbClr val="00B050"/>
                </a:solidFill>
                <a:latin typeface="Courier New" panose="02070309020205020404" pitchFamily="49" charset="0"/>
                <a:cs typeface="Courier New" panose="02070309020205020404" pitchFamily="49" charset="0"/>
              </a:rPr>
              <a:t>Ktable</a:t>
            </a:r>
            <a:endParaRPr lang="fr-FR" sz="1300" b="1" dirty="0">
              <a:solidFill>
                <a:srgbClr val="00B050"/>
              </a:solidFill>
              <a:latin typeface="Courier New" panose="02070309020205020404" pitchFamily="49" charset="0"/>
              <a:cs typeface="Courier New" panose="02070309020205020404" pitchFamily="49" charset="0"/>
            </a:endParaRPr>
          </a:p>
          <a:p>
            <a:pPr lvl="0">
              <a:lnSpc>
                <a:spcPct val="100000"/>
              </a:lnSpc>
              <a:spcAft>
                <a:spcPts val="283"/>
              </a:spcAft>
            </a:pPr>
            <a:r>
              <a:rPr lang="fr-FR" sz="1300" dirty="0">
                <a:latin typeface="Courier New" panose="02070309020205020404" pitchFamily="49" charset="0"/>
                <a:cs typeface="Courier New" panose="02070309020205020404" pitchFamily="49" charset="0"/>
              </a:rPr>
              <a:t>var table1 = </a:t>
            </a:r>
            <a:r>
              <a:rPr lang="fr-FR" sz="1300" dirty="0" err="1">
                <a:latin typeface="Courier New" panose="02070309020205020404" pitchFamily="49" charset="0"/>
                <a:cs typeface="Courier New" panose="02070309020205020404" pitchFamily="49" charset="0"/>
              </a:rPr>
              <a:t>builder.Table</a:t>
            </a:r>
            <a:r>
              <a:rPr lang="fr-FR" sz="1300" dirty="0">
                <a:latin typeface="Courier New" panose="02070309020205020404" pitchFamily="49" charset="0"/>
                <a:cs typeface="Courier New" panose="02070309020205020404" pitchFamily="49" charset="0"/>
              </a:rPr>
              <a:t>&lt;string, string&gt;("topic2", </a:t>
            </a:r>
            <a:r>
              <a:rPr lang="fr-FR" sz="1300" dirty="0" err="1">
                <a:latin typeface="Courier New" panose="02070309020205020404" pitchFamily="49" charset="0"/>
                <a:cs typeface="Courier New" panose="02070309020205020404" pitchFamily="49" charset="0"/>
              </a:rPr>
              <a:t>InMemory</a:t>
            </a:r>
            <a:r>
              <a:rPr lang="fr-FR" sz="1300" dirty="0">
                <a:latin typeface="Courier New" panose="02070309020205020404" pitchFamily="49" charset="0"/>
                <a:cs typeface="Courier New" panose="02070309020205020404" pitchFamily="49" charset="0"/>
              </a:rPr>
              <a:t>&lt;string, string&gt;.As("table1-store"));</a:t>
            </a:r>
          </a:p>
          <a:p>
            <a:pPr lvl="0">
              <a:lnSpc>
                <a:spcPct val="100000"/>
              </a:lnSpc>
              <a:spcAft>
                <a:spcPts val="283"/>
              </a:spcAft>
            </a:pPr>
            <a:r>
              <a:rPr lang="fr-FR" sz="1300" dirty="0">
                <a:latin typeface="Courier New" panose="02070309020205020404" pitchFamily="49" charset="0"/>
                <a:cs typeface="Courier New" panose="02070309020205020404" pitchFamily="49" charset="0"/>
              </a:rPr>
              <a:t>var table2 = </a:t>
            </a:r>
            <a:r>
              <a:rPr lang="fr-FR" sz="1300" dirty="0" err="1">
                <a:latin typeface="Courier New" panose="02070309020205020404" pitchFamily="49" charset="0"/>
                <a:cs typeface="Courier New" panose="02070309020205020404" pitchFamily="49" charset="0"/>
              </a:rPr>
              <a:t>builder.Table</a:t>
            </a:r>
            <a:r>
              <a:rPr lang="fr-FR" sz="1300" dirty="0">
                <a:latin typeface="Courier New" panose="02070309020205020404" pitchFamily="49" charset="0"/>
                <a:cs typeface="Courier New" panose="02070309020205020404" pitchFamily="49" charset="0"/>
              </a:rPr>
              <a:t>&lt;string, string&gt;("topic2", </a:t>
            </a:r>
            <a:r>
              <a:rPr lang="fr-FR" sz="1300" dirty="0" err="1">
                <a:latin typeface="Courier New" panose="02070309020205020404" pitchFamily="49" charset="0"/>
                <a:cs typeface="Courier New" panose="02070309020205020404" pitchFamily="49" charset="0"/>
              </a:rPr>
              <a:t>InMemory</a:t>
            </a:r>
            <a:r>
              <a:rPr lang="fr-FR" sz="1300" dirty="0">
                <a:latin typeface="Courier New" panose="02070309020205020404" pitchFamily="49" charset="0"/>
                <a:cs typeface="Courier New" panose="02070309020205020404" pitchFamily="49" charset="0"/>
              </a:rPr>
              <a:t>&lt;string, string&gt;.As("table2-store"));</a:t>
            </a:r>
          </a:p>
          <a:p>
            <a:pPr lvl="0">
              <a:lnSpc>
                <a:spcPct val="100000"/>
              </a:lnSpc>
              <a:spcAft>
                <a:spcPts val="283"/>
              </a:spcAft>
            </a:pPr>
            <a:endParaRPr lang="fr-FR" sz="1300" dirty="0">
              <a:latin typeface="Courier New" panose="02070309020205020404" pitchFamily="49" charset="0"/>
              <a:cs typeface="Courier New" panose="02070309020205020404" pitchFamily="49" charset="0"/>
            </a:endParaRPr>
          </a:p>
          <a:p>
            <a:pPr lvl="0">
              <a:lnSpc>
                <a:spcPct val="100000"/>
              </a:lnSpc>
              <a:spcAft>
                <a:spcPts val="283"/>
              </a:spcAft>
            </a:pPr>
            <a:r>
              <a:rPr lang="fr-FR" sz="1300" dirty="0">
                <a:latin typeface="Courier New" panose="02070309020205020404" pitchFamily="49" charset="0"/>
                <a:cs typeface="Courier New" panose="02070309020205020404" pitchFamily="49" charset="0"/>
              </a:rPr>
              <a:t>var </a:t>
            </a:r>
            <a:r>
              <a:rPr lang="fr-FR" sz="1300" dirty="0" err="1">
                <a:latin typeface="Courier New" panose="02070309020205020404" pitchFamily="49" charset="0"/>
                <a:cs typeface="Courier New" panose="02070309020205020404" pitchFamily="49" charset="0"/>
              </a:rPr>
              <a:t>tableJoin</a:t>
            </a:r>
            <a:r>
              <a:rPr lang="fr-FR" sz="1300" dirty="0">
                <a:latin typeface="Courier New" panose="02070309020205020404" pitchFamily="49" charset="0"/>
                <a:cs typeface="Courier New" panose="02070309020205020404" pitchFamily="49" charset="0"/>
              </a:rPr>
              <a:t> = table1.OuterJoin(table2,(v1, v2) =&gt; $"{v1}-{v2}");</a:t>
            </a:r>
            <a:endParaRPr lang="fr-FR" sz="1300" dirty="0" smtClean="0">
              <a:latin typeface="Courier New" panose="02070309020205020404" pitchFamily="49" charset="0"/>
              <a:cs typeface="Courier New" panose="02070309020205020404" pitchFamily="49" charset="0"/>
            </a:endParaRPr>
          </a:p>
          <a:p>
            <a:pPr lvl="0">
              <a:lnSpc>
                <a:spcPct val="100000"/>
              </a:lnSpc>
              <a:spcAft>
                <a:spcPts val="283"/>
              </a:spcAft>
            </a:pPr>
            <a:endParaRPr lang="fr-FR" sz="13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7310984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name="page23">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dirty="0" err="1"/>
              <a:t>k</a:t>
            </a:r>
            <a:r>
              <a:rPr lang="fr-FR" dirty="0" err="1" smtClean="0"/>
              <a:t>sqlDB</a:t>
            </a:r>
            <a:endParaRPr lang="fr-FR" dirty="0"/>
          </a:p>
        </p:txBody>
      </p:sp>
      <p:sp>
        <p:nvSpPr>
          <p:cNvPr id="3" name="Espace réservé du texte 2"/>
          <p:cNvSpPr txBox="1">
            <a:spLocks noGrp="1"/>
          </p:cNvSpPr>
          <p:nvPr>
            <p:ph type="body" idx="4294967295"/>
          </p:nvPr>
        </p:nvSpPr>
        <p:spPr>
          <a:xfrm>
            <a:off x="1091880" y="2261880"/>
            <a:ext cx="8459640" cy="2500560"/>
          </a:xfrm>
        </p:spPr>
        <p:txBody>
          <a:bodyPr vert="horz"/>
          <a:lstStyle/>
          <a:p>
            <a:pPr lvl="0"/>
            <a:r>
              <a:rPr lang="fr-FR" i="1" dirty="0" err="1"/>
              <a:t>k</a:t>
            </a:r>
            <a:r>
              <a:rPr lang="fr-FR" i="1" dirty="0" err="1" smtClean="0"/>
              <a:t>sqlDB</a:t>
            </a:r>
            <a:r>
              <a:rPr lang="fr-FR" dirty="0" smtClean="0"/>
              <a:t> </a:t>
            </a:r>
            <a:r>
              <a:rPr lang="fr-FR" dirty="0"/>
              <a:t>est une abstraction au dessus de </a:t>
            </a:r>
            <a:r>
              <a:rPr lang="fr-FR" dirty="0" err="1"/>
              <a:t>KafkaStream</a:t>
            </a:r>
            <a:r>
              <a:rPr lang="fr-FR" dirty="0"/>
              <a:t> permettant de </a:t>
            </a:r>
            <a:r>
              <a:rPr lang="fr-FR" dirty="0" smtClean="0"/>
              <a:t>bâtir </a:t>
            </a:r>
            <a:r>
              <a:rPr lang="fr-FR" dirty="0"/>
              <a:t>ces applications via des instructions SQL</a:t>
            </a:r>
          </a:p>
        </p:txBody>
      </p:sp>
      <p:pic>
        <p:nvPicPr>
          <p:cNvPr id="4" name="Image 3">
            <a:extLst>
              <a:ext uri="{FF2B5EF4-FFF2-40B4-BE49-F238E27FC236}">
                <a16:creationId xmlns:a16="http://schemas.microsoft.com/office/drawing/2014/main" id="{00000000-0000-0000-0000-000000000000}"/>
              </a:ext>
            </a:extLst>
          </p:cNvPr>
          <p:cNvPicPr>
            <a:picLocks noChangeAspect="1"/>
          </p:cNvPicPr>
          <p:nvPr/>
        </p:nvPicPr>
        <p:blipFill>
          <a:blip r:embed="rId3">
            <a:lum/>
            <a:alphaModFix/>
          </a:blip>
          <a:srcRect/>
          <a:stretch>
            <a:fillRect/>
          </a:stretch>
        </p:blipFill>
        <p:spPr>
          <a:xfrm>
            <a:off x="1654919" y="3941640"/>
            <a:ext cx="7562160" cy="327132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txBox="1">
            <a:spLocks noGrp="1"/>
          </p:cNvSpPr>
          <p:nvPr>
            <p:ph type="title" idx="4294967295"/>
          </p:nvPr>
        </p:nvSpPr>
        <p:spPr>
          <a:xfrm>
            <a:off x="1091880" y="1141067"/>
            <a:ext cx="8459640" cy="709105"/>
          </a:xfrm>
        </p:spPr>
        <p:txBody>
          <a:bodyPr vert="horz" wrap="square">
            <a:spAutoFit/>
          </a:bodyPr>
          <a:lstStyle/>
          <a:p>
            <a:pPr lvl="0"/>
            <a:r>
              <a:rPr lang="fr-FR" sz="4800" dirty="0" err="1" smtClean="0"/>
              <a:t>KafkaStream</a:t>
            </a:r>
            <a:endParaRPr lang="fr-FR" sz="4800" dirty="0"/>
          </a:p>
        </p:txBody>
      </p:sp>
      <p:sp>
        <p:nvSpPr>
          <p:cNvPr id="3" name="Sous-titre 2"/>
          <p:cNvSpPr txBox="1">
            <a:spLocks noGrp="1"/>
          </p:cNvSpPr>
          <p:nvPr>
            <p:ph type="subTitle" idx="4294967295"/>
          </p:nvPr>
        </p:nvSpPr>
        <p:spPr>
          <a:xfrm>
            <a:off x="1091880" y="2261880"/>
            <a:ext cx="8459640" cy="2339102"/>
          </a:xfrm>
        </p:spPr>
        <p:txBody>
          <a:bodyPr vert="horz" wrap="square">
            <a:spAutoFit/>
          </a:bodyPr>
          <a:lstStyle/>
          <a:p>
            <a:pPr lvl="0" indent="-311040" algn="ctr">
              <a:lnSpc>
                <a:spcPct val="95000"/>
              </a:lnSpc>
              <a:spcAft>
                <a:spcPts val="0"/>
              </a:spcAft>
            </a:pPr>
            <a:endParaRPr lang="fr-FR" dirty="0"/>
          </a:p>
          <a:p>
            <a:pPr lvl="0" indent="-311040" algn="ctr">
              <a:lnSpc>
                <a:spcPct val="95000"/>
              </a:lnSpc>
              <a:spcAft>
                <a:spcPts val="0"/>
              </a:spcAft>
            </a:pPr>
            <a:endParaRPr lang="fr-FR" dirty="0"/>
          </a:p>
          <a:p>
            <a:pPr lvl="0" indent="-311040" algn="ctr">
              <a:lnSpc>
                <a:spcPct val="95000"/>
              </a:lnSpc>
              <a:spcAft>
                <a:spcPts val="0"/>
              </a:spcAft>
            </a:pPr>
            <a:r>
              <a:rPr lang="fr-FR" dirty="0" smtClean="0">
                <a:solidFill>
                  <a:schemeClr val="tx1"/>
                </a:solidFill>
              </a:rPr>
              <a:t>Concepts</a:t>
            </a:r>
          </a:p>
          <a:p>
            <a:pPr lvl="0" indent="-311040" algn="ctr">
              <a:lnSpc>
                <a:spcPct val="95000"/>
              </a:lnSpc>
              <a:spcAft>
                <a:spcPts val="0"/>
              </a:spcAft>
            </a:pPr>
            <a:r>
              <a:rPr lang="fr-FR" dirty="0" err="1">
                <a:solidFill>
                  <a:schemeClr val="tx1"/>
                </a:solidFill>
              </a:rPr>
              <a:t>Streamiz</a:t>
            </a:r>
            <a:endParaRPr lang="fr-FR" dirty="0">
              <a:solidFill>
                <a:schemeClr val="tx1"/>
              </a:solidFill>
            </a:endParaRPr>
          </a:p>
          <a:p>
            <a:pPr lvl="0" indent="-311040" algn="ctr">
              <a:lnSpc>
                <a:spcPct val="95000"/>
              </a:lnSpc>
              <a:spcAft>
                <a:spcPts val="0"/>
              </a:spcAft>
            </a:pPr>
            <a:r>
              <a:rPr lang="fr-FR" b="1" dirty="0" err="1" smtClean="0">
                <a:solidFill>
                  <a:srgbClr val="0D1F63"/>
                </a:solidFill>
              </a:rPr>
              <a:t>ksqlDB</a:t>
            </a:r>
            <a:endParaRPr lang="fr-FR" b="1" dirty="0">
              <a:solidFill>
                <a:srgbClr val="0D1F63"/>
              </a:solidFill>
            </a:endParaRPr>
          </a:p>
        </p:txBody>
      </p:sp>
    </p:spTree>
    <p:extLst>
      <p:ext uri="{BB962C8B-B14F-4D97-AF65-F5344CB8AC3E}">
        <p14:creationId xmlns:p14="http://schemas.microsoft.com/office/powerpoint/2010/main" val="38027055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ksqlDB</a:t>
            </a:r>
          </a:p>
        </p:txBody>
      </p:sp>
      <p:sp>
        <p:nvSpPr>
          <p:cNvPr id="3" name="Espace réservé du texte 2"/>
          <p:cNvSpPr txBox="1">
            <a:spLocks noGrp="1"/>
          </p:cNvSpPr>
          <p:nvPr>
            <p:ph type="body" idx="4294967295"/>
          </p:nvPr>
        </p:nvSpPr>
        <p:spPr/>
        <p:txBody>
          <a:bodyPr vert="horz">
            <a:normAutofit/>
          </a:bodyPr>
          <a:lstStyle/>
          <a:p>
            <a:pPr lvl="0"/>
            <a:r>
              <a:rPr lang="fr-FR" b="1" i="1" dirty="0" err="1">
                <a:solidFill>
                  <a:srgbClr val="3465A4"/>
                </a:solidFill>
              </a:rPr>
              <a:t>ksqlDB</a:t>
            </a:r>
            <a:r>
              <a:rPr lang="fr-FR" dirty="0"/>
              <a:t> fournit donc une couche d’abstraction SQL permettant de manipuler les </a:t>
            </a:r>
            <a:r>
              <a:rPr lang="fr-FR" i="1" dirty="0" err="1"/>
              <a:t>KTable</a:t>
            </a:r>
            <a:r>
              <a:rPr lang="fr-FR" dirty="0"/>
              <a:t> de </a:t>
            </a:r>
            <a:r>
              <a:rPr lang="fr-FR" i="1" dirty="0" err="1"/>
              <a:t>KafkaStream</a:t>
            </a:r>
            <a:endParaRPr lang="fr-FR" i="1" dirty="0"/>
          </a:p>
          <a:p>
            <a:pPr lvl="0"/>
            <a:r>
              <a:rPr lang="fr-FR" dirty="0" err="1"/>
              <a:t>ksqlDB</a:t>
            </a:r>
            <a:r>
              <a:rPr lang="fr-FR" dirty="0"/>
              <a:t> convertit les requêtes SQL en tâches Kafka </a:t>
            </a:r>
            <a:r>
              <a:rPr lang="fr-FR" dirty="0" err="1"/>
              <a:t>Streams</a:t>
            </a:r>
            <a:r>
              <a:rPr lang="fr-FR" dirty="0"/>
              <a:t> en coulisses. </a:t>
            </a:r>
            <a:endParaRPr lang="fr-FR" dirty="0" smtClean="0"/>
          </a:p>
          <a:p>
            <a:pPr lvl="1"/>
            <a:r>
              <a:rPr lang="fr-FR" dirty="0" smtClean="0"/>
              <a:t>Chaque </a:t>
            </a:r>
            <a:r>
              <a:rPr lang="fr-FR" dirty="0"/>
              <a:t>requête </a:t>
            </a:r>
            <a:r>
              <a:rPr lang="fr-FR" dirty="0" err="1"/>
              <a:t>ksqlDB</a:t>
            </a:r>
            <a:r>
              <a:rPr lang="fr-FR" dirty="0"/>
              <a:t> (par exemple, une CREATE STREAM ou CREATE TABLE) est compilée en un flux Kafka </a:t>
            </a:r>
            <a:r>
              <a:rPr lang="fr-FR" dirty="0" err="1"/>
              <a:t>Streams</a:t>
            </a:r>
            <a:r>
              <a:rPr lang="fr-FR" dirty="0"/>
              <a:t> qui est ensuite exécuté dans le cadre de l'infrastructure </a:t>
            </a:r>
            <a:r>
              <a:rPr lang="fr-FR" dirty="0" err="1"/>
              <a:t>ksqlDB</a:t>
            </a:r>
            <a:r>
              <a:rPr lang="fr-FR" dirty="0" smtClean="0"/>
              <a:t>.</a:t>
            </a:r>
            <a:endParaRPr lang="fr-FR" dirty="0"/>
          </a:p>
        </p:txBody>
      </p:sp>
    </p:spTree>
    <p:extLst>
      <p:ext uri="{BB962C8B-B14F-4D97-AF65-F5344CB8AC3E}">
        <p14:creationId xmlns:p14="http://schemas.microsoft.com/office/powerpoint/2010/main" val="36732851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ksqlDB</a:t>
            </a:r>
          </a:p>
        </p:txBody>
      </p:sp>
      <p:sp>
        <p:nvSpPr>
          <p:cNvPr id="3" name="Espace réservé du texte 2"/>
          <p:cNvSpPr txBox="1">
            <a:spLocks noGrp="1"/>
          </p:cNvSpPr>
          <p:nvPr>
            <p:ph type="body" idx="4294967295"/>
          </p:nvPr>
        </p:nvSpPr>
        <p:spPr/>
        <p:txBody>
          <a:bodyPr vert="horz">
            <a:normAutofit/>
          </a:bodyPr>
          <a:lstStyle/>
          <a:p>
            <a:pPr lvl="0"/>
            <a:r>
              <a:rPr lang="fr-FR" b="1" i="1" dirty="0" err="1">
                <a:solidFill>
                  <a:srgbClr val="3465A4"/>
                </a:solidFill>
              </a:rPr>
              <a:t>ksqlDB</a:t>
            </a:r>
            <a:r>
              <a:rPr lang="fr-FR" dirty="0"/>
              <a:t> </a:t>
            </a:r>
            <a:r>
              <a:rPr lang="fr-FR" dirty="0" smtClean="0"/>
              <a:t>est donc un serveur</a:t>
            </a:r>
          </a:p>
          <a:p>
            <a:pPr lvl="0"/>
            <a:r>
              <a:rPr lang="fr-FR" i="1" dirty="0" smtClean="0"/>
              <a:t>L’interaction avec le serveur peut se faire via :</a:t>
            </a:r>
          </a:p>
          <a:p>
            <a:pPr lvl="1"/>
            <a:r>
              <a:rPr lang="fr-FR" i="1" dirty="0" smtClean="0"/>
              <a:t>Son API REST</a:t>
            </a:r>
          </a:p>
          <a:p>
            <a:pPr lvl="1"/>
            <a:r>
              <a:rPr lang="fr-FR" i="1" dirty="0" err="1" smtClean="0"/>
              <a:t>Ksqldb</a:t>
            </a:r>
            <a:r>
              <a:rPr lang="fr-FR" i="1" dirty="0" smtClean="0"/>
              <a:t>-cli : Une commande en ligne qui appelle l’API</a:t>
            </a:r>
            <a:endParaRPr lang="fr-FR" i="1" dirty="0"/>
          </a:p>
        </p:txBody>
      </p:sp>
    </p:spTree>
    <p:extLst>
      <p:ext uri="{BB962C8B-B14F-4D97-AF65-F5344CB8AC3E}">
        <p14:creationId xmlns:p14="http://schemas.microsoft.com/office/powerpoint/2010/main" val="3055422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ksqlDB</a:t>
            </a:r>
          </a:p>
        </p:txBody>
      </p:sp>
      <p:sp>
        <p:nvSpPr>
          <p:cNvPr id="3" name="Espace réservé du texte 2"/>
          <p:cNvSpPr txBox="1">
            <a:spLocks noGrp="1"/>
          </p:cNvSpPr>
          <p:nvPr>
            <p:ph type="body" idx="4294967295"/>
          </p:nvPr>
        </p:nvSpPr>
        <p:spPr/>
        <p:txBody>
          <a:bodyPr vert="horz">
            <a:normAutofit/>
          </a:bodyPr>
          <a:lstStyle/>
          <a:p>
            <a:pPr lvl="0"/>
            <a:r>
              <a:rPr lang="fr-FR" b="1" i="1" dirty="0" err="1">
                <a:solidFill>
                  <a:srgbClr val="3465A4"/>
                </a:solidFill>
              </a:rPr>
              <a:t>ksqlDB</a:t>
            </a:r>
            <a:r>
              <a:rPr lang="fr-FR" dirty="0"/>
              <a:t> </a:t>
            </a:r>
            <a:r>
              <a:rPr lang="fr-FR" dirty="0" smtClean="0"/>
              <a:t>est donc un serveur</a:t>
            </a:r>
          </a:p>
          <a:p>
            <a:pPr lvl="0"/>
            <a:r>
              <a:rPr lang="fr-FR" i="1" dirty="0" smtClean="0"/>
              <a:t>L’interaction avec le serveur peut se faire via :</a:t>
            </a:r>
          </a:p>
          <a:p>
            <a:pPr lvl="1"/>
            <a:r>
              <a:rPr lang="fr-FR" i="1" dirty="0" smtClean="0"/>
              <a:t>Son API REST</a:t>
            </a:r>
          </a:p>
          <a:p>
            <a:pPr lvl="1"/>
            <a:r>
              <a:rPr lang="fr-FR" i="1" dirty="0" err="1" smtClean="0"/>
              <a:t>Ksqldb</a:t>
            </a:r>
            <a:r>
              <a:rPr lang="fr-FR" i="1" dirty="0" smtClean="0"/>
              <a:t>-cli : Une commande en ligne qui appelle l’API</a:t>
            </a:r>
            <a:endParaRPr lang="fr-FR" i="1" dirty="0"/>
          </a:p>
        </p:txBody>
      </p:sp>
    </p:spTree>
    <p:extLst>
      <p:ext uri="{BB962C8B-B14F-4D97-AF65-F5344CB8AC3E}">
        <p14:creationId xmlns:p14="http://schemas.microsoft.com/office/powerpoint/2010/main" val="39695803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dirty="0" smtClean="0"/>
              <a:t>Démarrage</a:t>
            </a:r>
            <a:endParaRPr lang="fr-FR" dirty="0"/>
          </a:p>
        </p:txBody>
      </p:sp>
      <p:sp>
        <p:nvSpPr>
          <p:cNvPr id="3" name="Espace réservé du texte 2"/>
          <p:cNvSpPr txBox="1">
            <a:spLocks noGrp="1"/>
          </p:cNvSpPr>
          <p:nvPr>
            <p:ph type="body" idx="4294967295"/>
          </p:nvPr>
        </p:nvSpPr>
        <p:spPr/>
        <p:txBody>
          <a:bodyPr vert="horz">
            <a:normAutofit fontScale="47500" lnSpcReduction="20000"/>
          </a:bodyPr>
          <a:lstStyle/>
          <a:p>
            <a:pPr lvl="0"/>
            <a:r>
              <a:rPr lang="fr-FR" dirty="0"/>
              <a:t>Une fois le serveur </a:t>
            </a:r>
            <a:r>
              <a:rPr lang="fr-FR" dirty="0" err="1"/>
              <a:t>ksqlDB</a:t>
            </a:r>
            <a:r>
              <a:rPr lang="fr-FR" dirty="0"/>
              <a:t> démarré, </a:t>
            </a:r>
            <a:r>
              <a:rPr lang="fr-FR" dirty="0" smtClean="0"/>
              <a:t>on peut se </a:t>
            </a:r>
            <a:r>
              <a:rPr lang="fr-FR" dirty="0"/>
              <a:t>connecter à l'interface de ligne de commande et exécuter des requêtes SQL</a:t>
            </a:r>
            <a:r>
              <a:rPr lang="fr-FR" dirty="0" smtClean="0"/>
              <a:t>.</a:t>
            </a:r>
          </a:p>
          <a:p>
            <a:pPr lvl="0"/>
            <a:r>
              <a:rPr lang="fr-FR" dirty="0" smtClean="0"/>
              <a:t>Lister les </a:t>
            </a:r>
            <a:r>
              <a:rPr lang="fr-FR" dirty="0"/>
              <a:t>flux disponibles :</a:t>
            </a:r>
            <a:br>
              <a:rPr lang="fr-FR" dirty="0"/>
            </a:br>
            <a:r>
              <a:rPr lang="fr-FR" b="1" dirty="0">
                <a:solidFill>
                  <a:srgbClr val="0070C0"/>
                </a:solidFill>
                <a:latin typeface="Courier New" panose="02070309020205020404" pitchFamily="49" charset="0"/>
                <a:cs typeface="Courier New" panose="02070309020205020404" pitchFamily="49" charset="0"/>
              </a:rPr>
              <a:t>SHOW STREAMS;</a:t>
            </a:r>
          </a:p>
          <a:p>
            <a:endParaRPr lang="fr-FR" dirty="0" smtClean="0"/>
          </a:p>
          <a:p>
            <a:r>
              <a:rPr lang="fr-FR" dirty="0" smtClean="0"/>
              <a:t>Créer un flux </a:t>
            </a:r>
            <a:r>
              <a:rPr lang="fr-FR" dirty="0"/>
              <a:t>à partir d’un topic :</a:t>
            </a:r>
            <a:br>
              <a:rPr lang="fr-FR" dirty="0"/>
            </a:br>
            <a:r>
              <a:rPr lang="fr-FR" b="1" dirty="0">
                <a:solidFill>
                  <a:srgbClr val="0070C0"/>
                </a:solidFill>
                <a:latin typeface="Courier New" panose="02070309020205020404" pitchFamily="49" charset="0"/>
                <a:cs typeface="Courier New" panose="02070309020205020404" pitchFamily="49" charset="0"/>
              </a:rPr>
              <a:t>CREATE STREAM </a:t>
            </a:r>
            <a:r>
              <a:rPr lang="fr-FR" b="1" dirty="0" err="1">
                <a:solidFill>
                  <a:srgbClr val="0070C0"/>
                </a:solidFill>
                <a:latin typeface="Courier New" panose="02070309020205020404" pitchFamily="49" charset="0"/>
                <a:cs typeface="Courier New" panose="02070309020205020404" pitchFamily="49" charset="0"/>
              </a:rPr>
              <a:t>pageviews</a:t>
            </a:r>
            <a:r>
              <a:rPr lang="fr-FR" b="1" dirty="0">
                <a:solidFill>
                  <a:srgbClr val="0070C0"/>
                </a:solidFill>
                <a:latin typeface="Courier New" panose="02070309020205020404" pitchFamily="49" charset="0"/>
                <a:cs typeface="Courier New" panose="02070309020205020404" pitchFamily="49" charset="0"/>
              </a:rPr>
              <a:t> (</a:t>
            </a:r>
            <a:r>
              <a:rPr lang="fr-FR" b="1" dirty="0" err="1">
                <a:solidFill>
                  <a:srgbClr val="0070C0"/>
                </a:solidFill>
                <a:latin typeface="Courier New" panose="02070309020205020404" pitchFamily="49" charset="0"/>
                <a:cs typeface="Courier New" panose="02070309020205020404" pitchFamily="49" charset="0"/>
              </a:rPr>
              <a:t>viewtime</a:t>
            </a:r>
            <a:r>
              <a:rPr lang="fr-FR" b="1" dirty="0">
                <a:solidFill>
                  <a:srgbClr val="0070C0"/>
                </a:solidFill>
                <a:latin typeface="Courier New" panose="02070309020205020404" pitchFamily="49" charset="0"/>
                <a:cs typeface="Courier New" panose="02070309020205020404" pitchFamily="49" charset="0"/>
              </a:rPr>
              <a:t> BIGINT, </a:t>
            </a:r>
            <a:r>
              <a:rPr lang="fr-FR" b="1" dirty="0" err="1">
                <a:solidFill>
                  <a:srgbClr val="0070C0"/>
                </a:solidFill>
                <a:latin typeface="Courier New" panose="02070309020205020404" pitchFamily="49" charset="0"/>
                <a:cs typeface="Courier New" panose="02070309020205020404" pitchFamily="49" charset="0"/>
              </a:rPr>
              <a:t>userid</a:t>
            </a:r>
            <a:r>
              <a:rPr lang="fr-FR" b="1" dirty="0">
                <a:solidFill>
                  <a:srgbClr val="0070C0"/>
                </a:solidFill>
                <a:latin typeface="Courier New" panose="02070309020205020404" pitchFamily="49" charset="0"/>
                <a:cs typeface="Courier New" panose="02070309020205020404" pitchFamily="49" charset="0"/>
              </a:rPr>
              <a:t> VARCHAR, </a:t>
            </a:r>
            <a:r>
              <a:rPr lang="fr-FR" b="1" dirty="0" err="1">
                <a:solidFill>
                  <a:srgbClr val="0070C0"/>
                </a:solidFill>
                <a:latin typeface="Courier New" panose="02070309020205020404" pitchFamily="49" charset="0"/>
                <a:cs typeface="Courier New" panose="02070309020205020404" pitchFamily="49" charset="0"/>
              </a:rPr>
              <a:t>pageid</a:t>
            </a:r>
            <a:r>
              <a:rPr lang="fr-FR" b="1" dirty="0">
                <a:solidFill>
                  <a:srgbClr val="0070C0"/>
                </a:solidFill>
                <a:latin typeface="Courier New" panose="02070309020205020404" pitchFamily="49" charset="0"/>
                <a:cs typeface="Courier New" panose="02070309020205020404" pitchFamily="49" charset="0"/>
              </a:rPr>
              <a:t> </a:t>
            </a:r>
            <a:r>
              <a:rPr lang="fr-FR" b="1" dirty="0">
                <a:solidFill>
                  <a:srgbClr val="0070C0"/>
                </a:solidFill>
                <a:latin typeface="Courier New" panose="02070309020205020404" pitchFamily="49" charset="0"/>
                <a:cs typeface="Courier New" panose="02070309020205020404" pitchFamily="49" charset="0"/>
              </a:rPr>
              <a:t>VARCHAR)</a:t>
            </a:r>
            <a:br>
              <a:rPr lang="fr-FR" b="1" dirty="0">
                <a:solidFill>
                  <a:srgbClr val="0070C0"/>
                </a:solidFill>
                <a:latin typeface="Courier New" panose="02070309020205020404" pitchFamily="49" charset="0"/>
                <a:cs typeface="Courier New" panose="02070309020205020404" pitchFamily="49" charset="0"/>
              </a:rPr>
            </a:br>
            <a:r>
              <a:rPr lang="fr-FR" b="1" dirty="0">
                <a:solidFill>
                  <a:srgbClr val="0070C0"/>
                </a:solidFill>
                <a:latin typeface="Courier New" panose="02070309020205020404" pitchFamily="49" charset="0"/>
                <a:cs typeface="Courier New" panose="02070309020205020404" pitchFamily="49" charset="0"/>
              </a:rPr>
              <a:t>WITH </a:t>
            </a:r>
            <a:r>
              <a:rPr lang="fr-FR" b="1" dirty="0">
                <a:solidFill>
                  <a:srgbClr val="0070C0"/>
                </a:solidFill>
                <a:latin typeface="Courier New" panose="02070309020205020404" pitchFamily="49" charset="0"/>
                <a:cs typeface="Courier New" panose="02070309020205020404" pitchFamily="49" charset="0"/>
              </a:rPr>
              <a:t>(KAFKA_TOPIC='</a:t>
            </a:r>
            <a:r>
              <a:rPr lang="fr-FR" b="1" dirty="0" err="1">
                <a:solidFill>
                  <a:srgbClr val="0070C0"/>
                </a:solidFill>
                <a:latin typeface="Courier New" panose="02070309020205020404" pitchFamily="49" charset="0"/>
                <a:cs typeface="Courier New" panose="02070309020205020404" pitchFamily="49" charset="0"/>
              </a:rPr>
              <a:t>pageviews</a:t>
            </a:r>
            <a:r>
              <a:rPr lang="fr-FR" b="1" dirty="0">
                <a:solidFill>
                  <a:srgbClr val="0070C0"/>
                </a:solidFill>
                <a:latin typeface="Courier New" panose="02070309020205020404" pitchFamily="49" charset="0"/>
                <a:cs typeface="Courier New" panose="02070309020205020404" pitchFamily="49" charset="0"/>
              </a:rPr>
              <a:t>', VALUE_FORMAT='JSON');</a:t>
            </a:r>
          </a:p>
          <a:p>
            <a:endParaRPr lang="fr-FR" dirty="0" smtClean="0"/>
          </a:p>
          <a:p>
            <a:r>
              <a:rPr lang="fr-FR" dirty="0" smtClean="0"/>
              <a:t>Renseigner </a:t>
            </a:r>
            <a:r>
              <a:rPr lang="fr-FR" dirty="0"/>
              <a:t>un flux :</a:t>
            </a:r>
            <a:br>
              <a:rPr lang="fr-FR" dirty="0"/>
            </a:br>
            <a:r>
              <a:rPr lang="fr-FR" b="1" dirty="0">
                <a:solidFill>
                  <a:srgbClr val="0070C0"/>
                </a:solidFill>
                <a:latin typeface="Courier New" panose="02070309020205020404" pitchFamily="49" charset="0"/>
                <a:cs typeface="Courier New" panose="02070309020205020404" pitchFamily="49" charset="0"/>
              </a:rPr>
              <a:t>INSERT INTO </a:t>
            </a:r>
            <a:r>
              <a:rPr lang="fr-FR" b="1" dirty="0" err="1">
                <a:solidFill>
                  <a:srgbClr val="0070C0"/>
                </a:solidFill>
                <a:latin typeface="Courier New" panose="02070309020205020404" pitchFamily="49" charset="0"/>
                <a:cs typeface="Courier New" panose="02070309020205020404" pitchFamily="49" charset="0"/>
              </a:rPr>
              <a:t>pageviews</a:t>
            </a:r>
            <a:r>
              <a:rPr lang="fr-FR" b="1" dirty="0">
                <a:solidFill>
                  <a:srgbClr val="0070C0"/>
                </a:solidFill>
                <a:latin typeface="Courier New" panose="02070309020205020404" pitchFamily="49" charset="0"/>
                <a:cs typeface="Courier New" panose="02070309020205020404" pitchFamily="49" charset="0"/>
              </a:rPr>
              <a:t> (</a:t>
            </a:r>
            <a:r>
              <a:rPr lang="fr-FR" b="1" dirty="0" err="1">
                <a:solidFill>
                  <a:srgbClr val="0070C0"/>
                </a:solidFill>
                <a:latin typeface="Courier New" panose="02070309020205020404" pitchFamily="49" charset="0"/>
                <a:cs typeface="Courier New" panose="02070309020205020404" pitchFamily="49" charset="0"/>
              </a:rPr>
              <a:t>viewtime</a:t>
            </a:r>
            <a:r>
              <a:rPr lang="fr-FR" b="1" dirty="0">
                <a:solidFill>
                  <a:srgbClr val="0070C0"/>
                </a:solidFill>
                <a:latin typeface="Courier New" panose="02070309020205020404" pitchFamily="49" charset="0"/>
                <a:cs typeface="Courier New" panose="02070309020205020404" pitchFamily="49" charset="0"/>
              </a:rPr>
              <a:t>, </a:t>
            </a:r>
            <a:r>
              <a:rPr lang="fr-FR" b="1" dirty="0" err="1">
                <a:solidFill>
                  <a:srgbClr val="0070C0"/>
                </a:solidFill>
                <a:latin typeface="Courier New" panose="02070309020205020404" pitchFamily="49" charset="0"/>
                <a:cs typeface="Courier New" panose="02070309020205020404" pitchFamily="49" charset="0"/>
              </a:rPr>
              <a:t>userid</a:t>
            </a:r>
            <a:r>
              <a:rPr lang="fr-FR" b="1" dirty="0">
                <a:solidFill>
                  <a:srgbClr val="0070C0"/>
                </a:solidFill>
                <a:latin typeface="Courier New" panose="02070309020205020404" pitchFamily="49" charset="0"/>
                <a:cs typeface="Courier New" panose="02070309020205020404" pitchFamily="49" charset="0"/>
              </a:rPr>
              <a:t>, </a:t>
            </a:r>
            <a:r>
              <a:rPr lang="fr-FR" b="1" dirty="0" err="1">
                <a:solidFill>
                  <a:srgbClr val="0070C0"/>
                </a:solidFill>
                <a:latin typeface="Courier New" panose="02070309020205020404" pitchFamily="49" charset="0"/>
                <a:cs typeface="Courier New" panose="02070309020205020404" pitchFamily="49" charset="0"/>
              </a:rPr>
              <a:t>pageid</a:t>
            </a:r>
            <a:r>
              <a:rPr lang="fr-FR" b="1" dirty="0">
                <a:solidFill>
                  <a:srgbClr val="0070C0"/>
                </a:solidFill>
                <a:latin typeface="Courier New" panose="02070309020205020404" pitchFamily="49" charset="0"/>
                <a:cs typeface="Courier New" panose="02070309020205020404" pitchFamily="49" charset="0"/>
              </a:rPr>
              <a:t>) </a:t>
            </a:r>
            <a:r>
              <a:rPr lang="fr-FR" b="1" dirty="0">
                <a:solidFill>
                  <a:srgbClr val="0070C0"/>
                </a:solidFill>
                <a:latin typeface="Courier New" panose="02070309020205020404" pitchFamily="49" charset="0"/>
                <a:cs typeface="Courier New" panose="02070309020205020404" pitchFamily="49" charset="0"/>
              </a:rPr>
              <a:t>VALUES </a:t>
            </a:r>
            <a:r>
              <a:rPr lang="fr-FR" b="1" dirty="0">
                <a:solidFill>
                  <a:srgbClr val="0070C0"/>
                </a:solidFill>
                <a:latin typeface="Courier New" panose="02070309020205020404" pitchFamily="49" charset="0"/>
                <a:cs typeface="Courier New" panose="02070309020205020404" pitchFamily="49" charset="0"/>
              </a:rPr>
              <a:t>(1000, 1, 1);</a:t>
            </a:r>
            <a:endParaRPr lang="fr-FR" b="1" dirty="0">
              <a:solidFill>
                <a:srgbClr val="0070C0"/>
              </a:solidFill>
              <a:latin typeface="Courier New" panose="02070309020205020404" pitchFamily="49" charset="0"/>
              <a:cs typeface="Courier New" panose="02070309020205020404" pitchFamily="49" charset="0"/>
            </a:endParaRPr>
          </a:p>
          <a:p>
            <a:endParaRPr lang="fr-FR" dirty="0" smtClean="0"/>
          </a:p>
          <a:p>
            <a:r>
              <a:rPr lang="fr-FR" dirty="0" smtClean="0"/>
              <a:t>Lister les données d’un flux :</a:t>
            </a:r>
            <a:br>
              <a:rPr lang="fr-FR" dirty="0" smtClean="0"/>
            </a:br>
            <a:r>
              <a:rPr lang="en-US" b="1" dirty="0">
                <a:solidFill>
                  <a:srgbClr val="0070C0"/>
                </a:solidFill>
                <a:latin typeface="Courier New" panose="02070309020205020404" pitchFamily="49" charset="0"/>
                <a:cs typeface="Courier New" panose="02070309020205020404" pitchFamily="49" charset="0"/>
              </a:rPr>
              <a:t>SELECT * FROM </a:t>
            </a:r>
            <a:r>
              <a:rPr lang="en-US" b="1" dirty="0" err="1">
                <a:solidFill>
                  <a:srgbClr val="0070C0"/>
                </a:solidFill>
                <a:latin typeface="Courier New" panose="02070309020205020404" pitchFamily="49" charset="0"/>
                <a:cs typeface="Courier New" panose="02070309020205020404" pitchFamily="49" charset="0"/>
              </a:rPr>
              <a:t>pageviews</a:t>
            </a:r>
            <a:r>
              <a:rPr lang="en-US" b="1" dirty="0">
                <a:solidFill>
                  <a:srgbClr val="0070C0"/>
                </a:solidFill>
                <a:latin typeface="Courier New" panose="02070309020205020404" pitchFamily="49" charset="0"/>
                <a:cs typeface="Courier New" panose="02070309020205020404" pitchFamily="49" charset="0"/>
              </a:rPr>
              <a:t> EMIT CHANGES;</a:t>
            </a:r>
          </a:p>
          <a:p>
            <a:pPr lvl="0"/>
            <a:endParaRPr lang="fr-FR" dirty="0" smtClean="0"/>
          </a:p>
        </p:txBody>
      </p:sp>
    </p:spTree>
    <p:extLst>
      <p:ext uri="{BB962C8B-B14F-4D97-AF65-F5344CB8AC3E}">
        <p14:creationId xmlns:p14="http://schemas.microsoft.com/office/powerpoint/2010/main" val="24872226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dirty="0" smtClean="0"/>
              <a:t>Equivalence</a:t>
            </a:r>
            <a:endParaRPr lang="fr-FR" dirty="0"/>
          </a:p>
        </p:txBody>
      </p:sp>
      <p:sp>
        <p:nvSpPr>
          <p:cNvPr id="3" name="Espace réservé du texte 2"/>
          <p:cNvSpPr txBox="1">
            <a:spLocks noGrp="1"/>
          </p:cNvSpPr>
          <p:nvPr>
            <p:ph type="body" idx="4294967295"/>
          </p:nvPr>
        </p:nvSpPr>
        <p:spPr/>
        <p:txBody>
          <a:bodyPr vert="horz">
            <a:normAutofit fontScale="47500" lnSpcReduction="20000"/>
          </a:bodyPr>
          <a:lstStyle/>
          <a:p>
            <a:pPr lvl="0"/>
            <a:r>
              <a:rPr lang="fr-FR" dirty="0" smtClean="0"/>
              <a:t>L’équivalent de l’opérateur </a:t>
            </a:r>
            <a:r>
              <a:rPr lang="fr-FR" dirty="0" err="1" smtClean="0"/>
              <a:t>Filter</a:t>
            </a:r>
            <a:r>
              <a:rPr lang="fr-FR" dirty="0" smtClean="0"/>
              <a:t>() de </a:t>
            </a:r>
            <a:r>
              <a:rPr lang="fr-FR" dirty="0" err="1" smtClean="0"/>
              <a:t>KafkaStream</a:t>
            </a:r>
            <a:r>
              <a:rPr lang="fr-FR" dirty="0" smtClean="0"/>
              <a:t> est la clause WHERE</a:t>
            </a:r>
          </a:p>
          <a:p>
            <a:pPr lvl="0"/>
            <a:r>
              <a:rPr lang="en-US" b="1" dirty="0" smtClean="0">
                <a:solidFill>
                  <a:srgbClr val="0070C0"/>
                </a:solidFill>
                <a:latin typeface="Courier New" panose="02070309020205020404" pitchFamily="49" charset="0"/>
                <a:cs typeface="Courier New" panose="02070309020205020404" pitchFamily="49" charset="0"/>
              </a:rPr>
              <a:t>CREATE </a:t>
            </a:r>
            <a:r>
              <a:rPr lang="en-US" b="1" dirty="0">
                <a:solidFill>
                  <a:srgbClr val="0070C0"/>
                </a:solidFill>
                <a:latin typeface="Courier New" panose="02070309020205020404" pitchFamily="49" charset="0"/>
                <a:cs typeface="Courier New" panose="02070309020205020404" pitchFamily="49" charset="0"/>
              </a:rPr>
              <a:t>STREAM </a:t>
            </a:r>
            <a:r>
              <a:rPr lang="en-US" b="1" dirty="0" err="1">
                <a:solidFill>
                  <a:srgbClr val="0070C0"/>
                </a:solidFill>
                <a:latin typeface="Courier New" panose="02070309020205020404" pitchFamily="49" charset="0"/>
                <a:cs typeface="Courier New" panose="02070309020205020404" pitchFamily="49" charset="0"/>
              </a:rPr>
              <a:t>important_events</a:t>
            </a:r>
            <a:r>
              <a:rPr lang="en-US" b="1" dirty="0">
                <a:solidFill>
                  <a:srgbClr val="0070C0"/>
                </a:solidFill>
                <a:latin typeface="Courier New" panose="02070309020205020404" pitchFamily="49" charset="0"/>
                <a:cs typeface="Courier New" panose="02070309020205020404" pitchFamily="49" charset="0"/>
              </a:rPr>
              <a:t> AS SELECT * FROM </a:t>
            </a:r>
            <a:r>
              <a:rPr lang="en-US" b="1" dirty="0" err="1">
                <a:solidFill>
                  <a:srgbClr val="0070C0"/>
                </a:solidFill>
                <a:latin typeface="Courier New" panose="02070309020205020404" pitchFamily="49" charset="0"/>
                <a:cs typeface="Courier New" panose="02070309020205020404" pitchFamily="49" charset="0"/>
              </a:rPr>
              <a:t>source_stream</a:t>
            </a:r>
            <a:r>
              <a:rPr lang="en-US" b="1" dirty="0">
                <a:solidFill>
                  <a:srgbClr val="0070C0"/>
                </a:solidFill>
                <a:latin typeface="Courier New" panose="02070309020205020404" pitchFamily="49" charset="0"/>
                <a:cs typeface="Courier New" panose="02070309020205020404" pitchFamily="49" charset="0"/>
              </a:rPr>
              <a:t> WHERE </a:t>
            </a:r>
            <a:r>
              <a:rPr lang="en-US" b="1" dirty="0" err="1">
                <a:solidFill>
                  <a:srgbClr val="0070C0"/>
                </a:solidFill>
                <a:latin typeface="Courier New" panose="02070309020205020404" pitchFamily="49" charset="0"/>
                <a:cs typeface="Courier New" panose="02070309020205020404" pitchFamily="49" charset="0"/>
              </a:rPr>
              <a:t>event_type</a:t>
            </a:r>
            <a:r>
              <a:rPr lang="en-US" b="1" dirty="0">
                <a:solidFill>
                  <a:srgbClr val="0070C0"/>
                </a:solidFill>
                <a:latin typeface="Courier New" panose="02070309020205020404" pitchFamily="49" charset="0"/>
                <a:cs typeface="Courier New" panose="02070309020205020404" pitchFamily="49" charset="0"/>
              </a:rPr>
              <a:t> = 'important';</a:t>
            </a:r>
            <a:endParaRPr lang="fr-FR" b="1" dirty="0">
              <a:solidFill>
                <a:srgbClr val="0070C0"/>
              </a:solidFill>
              <a:latin typeface="Courier New" panose="02070309020205020404" pitchFamily="49" charset="0"/>
              <a:cs typeface="Courier New" panose="02070309020205020404" pitchFamily="49" charset="0"/>
            </a:endParaRPr>
          </a:p>
          <a:p>
            <a:endParaRPr lang="fr-FR" dirty="0" smtClean="0"/>
          </a:p>
          <a:p>
            <a:r>
              <a:rPr lang="fr-FR" dirty="0" smtClean="0"/>
              <a:t>L’opérateur </a:t>
            </a:r>
            <a:r>
              <a:rPr lang="fr-FR" dirty="0" err="1" smtClean="0"/>
              <a:t>Map</a:t>
            </a:r>
            <a:r>
              <a:rPr lang="fr-FR" dirty="0" smtClean="0"/>
              <a:t> s’effectue généralement avec des fonctions prédéfinies appliquées sur les colonnes</a:t>
            </a:r>
            <a:br>
              <a:rPr lang="fr-FR" dirty="0" smtClean="0"/>
            </a:br>
            <a:r>
              <a:rPr lang="en-US" b="1" dirty="0">
                <a:solidFill>
                  <a:srgbClr val="0070C0"/>
                </a:solidFill>
                <a:latin typeface="Courier New" panose="02070309020205020404" pitchFamily="49" charset="0"/>
                <a:cs typeface="Courier New" panose="02070309020205020404" pitchFamily="49" charset="0"/>
              </a:rPr>
              <a:t>CREATE STREAM </a:t>
            </a:r>
            <a:r>
              <a:rPr lang="en-US" b="1" dirty="0" err="1">
                <a:solidFill>
                  <a:srgbClr val="0070C0"/>
                </a:solidFill>
                <a:latin typeface="Courier New" panose="02070309020205020404" pitchFamily="49" charset="0"/>
                <a:cs typeface="Courier New" panose="02070309020205020404" pitchFamily="49" charset="0"/>
              </a:rPr>
              <a:t>uppercase_events</a:t>
            </a:r>
            <a:r>
              <a:rPr lang="en-US" b="1" dirty="0">
                <a:solidFill>
                  <a:srgbClr val="0070C0"/>
                </a:solidFill>
                <a:latin typeface="Courier New" panose="02070309020205020404" pitchFamily="49" charset="0"/>
                <a:cs typeface="Courier New" panose="02070309020205020404" pitchFamily="49" charset="0"/>
              </a:rPr>
              <a:t> </a:t>
            </a:r>
            <a:r>
              <a:rPr lang="en-US" b="1" dirty="0" smtClean="0">
                <a:solidFill>
                  <a:srgbClr val="0070C0"/>
                </a:solidFill>
                <a:latin typeface="Courier New" panose="02070309020205020404" pitchFamily="49" charset="0"/>
                <a:cs typeface="Courier New" panose="02070309020205020404" pitchFamily="49" charset="0"/>
              </a:rPr>
              <a:t>AS</a:t>
            </a:r>
            <a:br>
              <a:rPr lang="en-US" b="1" dirty="0" smtClean="0">
                <a:solidFill>
                  <a:srgbClr val="0070C0"/>
                </a:solidFill>
                <a:latin typeface="Courier New" panose="02070309020205020404" pitchFamily="49" charset="0"/>
                <a:cs typeface="Courier New" panose="02070309020205020404" pitchFamily="49" charset="0"/>
              </a:rPr>
            </a:br>
            <a:r>
              <a:rPr lang="en-US" b="1" dirty="0" smtClean="0">
                <a:solidFill>
                  <a:srgbClr val="0070C0"/>
                </a:solidFill>
                <a:latin typeface="Courier New" panose="02070309020205020404" pitchFamily="49" charset="0"/>
                <a:cs typeface="Courier New" panose="02070309020205020404" pitchFamily="49" charset="0"/>
              </a:rPr>
              <a:t>SELECT </a:t>
            </a:r>
            <a:r>
              <a:rPr lang="en-US" b="1" dirty="0">
                <a:solidFill>
                  <a:srgbClr val="0070C0"/>
                </a:solidFill>
                <a:latin typeface="Courier New" panose="02070309020205020404" pitchFamily="49" charset="0"/>
                <a:cs typeface="Courier New" panose="02070309020205020404" pitchFamily="49" charset="0"/>
              </a:rPr>
              <a:t>UCASE(</a:t>
            </a:r>
            <a:r>
              <a:rPr lang="en-US" b="1" dirty="0" err="1">
                <a:solidFill>
                  <a:srgbClr val="0070C0"/>
                </a:solidFill>
                <a:latin typeface="Courier New" panose="02070309020205020404" pitchFamily="49" charset="0"/>
                <a:cs typeface="Courier New" panose="02070309020205020404" pitchFamily="49" charset="0"/>
              </a:rPr>
              <a:t>event_type</a:t>
            </a:r>
            <a:r>
              <a:rPr lang="en-US" b="1" dirty="0">
                <a:solidFill>
                  <a:srgbClr val="0070C0"/>
                </a:solidFill>
                <a:latin typeface="Courier New" panose="02070309020205020404" pitchFamily="49" charset="0"/>
                <a:cs typeface="Courier New" panose="02070309020205020404" pitchFamily="49" charset="0"/>
              </a:rPr>
              <a:t>) </a:t>
            </a:r>
            <a:r>
              <a:rPr lang="en-US" b="1" dirty="0" smtClean="0">
                <a:solidFill>
                  <a:srgbClr val="0070C0"/>
                </a:solidFill>
                <a:latin typeface="Courier New" panose="02070309020205020404" pitchFamily="49" charset="0"/>
                <a:cs typeface="Courier New" panose="02070309020205020404" pitchFamily="49" charset="0"/>
              </a:rPr>
              <a:t/>
            </a:r>
            <a:br>
              <a:rPr lang="en-US" b="1" dirty="0" smtClean="0">
                <a:solidFill>
                  <a:srgbClr val="0070C0"/>
                </a:solidFill>
                <a:latin typeface="Courier New" panose="02070309020205020404" pitchFamily="49" charset="0"/>
                <a:cs typeface="Courier New" panose="02070309020205020404" pitchFamily="49" charset="0"/>
              </a:rPr>
            </a:br>
            <a:r>
              <a:rPr lang="en-US" b="1" dirty="0" smtClean="0">
                <a:solidFill>
                  <a:srgbClr val="0070C0"/>
                </a:solidFill>
                <a:latin typeface="Courier New" panose="02070309020205020404" pitchFamily="49" charset="0"/>
                <a:cs typeface="Courier New" panose="02070309020205020404" pitchFamily="49" charset="0"/>
              </a:rPr>
              <a:t>AS </a:t>
            </a:r>
            <a:r>
              <a:rPr lang="en-US" b="1" dirty="0" err="1" smtClean="0">
                <a:solidFill>
                  <a:srgbClr val="0070C0"/>
                </a:solidFill>
                <a:latin typeface="Courier New" panose="02070309020205020404" pitchFamily="49" charset="0"/>
                <a:cs typeface="Courier New" panose="02070309020205020404" pitchFamily="49" charset="0"/>
              </a:rPr>
              <a:t>event_type_upper</a:t>
            </a:r>
            <a:r>
              <a:rPr lang="en-US" b="1" dirty="0" smtClean="0">
                <a:solidFill>
                  <a:srgbClr val="0070C0"/>
                </a:solidFill>
                <a:latin typeface="Courier New" panose="02070309020205020404" pitchFamily="49" charset="0"/>
                <a:cs typeface="Courier New" panose="02070309020205020404" pitchFamily="49" charset="0"/>
              </a:rPr>
              <a:t/>
            </a:r>
            <a:br>
              <a:rPr lang="en-US" b="1" dirty="0" smtClean="0">
                <a:solidFill>
                  <a:srgbClr val="0070C0"/>
                </a:solidFill>
                <a:latin typeface="Courier New" panose="02070309020205020404" pitchFamily="49" charset="0"/>
                <a:cs typeface="Courier New" panose="02070309020205020404" pitchFamily="49" charset="0"/>
              </a:rPr>
            </a:br>
            <a:r>
              <a:rPr lang="en-US" b="1" dirty="0" smtClean="0">
                <a:solidFill>
                  <a:srgbClr val="0070C0"/>
                </a:solidFill>
                <a:latin typeface="Courier New" panose="02070309020205020404" pitchFamily="49" charset="0"/>
                <a:cs typeface="Courier New" panose="02070309020205020404" pitchFamily="49" charset="0"/>
              </a:rPr>
              <a:t>FROM </a:t>
            </a:r>
            <a:r>
              <a:rPr lang="en-US" b="1" dirty="0" err="1">
                <a:solidFill>
                  <a:srgbClr val="0070C0"/>
                </a:solidFill>
                <a:latin typeface="Courier New" panose="02070309020205020404" pitchFamily="49" charset="0"/>
                <a:cs typeface="Courier New" panose="02070309020205020404" pitchFamily="49" charset="0"/>
              </a:rPr>
              <a:t>source_stream</a:t>
            </a:r>
            <a:r>
              <a:rPr lang="en-US" b="1" dirty="0" smtClean="0">
                <a:solidFill>
                  <a:srgbClr val="0070C0"/>
                </a:solidFill>
                <a:latin typeface="Courier New" panose="02070309020205020404" pitchFamily="49" charset="0"/>
                <a:cs typeface="Courier New" panose="02070309020205020404" pitchFamily="49" charset="0"/>
              </a:rPr>
              <a:t>;</a:t>
            </a:r>
          </a:p>
          <a:p>
            <a:pPr lvl="0"/>
            <a:endParaRPr lang="fr-FR" dirty="0" smtClean="0"/>
          </a:p>
          <a:p>
            <a:pPr lvl="0"/>
            <a:r>
              <a:rPr lang="fr-FR" dirty="0" smtClean="0"/>
              <a:t>L’opérateur </a:t>
            </a:r>
            <a:r>
              <a:rPr lang="fr-FR" dirty="0" err="1"/>
              <a:t>flatMap</a:t>
            </a:r>
            <a:r>
              <a:rPr lang="fr-FR" dirty="0"/>
              <a:t> peut s’implémenter via des fonctions EXPLODE</a:t>
            </a:r>
          </a:p>
          <a:p>
            <a:pPr lvl="0"/>
            <a:r>
              <a:rPr lang="en-US" b="1" dirty="0">
                <a:solidFill>
                  <a:srgbClr val="0070C0"/>
                </a:solidFill>
                <a:latin typeface="Courier New" panose="02070309020205020404" pitchFamily="49" charset="0"/>
                <a:cs typeface="Courier New" panose="02070309020205020404" pitchFamily="49" charset="0"/>
              </a:rPr>
              <a:t>CREATE STREAM </a:t>
            </a:r>
            <a:r>
              <a:rPr lang="en-US" b="1" dirty="0" err="1">
                <a:solidFill>
                  <a:srgbClr val="0070C0"/>
                </a:solidFill>
                <a:latin typeface="Courier New" panose="02070309020205020404" pitchFamily="49" charset="0"/>
                <a:cs typeface="Courier New" panose="02070309020205020404" pitchFamily="49" charset="0"/>
              </a:rPr>
              <a:t>exploded_events</a:t>
            </a:r>
            <a:r>
              <a:rPr lang="en-US" b="1" dirty="0">
                <a:solidFill>
                  <a:srgbClr val="0070C0"/>
                </a:solidFill>
                <a:latin typeface="Courier New" panose="02070309020205020404" pitchFamily="49" charset="0"/>
                <a:cs typeface="Courier New" panose="02070309020205020404" pitchFamily="49" charset="0"/>
              </a:rPr>
              <a:t> AS</a:t>
            </a:r>
          </a:p>
          <a:p>
            <a:pPr lvl="0"/>
            <a:r>
              <a:rPr lang="en-US" b="1" dirty="0">
                <a:solidFill>
                  <a:srgbClr val="0070C0"/>
                </a:solidFill>
                <a:latin typeface="Courier New" panose="02070309020205020404" pitchFamily="49" charset="0"/>
                <a:cs typeface="Courier New" panose="02070309020205020404" pitchFamily="49" charset="0"/>
              </a:rPr>
              <a:t>SELECT EXPLODE(SPLIT(</a:t>
            </a:r>
            <a:r>
              <a:rPr lang="en-US" b="1" dirty="0" err="1">
                <a:solidFill>
                  <a:srgbClr val="0070C0"/>
                </a:solidFill>
                <a:latin typeface="Courier New" panose="02070309020205020404" pitchFamily="49" charset="0"/>
                <a:cs typeface="Courier New" panose="02070309020205020404" pitchFamily="49" charset="0"/>
              </a:rPr>
              <a:t>event_ids</a:t>
            </a:r>
            <a:r>
              <a:rPr lang="en-US" b="1" dirty="0">
                <a:solidFill>
                  <a:srgbClr val="0070C0"/>
                </a:solidFill>
                <a:latin typeface="Courier New" panose="02070309020205020404" pitchFamily="49" charset="0"/>
                <a:cs typeface="Courier New" panose="02070309020205020404" pitchFamily="49" charset="0"/>
              </a:rPr>
              <a:t>, ',')) AS </a:t>
            </a:r>
            <a:r>
              <a:rPr lang="en-US" b="1" dirty="0" err="1">
                <a:solidFill>
                  <a:srgbClr val="0070C0"/>
                </a:solidFill>
                <a:latin typeface="Courier New" panose="02070309020205020404" pitchFamily="49" charset="0"/>
                <a:cs typeface="Courier New" panose="02070309020205020404" pitchFamily="49" charset="0"/>
              </a:rPr>
              <a:t>event_id</a:t>
            </a:r>
            <a:endParaRPr lang="en-US" b="1" dirty="0">
              <a:solidFill>
                <a:srgbClr val="0070C0"/>
              </a:solidFill>
              <a:latin typeface="Courier New" panose="02070309020205020404" pitchFamily="49" charset="0"/>
              <a:cs typeface="Courier New" panose="02070309020205020404" pitchFamily="49" charset="0"/>
            </a:endParaRPr>
          </a:p>
          <a:p>
            <a:pPr lvl="0"/>
            <a:r>
              <a:rPr lang="en-US" b="1" dirty="0">
                <a:solidFill>
                  <a:srgbClr val="0070C0"/>
                </a:solidFill>
                <a:latin typeface="Courier New" panose="02070309020205020404" pitchFamily="49" charset="0"/>
                <a:cs typeface="Courier New" panose="02070309020205020404" pitchFamily="49" charset="0"/>
              </a:rPr>
              <a:t>FROM </a:t>
            </a:r>
            <a:r>
              <a:rPr lang="en-US" b="1" dirty="0" err="1">
                <a:solidFill>
                  <a:srgbClr val="0070C0"/>
                </a:solidFill>
                <a:latin typeface="Courier New" panose="02070309020205020404" pitchFamily="49" charset="0"/>
                <a:cs typeface="Courier New" panose="02070309020205020404" pitchFamily="49" charset="0"/>
              </a:rPr>
              <a:t>source_stream</a:t>
            </a:r>
            <a:r>
              <a:rPr lang="en-US" b="1" dirty="0">
                <a:solidFill>
                  <a:srgbClr val="0070C0"/>
                </a:solidFill>
                <a:latin typeface="Courier New" panose="02070309020205020404" pitchFamily="49" charset="0"/>
                <a:cs typeface="Courier New" panose="02070309020205020404" pitchFamily="49" charset="0"/>
              </a:rPr>
              <a:t>;</a:t>
            </a:r>
          </a:p>
          <a:p>
            <a:endParaRPr lang="en-US" b="1" dirty="0">
              <a:solidFill>
                <a:srgbClr val="0070C0"/>
              </a:solidFill>
              <a:latin typeface="Courier New" panose="02070309020205020404" pitchFamily="49" charset="0"/>
              <a:cs typeface="Courier New" panose="02070309020205020404" pitchFamily="49" charset="0"/>
            </a:endParaRPr>
          </a:p>
          <a:p>
            <a:pPr lvl="0"/>
            <a:endParaRPr lang="fr-FR" dirty="0" smtClean="0"/>
          </a:p>
        </p:txBody>
      </p:sp>
    </p:spTree>
    <p:extLst>
      <p:ext uri="{BB962C8B-B14F-4D97-AF65-F5344CB8AC3E}">
        <p14:creationId xmlns:p14="http://schemas.microsoft.com/office/powerpoint/2010/main" val="21987843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dirty="0" smtClean="0"/>
              <a:t>Equivalence (2)</a:t>
            </a:r>
            <a:endParaRPr lang="fr-FR" dirty="0"/>
          </a:p>
        </p:txBody>
      </p:sp>
      <p:sp>
        <p:nvSpPr>
          <p:cNvPr id="3" name="Espace réservé du texte 2"/>
          <p:cNvSpPr txBox="1">
            <a:spLocks noGrp="1"/>
          </p:cNvSpPr>
          <p:nvPr>
            <p:ph type="body" idx="4294967295"/>
          </p:nvPr>
        </p:nvSpPr>
        <p:spPr/>
        <p:txBody>
          <a:bodyPr vert="horz">
            <a:normAutofit fontScale="47500" lnSpcReduction="20000"/>
          </a:bodyPr>
          <a:lstStyle/>
          <a:p>
            <a:r>
              <a:rPr lang="fr-FR" dirty="0" smtClean="0"/>
              <a:t>Les agrégations se font avec GROUP BY et les méthodes d’agrégations classiques </a:t>
            </a:r>
          </a:p>
          <a:p>
            <a:r>
              <a:rPr lang="en-US" b="1" dirty="0">
                <a:solidFill>
                  <a:srgbClr val="0070C0"/>
                </a:solidFill>
                <a:latin typeface="Courier New" panose="02070309020205020404" pitchFamily="49" charset="0"/>
                <a:cs typeface="Courier New" panose="02070309020205020404" pitchFamily="49" charset="0"/>
              </a:rPr>
              <a:t>SELECT </a:t>
            </a:r>
            <a:r>
              <a:rPr lang="en-US" b="1" dirty="0" err="1">
                <a:solidFill>
                  <a:srgbClr val="0070C0"/>
                </a:solidFill>
                <a:latin typeface="Courier New" panose="02070309020205020404" pitchFamily="49" charset="0"/>
                <a:cs typeface="Courier New" panose="02070309020205020404" pitchFamily="49" charset="0"/>
              </a:rPr>
              <a:t>user_id</a:t>
            </a:r>
            <a:r>
              <a:rPr lang="en-US" b="1" dirty="0">
                <a:solidFill>
                  <a:srgbClr val="0070C0"/>
                </a:solidFill>
                <a:latin typeface="Courier New" panose="02070309020205020404" pitchFamily="49" charset="0"/>
                <a:cs typeface="Courier New" panose="02070309020205020404" pitchFamily="49" charset="0"/>
              </a:rPr>
              <a:t>, COUNT(*) AS </a:t>
            </a:r>
            <a:r>
              <a:rPr lang="en-US" b="1" dirty="0" err="1">
                <a:solidFill>
                  <a:srgbClr val="0070C0"/>
                </a:solidFill>
                <a:latin typeface="Courier New" panose="02070309020205020404" pitchFamily="49" charset="0"/>
                <a:cs typeface="Courier New" panose="02070309020205020404" pitchFamily="49" charset="0"/>
              </a:rPr>
              <a:t>event_count</a:t>
            </a:r>
            <a:r>
              <a:rPr lang="en-US" b="1" dirty="0">
                <a:solidFill>
                  <a:srgbClr val="0070C0"/>
                </a:solidFill>
                <a:latin typeface="Courier New" panose="02070309020205020404" pitchFamily="49" charset="0"/>
                <a:cs typeface="Courier New" panose="02070309020205020404" pitchFamily="49" charset="0"/>
              </a:rPr>
              <a:t> FROM </a:t>
            </a:r>
            <a:r>
              <a:rPr lang="en-US" b="1" dirty="0" err="1">
                <a:solidFill>
                  <a:srgbClr val="0070C0"/>
                </a:solidFill>
                <a:latin typeface="Courier New" panose="02070309020205020404" pitchFamily="49" charset="0"/>
                <a:cs typeface="Courier New" panose="02070309020205020404" pitchFamily="49" charset="0"/>
              </a:rPr>
              <a:t>event_stream</a:t>
            </a:r>
            <a:r>
              <a:rPr lang="en-US" b="1" dirty="0">
                <a:solidFill>
                  <a:srgbClr val="0070C0"/>
                </a:solidFill>
                <a:latin typeface="Courier New" panose="02070309020205020404" pitchFamily="49" charset="0"/>
                <a:cs typeface="Courier New" panose="02070309020205020404" pitchFamily="49" charset="0"/>
              </a:rPr>
              <a:t> GROUP BY </a:t>
            </a:r>
            <a:r>
              <a:rPr lang="en-US" b="1" dirty="0" err="1">
                <a:solidFill>
                  <a:srgbClr val="0070C0"/>
                </a:solidFill>
                <a:latin typeface="Courier New" panose="02070309020205020404" pitchFamily="49" charset="0"/>
                <a:cs typeface="Courier New" panose="02070309020205020404" pitchFamily="49" charset="0"/>
              </a:rPr>
              <a:t>user_id</a:t>
            </a:r>
            <a:r>
              <a:rPr lang="en-US" b="1" dirty="0" smtClean="0">
                <a:solidFill>
                  <a:srgbClr val="0070C0"/>
                </a:solidFill>
                <a:latin typeface="Courier New" panose="02070309020205020404" pitchFamily="49" charset="0"/>
                <a:cs typeface="Courier New" panose="02070309020205020404" pitchFamily="49" charset="0"/>
              </a:rPr>
              <a:t>;</a:t>
            </a:r>
          </a:p>
          <a:p>
            <a:endParaRPr lang="en-US" sz="3100" dirty="0" smtClean="0"/>
          </a:p>
          <a:p>
            <a:r>
              <a:rPr lang="en-US" sz="3100" dirty="0" smtClean="0"/>
              <a:t>Les </a:t>
            </a:r>
            <a:r>
              <a:rPr lang="en-US" sz="3100" dirty="0"/>
              <a:t>jointures :</a:t>
            </a:r>
          </a:p>
          <a:p>
            <a:r>
              <a:rPr lang="en-US" b="1" dirty="0">
                <a:solidFill>
                  <a:srgbClr val="0070C0"/>
                </a:solidFill>
                <a:latin typeface="Courier New" panose="02070309020205020404" pitchFamily="49" charset="0"/>
                <a:cs typeface="Courier New" panose="02070309020205020404" pitchFamily="49" charset="0"/>
              </a:rPr>
              <a:t>CREATE STREAM </a:t>
            </a:r>
            <a:r>
              <a:rPr lang="en-US" b="1" dirty="0" err="1">
                <a:solidFill>
                  <a:srgbClr val="0070C0"/>
                </a:solidFill>
                <a:latin typeface="Courier New" panose="02070309020205020404" pitchFamily="49" charset="0"/>
                <a:cs typeface="Courier New" panose="02070309020205020404" pitchFamily="49" charset="0"/>
              </a:rPr>
              <a:t>enriched_stream</a:t>
            </a:r>
            <a:r>
              <a:rPr lang="en-US" b="1" dirty="0">
                <a:solidFill>
                  <a:srgbClr val="0070C0"/>
                </a:solidFill>
                <a:latin typeface="Courier New" panose="02070309020205020404" pitchFamily="49" charset="0"/>
                <a:cs typeface="Courier New" panose="02070309020205020404" pitchFamily="49" charset="0"/>
              </a:rPr>
              <a:t> </a:t>
            </a:r>
            <a:r>
              <a:rPr lang="en-US" b="1" dirty="0" smtClean="0">
                <a:solidFill>
                  <a:srgbClr val="0070C0"/>
                </a:solidFill>
                <a:latin typeface="Courier New" panose="02070309020205020404" pitchFamily="49" charset="0"/>
                <a:cs typeface="Courier New" panose="02070309020205020404" pitchFamily="49" charset="0"/>
              </a:rPr>
              <a:t>AS</a:t>
            </a:r>
            <a:br>
              <a:rPr lang="en-US" b="1" dirty="0" smtClean="0">
                <a:solidFill>
                  <a:srgbClr val="0070C0"/>
                </a:solidFill>
                <a:latin typeface="Courier New" panose="02070309020205020404" pitchFamily="49" charset="0"/>
                <a:cs typeface="Courier New" panose="02070309020205020404" pitchFamily="49" charset="0"/>
              </a:rPr>
            </a:br>
            <a:r>
              <a:rPr lang="en-US" b="1" dirty="0" smtClean="0">
                <a:solidFill>
                  <a:srgbClr val="0070C0"/>
                </a:solidFill>
                <a:latin typeface="Courier New" panose="02070309020205020404" pitchFamily="49" charset="0"/>
                <a:cs typeface="Courier New" panose="02070309020205020404" pitchFamily="49" charset="0"/>
              </a:rPr>
              <a:t>SELECT </a:t>
            </a:r>
            <a:r>
              <a:rPr lang="en-US" b="1" dirty="0" err="1">
                <a:solidFill>
                  <a:srgbClr val="0070C0"/>
                </a:solidFill>
                <a:latin typeface="Courier New" panose="02070309020205020404" pitchFamily="49" charset="0"/>
                <a:cs typeface="Courier New" panose="02070309020205020404" pitchFamily="49" charset="0"/>
              </a:rPr>
              <a:t>s.event_id</a:t>
            </a:r>
            <a:r>
              <a:rPr lang="en-US" b="1" dirty="0">
                <a:solidFill>
                  <a:srgbClr val="0070C0"/>
                </a:solidFill>
                <a:latin typeface="Courier New" panose="02070309020205020404" pitchFamily="49" charset="0"/>
                <a:cs typeface="Courier New" panose="02070309020205020404" pitchFamily="49" charset="0"/>
              </a:rPr>
              <a:t>, </a:t>
            </a:r>
            <a:r>
              <a:rPr lang="en-US" b="1" dirty="0" err="1" smtClean="0">
                <a:solidFill>
                  <a:srgbClr val="0070C0"/>
                </a:solidFill>
                <a:latin typeface="Courier New" panose="02070309020205020404" pitchFamily="49" charset="0"/>
                <a:cs typeface="Courier New" panose="02070309020205020404" pitchFamily="49" charset="0"/>
              </a:rPr>
              <a:t>u.user_name</a:t>
            </a:r>
            <a:r>
              <a:rPr lang="en-US" b="1" dirty="0" smtClean="0">
                <a:solidFill>
                  <a:srgbClr val="0070C0"/>
                </a:solidFill>
                <a:latin typeface="Courier New" panose="02070309020205020404" pitchFamily="49" charset="0"/>
                <a:cs typeface="Courier New" panose="02070309020205020404" pitchFamily="49" charset="0"/>
              </a:rPr>
              <a:t/>
            </a:r>
            <a:br>
              <a:rPr lang="en-US" b="1" dirty="0" smtClean="0">
                <a:solidFill>
                  <a:srgbClr val="0070C0"/>
                </a:solidFill>
                <a:latin typeface="Courier New" panose="02070309020205020404" pitchFamily="49" charset="0"/>
                <a:cs typeface="Courier New" panose="02070309020205020404" pitchFamily="49" charset="0"/>
              </a:rPr>
            </a:br>
            <a:r>
              <a:rPr lang="en-US" b="1" dirty="0" smtClean="0">
                <a:solidFill>
                  <a:srgbClr val="0070C0"/>
                </a:solidFill>
                <a:latin typeface="Courier New" panose="02070309020205020404" pitchFamily="49" charset="0"/>
                <a:cs typeface="Courier New" panose="02070309020205020404" pitchFamily="49" charset="0"/>
              </a:rPr>
              <a:t>FROM </a:t>
            </a:r>
            <a:r>
              <a:rPr lang="en-US" b="1" dirty="0" err="1">
                <a:solidFill>
                  <a:srgbClr val="0070C0"/>
                </a:solidFill>
                <a:latin typeface="Courier New" panose="02070309020205020404" pitchFamily="49" charset="0"/>
                <a:cs typeface="Courier New" panose="02070309020205020404" pitchFamily="49" charset="0"/>
              </a:rPr>
              <a:t>events_stream</a:t>
            </a:r>
            <a:r>
              <a:rPr lang="en-US" b="1" dirty="0">
                <a:solidFill>
                  <a:srgbClr val="0070C0"/>
                </a:solidFill>
                <a:latin typeface="Courier New" panose="02070309020205020404" pitchFamily="49" charset="0"/>
                <a:cs typeface="Courier New" panose="02070309020205020404" pitchFamily="49" charset="0"/>
              </a:rPr>
              <a:t> </a:t>
            </a:r>
            <a:r>
              <a:rPr lang="en-US" b="1" dirty="0" smtClean="0">
                <a:solidFill>
                  <a:srgbClr val="0070C0"/>
                </a:solidFill>
                <a:latin typeface="Courier New" panose="02070309020205020404" pitchFamily="49" charset="0"/>
                <a:cs typeface="Courier New" panose="02070309020205020404" pitchFamily="49" charset="0"/>
              </a:rPr>
              <a:t>s</a:t>
            </a:r>
            <a:br>
              <a:rPr lang="en-US" b="1" dirty="0" smtClean="0">
                <a:solidFill>
                  <a:srgbClr val="0070C0"/>
                </a:solidFill>
                <a:latin typeface="Courier New" panose="02070309020205020404" pitchFamily="49" charset="0"/>
                <a:cs typeface="Courier New" panose="02070309020205020404" pitchFamily="49" charset="0"/>
              </a:rPr>
            </a:br>
            <a:r>
              <a:rPr lang="en-US" b="1" dirty="0" smtClean="0">
                <a:solidFill>
                  <a:srgbClr val="0070C0"/>
                </a:solidFill>
                <a:latin typeface="Courier New" panose="02070309020205020404" pitchFamily="49" charset="0"/>
                <a:cs typeface="Courier New" panose="02070309020205020404" pitchFamily="49" charset="0"/>
              </a:rPr>
              <a:t>LEFT </a:t>
            </a:r>
            <a:r>
              <a:rPr lang="en-US" b="1" dirty="0">
                <a:solidFill>
                  <a:srgbClr val="0070C0"/>
                </a:solidFill>
                <a:latin typeface="Courier New" panose="02070309020205020404" pitchFamily="49" charset="0"/>
                <a:cs typeface="Courier New" panose="02070309020205020404" pitchFamily="49" charset="0"/>
              </a:rPr>
              <a:t>JOIN </a:t>
            </a:r>
            <a:r>
              <a:rPr lang="en-US" b="1" dirty="0" err="1">
                <a:solidFill>
                  <a:srgbClr val="0070C0"/>
                </a:solidFill>
                <a:latin typeface="Courier New" panose="02070309020205020404" pitchFamily="49" charset="0"/>
                <a:cs typeface="Courier New" panose="02070309020205020404" pitchFamily="49" charset="0"/>
              </a:rPr>
              <a:t>users_table</a:t>
            </a:r>
            <a:r>
              <a:rPr lang="en-US" b="1" dirty="0">
                <a:solidFill>
                  <a:srgbClr val="0070C0"/>
                </a:solidFill>
                <a:latin typeface="Courier New" panose="02070309020205020404" pitchFamily="49" charset="0"/>
                <a:cs typeface="Courier New" panose="02070309020205020404" pitchFamily="49" charset="0"/>
              </a:rPr>
              <a:t> u ON </a:t>
            </a:r>
            <a:r>
              <a:rPr lang="en-US" b="1" dirty="0" err="1">
                <a:solidFill>
                  <a:srgbClr val="0070C0"/>
                </a:solidFill>
                <a:latin typeface="Courier New" panose="02070309020205020404" pitchFamily="49" charset="0"/>
                <a:cs typeface="Courier New" panose="02070309020205020404" pitchFamily="49" charset="0"/>
              </a:rPr>
              <a:t>s.user_id</a:t>
            </a:r>
            <a:r>
              <a:rPr lang="en-US" b="1" dirty="0">
                <a:solidFill>
                  <a:srgbClr val="0070C0"/>
                </a:solidFill>
                <a:latin typeface="Courier New" panose="02070309020205020404" pitchFamily="49" charset="0"/>
                <a:cs typeface="Courier New" panose="02070309020205020404" pitchFamily="49" charset="0"/>
              </a:rPr>
              <a:t> = </a:t>
            </a:r>
            <a:r>
              <a:rPr lang="en-US" b="1" dirty="0" err="1">
                <a:solidFill>
                  <a:srgbClr val="0070C0"/>
                </a:solidFill>
                <a:latin typeface="Courier New" panose="02070309020205020404" pitchFamily="49" charset="0"/>
                <a:cs typeface="Courier New" panose="02070309020205020404" pitchFamily="49" charset="0"/>
              </a:rPr>
              <a:t>u.user_id</a:t>
            </a:r>
            <a:r>
              <a:rPr lang="en-US" b="1" dirty="0" smtClean="0">
                <a:solidFill>
                  <a:srgbClr val="0070C0"/>
                </a:solidFill>
                <a:latin typeface="Courier New" panose="02070309020205020404" pitchFamily="49" charset="0"/>
                <a:cs typeface="Courier New" panose="02070309020205020404" pitchFamily="49" charset="0"/>
              </a:rPr>
              <a:t>;</a:t>
            </a:r>
          </a:p>
          <a:p>
            <a:endParaRPr lang="en-US" sz="3000" dirty="0" smtClean="0"/>
          </a:p>
          <a:p>
            <a:r>
              <a:rPr lang="en-US" sz="3000" dirty="0" smtClean="0"/>
              <a:t>Les </a:t>
            </a:r>
            <a:r>
              <a:rPr lang="en-US" sz="3000" dirty="0" err="1"/>
              <a:t>fenêtres</a:t>
            </a:r>
            <a:r>
              <a:rPr lang="en-US" sz="3000" dirty="0"/>
              <a:t> </a:t>
            </a:r>
            <a:r>
              <a:rPr lang="en-US" sz="3000" dirty="0" err="1"/>
              <a:t>temporelles</a:t>
            </a:r>
            <a:r>
              <a:rPr lang="en-US" sz="3000" dirty="0"/>
              <a:t> :</a:t>
            </a:r>
          </a:p>
          <a:p>
            <a:r>
              <a:rPr lang="en-US" b="1" dirty="0">
                <a:solidFill>
                  <a:srgbClr val="0070C0"/>
                </a:solidFill>
                <a:latin typeface="Courier New" panose="02070309020205020404" pitchFamily="49" charset="0"/>
                <a:cs typeface="Courier New" panose="02070309020205020404" pitchFamily="49" charset="0"/>
              </a:rPr>
              <a:t>SELECT COUNT(*), WINDOWSTART AS </a:t>
            </a:r>
            <a:r>
              <a:rPr lang="en-US" b="1" dirty="0" err="1">
                <a:solidFill>
                  <a:srgbClr val="0070C0"/>
                </a:solidFill>
                <a:latin typeface="Courier New" panose="02070309020205020404" pitchFamily="49" charset="0"/>
                <a:cs typeface="Courier New" panose="02070309020205020404" pitchFamily="49" charset="0"/>
              </a:rPr>
              <a:t>start_time</a:t>
            </a:r>
            <a:r>
              <a:rPr lang="en-US" b="1" dirty="0">
                <a:solidFill>
                  <a:srgbClr val="0070C0"/>
                </a:solidFill>
                <a:latin typeface="Courier New" panose="02070309020205020404" pitchFamily="49" charset="0"/>
                <a:cs typeface="Courier New" panose="02070309020205020404" pitchFamily="49" charset="0"/>
              </a:rPr>
              <a:t>, WINDOWEND AS </a:t>
            </a:r>
            <a:r>
              <a:rPr lang="en-US" b="1" dirty="0" err="1" smtClean="0">
                <a:solidFill>
                  <a:srgbClr val="0070C0"/>
                </a:solidFill>
                <a:latin typeface="Courier New" panose="02070309020205020404" pitchFamily="49" charset="0"/>
                <a:cs typeface="Courier New" panose="02070309020205020404" pitchFamily="49" charset="0"/>
              </a:rPr>
              <a:t>end_time</a:t>
            </a:r>
            <a:r>
              <a:rPr lang="en-US" b="1" dirty="0" smtClean="0">
                <a:solidFill>
                  <a:srgbClr val="0070C0"/>
                </a:solidFill>
                <a:latin typeface="Courier New" panose="02070309020205020404" pitchFamily="49" charset="0"/>
                <a:cs typeface="Courier New" panose="02070309020205020404" pitchFamily="49" charset="0"/>
              </a:rPr>
              <a:t/>
            </a:r>
            <a:br>
              <a:rPr lang="en-US" b="1" dirty="0" smtClean="0">
                <a:solidFill>
                  <a:srgbClr val="0070C0"/>
                </a:solidFill>
                <a:latin typeface="Courier New" panose="02070309020205020404" pitchFamily="49" charset="0"/>
                <a:cs typeface="Courier New" panose="02070309020205020404" pitchFamily="49" charset="0"/>
              </a:rPr>
            </a:br>
            <a:r>
              <a:rPr lang="en-US" b="1" dirty="0" smtClean="0">
                <a:solidFill>
                  <a:srgbClr val="0070C0"/>
                </a:solidFill>
                <a:latin typeface="Courier New" panose="02070309020205020404" pitchFamily="49" charset="0"/>
                <a:cs typeface="Courier New" panose="02070309020205020404" pitchFamily="49" charset="0"/>
              </a:rPr>
              <a:t>FROM </a:t>
            </a:r>
            <a:r>
              <a:rPr lang="en-US" b="1" dirty="0" err="1" smtClean="0">
                <a:solidFill>
                  <a:srgbClr val="0070C0"/>
                </a:solidFill>
                <a:latin typeface="Courier New" panose="02070309020205020404" pitchFamily="49" charset="0"/>
                <a:cs typeface="Courier New" panose="02070309020205020404" pitchFamily="49" charset="0"/>
              </a:rPr>
              <a:t>events_stream</a:t>
            </a:r>
            <a:r>
              <a:rPr lang="en-US" b="1" dirty="0" smtClean="0">
                <a:solidFill>
                  <a:srgbClr val="0070C0"/>
                </a:solidFill>
                <a:latin typeface="Courier New" panose="02070309020205020404" pitchFamily="49" charset="0"/>
                <a:cs typeface="Courier New" panose="02070309020205020404" pitchFamily="49" charset="0"/>
              </a:rPr>
              <a:t/>
            </a:r>
            <a:br>
              <a:rPr lang="en-US" b="1" dirty="0" smtClean="0">
                <a:solidFill>
                  <a:srgbClr val="0070C0"/>
                </a:solidFill>
                <a:latin typeface="Courier New" panose="02070309020205020404" pitchFamily="49" charset="0"/>
                <a:cs typeface="Courier New" panose="02070309020205020404" pitchFamily="49" charset="0"/>
              </a:rPr>
            </a:br>
            <a:r>
              <a:rPr lang="en-US" b="1" dirty="0" smtClean="0">
                <a:solidFill>
                  <a:srgbClr val="0070C0"/>
                </a:solidFill>
                <a:latin typeface="Courier New" panose="02070309020205020404" pitchFamily="49" charset="0"/>
                <a:cs typeface="Courier New" panose="02070309020205020404" pitchFamily="49" charset="0"/>
              </a:rPr>
              <a:t>WINDOW </a:t>
            </a:r>
            <a:r>
              <a:rPr lang="en-US" b="1" dirty="0">
                <a:solidFill>
                  <a:srgbClr val="0070C0"/>
                </a:solidFill>
                <a:latin typeface="Courier New" panose="02070309020205020404" pitchFamily="49" charset="0"/>
                <a:cs typeface="Courier New" panose="02070309020205020404" pitchFamily="49" charset="0"/>
              </a:rPr>
              <a:t>TUMBLING (SIZE 10 </a:t>
            </a:r>
            <a:r>
              <a:rPr lang="en-US" b="1" dirty="0" smtClean="0">
                <a:solidFill>
                  <a:srgbClr val="0070C0"/>
                </a:solidFill>
                <a:latin typeface="Courier New" panose="02070309020205020404" pitchFamily="49" charset="0"/>
                <a:cs typeface="Courier New" panose="02070309020205020404" pitchFamily="49" charset="0"/>
              </a:rPr>
              <a:t>MINUTES)</a:t>
            </a:r>
            <a:br>
              <a:rPr lang="en-US" b="1" dirty="0" smtClean="0">
                <a:solidFill>
                  <a:srgbClr val="0070C0"/>
                </a:solidFill>
                <a:latin typeface="Courier New" panose="02070309020205020404" pitchFamily="49" charset="0"/>
                <a:cs typeface="Courier New" panose="02070309020205020404" pitchFamily="49" charset="0"/>
              </a:rPr>
            </a:br>
            <a:r>
              <a:rPr lang="en-US" b="1" dirty="0" smtClean="0">
                <a:solidFill>
                  <a:srgbClr val="0070C0"/>
                </a:solidFill>
                <a:latin typeface="Courier New" panose="02070309020205020404" pitchFamily="49" charset="0"/>
                <a:cs typeface="Courier New" panose="02070309020205020404" pitchFamily="49" charset="0"/>
              </a:rPr>
              <a:t>GROUP </a:t>
            </a:r>
            <a:r>
              <a:rPr lang="en-US" b="1" dirty="0">
                <a:solidFill>
                  <a:srgbClr val="0070C0"/>
                </a:solidFill>
                <a:latin typeface="Courier New" panose="02070309020205020404" pitchFamily="49" charset="0"/>
                <a:cs typeface="Courier New" panose="02070309020205020404" pitchFamily="49" charset="0"/>
              </a:rPr>
              <a:t>BY </a:t>
            </a:r>
            <a:r>
              <a:rPr lang="en-US" b="1" dirty="0" err="1">
                <a:solidFill>
                  <a:srgbClr val="0070C0"/>
                </a:solidFill>
                <a:latin typeface="Courier New" panose="02070309020205020404" pitchFamily="49" charset="0"/>
                <a:cs typeface="Courier New" panose="02070309020205020404" pitchFamily="49" charset="0"/>
              </a:rPr>
              <a:t>event_type</a:t>
            </a:r>
            <a:r>
              <a:rPr lang="en-US" b="1" dirty="0">
                <a:solidFill>
                  <a:srgbClr val="0070C0"/>
                </a:solidFill>
                <a:latin typeface="Courier New" panose="02070309020205020404" pitchFamily="49" charset="0"/>
                <a:cs typeface="Courier New" panose="02070309020205020404" pitchFamily="49" charset="0"/>
              </a:rPr>
              <a:t>;</a:t>
            </a:r>
          </a:p>
          <a:p>
            <a:endParaRPr lang="en-US" b="1" dirty="0">
              <a:solidFill>
                <a:srgbClr val="0070C0"/>
              </a:solidFill>
              <a:latin typeface="Courier New" panose="02070309020205020404" pitchFamily="49" charset="0"/>
              <a:cs typeface="Courier New" panose="02070309020205020404" pitchFamily="49" charset="0"/>
            </a:endParaRPr>
          </a:p>
          <a:p>
            <a:endParaRPr lang="fr-FR" b="1" dirty="0">
              <a:solidFill>
                <a:srgbClr val="0070C0"/>
              </a:solidFill>
              <a:latin typeface="Courier New" panose="02070309020205020404" pitchFamily="49" charset="0"/>
              <a:cs typeface="Courier New" panose="02070309020205020404" pitchFamily="49" charset="0"/>
            </a:endParaRPr>
          </a:p>
        </p:txBody>
      </p:sp>
      <p:sp>
        <p:nvSpPr>
          <p:cNvPr id="4" name="ZoneTexte 3"/>
          <p:cNvSpPr txBox="1"/>
          <p:nvPr/>
        </p:nvSpPr>
        <p:spPr>
          <a:xfrm>
            <a:off x="577080" y="6983999"/>
            <a:ext cx="2634352" cy="441744"/>
          </a:xfrm>
          <a:prstGeom prst="rect">
            <a:avLst/>
          </a:prstGeom>
          <a:noFill/>
          <a:ln>
            <a:noFill/>
          </a:ln>
        </p:spPr>
        <p:txBody>
          <a:bodyPr vert="horz" wrap="none" lIns="90000" tIns="45000" rIns="90000" bIns="45000" anchorCtr="0" compatLnSpc="1">
            <a:sp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2400" b="1" i="1" u="none" strike="noStrike" baseline="0" dirty="0">
                <a:ln>
                  <a:noFill/>
                </a:ln>
                <a:solidFill>
                  <a:srgbClr val="CE181E"/>
                </a:solidFill>
                <a:latin typeface="Times New Roman" pitchFamily="18"/>
                <a:ea typeface="Lucida Sans Unicode" pitchFamily="34"/>
                <a:cs typeface="Lucida Sans Unicode" pitchFamily="34"/>
              </a:rPr>
              <a:t>Atelier </a:t>
            </a:r>
            <a:r>
              <a:rPr lang="fr-FR" sz="2400" b="1" i="1" u="none" strike="noStrike" baseline="0" dirty="0" smtClean="0">
                <a:ln>
                  <a:noFill/>
                </a:ln>
                <a:solidFill>
                  <a:srgbClr val="CE181E"/>
                </a:solidFill>
                <a:latin typeface="Times New Roman" pitchFamily="18"/>
                <a:ea typeface="Lucida Sans Unicode" pitchFamily="34"/>
                <a:cs typeface="Lucida Sans Unicode" pitchFamily="34"/>
              </a:rPr>
              <a:t>8</a:t>
            </a:r>
            <a:r>
              <a:rPr lang="fr-FR" sz="2400" b="1" i="1" u="none" strike="noStrike" baseline="0" dirty="0">
                <a:ln>
                  <a:noFill/>
                </a:ln>
                <a:solidFill>
                  <a:srgbClr val="CE181E"/>
                </a:solidFill>
                <a:latin typeface="Times New Roman" pitchFamily="18"/>
                <a:ea typeface="Lucida Sans Unicode" pitchFamily="34"/>
                <a:cs typeface="Lucida Sans Unicode" pitchFamily="34"/>
              </a:rPr>
              <a:t> : </a:t>
            </a:r>
            <a:r>
              <a:rPr lang="fr-FR" sz="2400" b="1" i="1" u="none" strike="noStrike" baseline="0" dirty="0" err="1" smtClean="0">
                <a:ln>
                  <a:noFill/>
                </a:ln>
                <a:solidFill>
                  <a:srgbClr val="CE181E"/>
                </a:solidFill>
                <a:latin typeface="Times New Roman" pitchFamily="18"/>
                <a:ea typeface="Lucida Sans Unicode" pitchFamily="34"/>
                <a:cs typeface="Lucida Sans Unicode" pitchFamily="34"/>
              </a:rPr>
              <a:t>kSQLDb</a:t>
            </a:r>
            <a:endParaRPr lang="fr-FR" sz="2400" b="1" i="1" u="none" strike="noStrike" baseline="0" dirty="0">
              <a:ln>
                <a:noFill/>
              </a:ln>
              <a:solidFill>
                <a:srgbClr val="CE181E"/>
              </a:solidFill>
              <a:latin typeface="Times New Roman" pitchFamily="18"/>
              <a:ea typeface="Lucida Sans Unicode" pitchFamily="34"/>
              <a:cs typeface="Lucida Sans Unicode" pitchFamily="34"/>
            </a:endParaRPr>
          </a:p>
        </p:txBody>
      </p:sp>
    </p:spTree>
    <p:extLst>
      <p:ext uri="{BB962C8B-B14F-4D97-AF65-F5344CB8AC3E}">
        <p14:creationId xmlns:p14="http://schemas.microsoft.com/office/powerpoint/2010/main" val="9990679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17.xml><?xml version="1.0" encoding="utf-8"?>
<p:sld xmlns:a="http://schemas.openxmlformats.org/drawingml/2006/main" xmlns:r="http://schemas.openxmlformats.org/officeDocument/2006/relationships" xmlns:p="http://schemas.openxmlformats.org/presentationml/2006/main">
  <p:cSld name="page243">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wrap="square">
            <a:spAutoFit/>
          </a:bodyPr>
          <a:lstStyle/>
          <a:p>
            <a:pPr lvl="0"/>
            <a:r>
              <a:rPr lang="fr-FR" sz="4800"/>
              <a:t>Sécurité</a:t>
            </a:r>
          </a:p>
        </p:txBody>
      </p:sp>
      <p:sp>
        <p:nvSpPr>
          <p:cNvPr id="3" name="Sous-titre 2"/>
          <p:cNvSpPr txBox="1">
            <a:spLocks noGrp="1"/>
          </p:cNvSpPr>
          <p:nvPr>
            <p:ph type="subTitle" idx="4294967295"/>
          </p:nvPr>
        </p:nvSpPr>
        <p:spPr/>
        <p:txBody>
          <a:bodyPr vert="horz" wrap="square">
            <a:spAutoFit/>
          </a:bodyPr>
          <a:lstStyle/>
          <a:p>
            <a:pPr lvl="0" indent="-311040" algn="ctr">
              <a:lnSpc>
                <a:spcPct val="95000"/>
              </a:lnSpc>
              <a:spcAft>
                <a:spcPts val="0"/>
              </a:spcAft>
            </a:pPr>
            <a:endParaRPr lang="fr-FR" b="1"/>
          </a:p>
          <a:p>
            <a:pPr lvl="0" indent="-311040" algn="ctr">
              <a:lnSpc>
                <a:spcPct val="95000"/>
              </a:lnSpc>
              <a:spcAft>
                <a:spcPts val="0"/>
              </a:spcAft>
            </a:pPr>
            <a:endParaRPr lang="fr-FR" b="1"/>
          </a:p>
          <a:p>
            <a:pPr lvl="0" indent="-311040" algn="ctr">
              <a:lnSpc>
                <a:spcPct val="95000"/>
              </a:lnSpc>
              <a:spcAft>
                <a:spcPts val="0"/>
              </a:spcAft>
            </a:pPr>
            <a:r>
              <a:rPr lang="fr-FR" b="1">
                <a:solidFill>
                  <a:srgbClr val="064280"/>
                </a:solidFill>
              </a:rPr>
              <a:t>Configuration des listeners</a:t>
            </a:r>
          </a:p>
          <a:p>
            <a:pPr lvl="0" indent="-311040" algn="ctr">
              <a:lnSpc>
                <a:spcPct val="95000"/>
              </a:lnSpc>
              <a:spcAft>
                <a:spcPts val="0"/>
              </a:spcAft>
            </a:pPr>
            <a:r>
              <a:rPr lang="fr-FR"/>
              <a:t>SSL/TLS</a:t>
            </a:r>
          </a:p>
          <a:p>
            <a:pPr lvl="0" indent="-311040" algn="ctr">
              <a:lnSpc>
                <a:spcPct val="95000"/>
              </a:lnSpc>
              <a:spcAft>
                <a:spcPts val="0"/>
              </a:spcAft>
            </a:pPr>
            <a:r>
              <a:rPr lang="fr-FR"/>
              <a:t>Authentification via SASL</a:t>
            </a:r>
          </a:p>
          <a:p>
            <a:pPr lvl="0" indent="-311040" algn="ctr">
              <a:lnSpc>
                <a:spcPct val="95000"/>
              </a:lnSpc>
              <a:spcAft>
                <a:spcPts val="0"/>
              </a:spcAft>
            </a:pPr>
            <a:r>
              <a:rPr lang="fr-FR"/>
              <a:t>ACLs</a:t>
            </a:r>
          </a:p>
          <a:p>
            <a:pPr lvl="0" indent="-311040" algn="ctr">
              <a:lnSpc>
                <a:spcPct val="95000"/>
              </a:lnSpc>
              <a:spcAft>
                <a:spcPts val="0"/>
              </a:spcAft>
            </a:pPr>
            <a:r>
              <a:rPr lang="fr-FR"/>
              <a:t>Quotas</a:t>
            </a:r>
          </a:p>
          <a:p>
            <a:pPr lvl="0" indent="-311040" algn="ctr">
              <a:lnSpc>
                <a:spcPct val="95000"/>
              </a:lnSpc>
              <a:spcAft>
                <a:spcPts val="0"/>
              </a:spcAft>
            </a:pPr>
            <a:endParaRPr lang="fr-F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18.xml><?xml version="1.0" encoding="utf-8"?>
<p:sld xmlns:a="http://schemas.openxmlformats.org/drawingml/2006/main" xmlns:r="http://schemas.openxmlformats.org/officeDocument/2006/relationships" xmlns:p="http://schemas.openxmlformats.org/presentationml/2006/main">
  <p:cSld name="page244">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Introduction</a:t>
            </a:r>
          </a:p>
        </p:txBody>
      </p:sp>
      <p:sp>
        <p:nvSpPr>
          <p:cNvPr id="3" name="Espace réservé du texte 2"/>
          <p:cNvSpPr txBox="1">
            <a:spLocks noGrp="1"/>
          </p:cNvSpPr>
          <p:nvPr>
            <p:ph type="body" idx="4294967295"/>
          </p:nvPr>
        </p:nvSpPr>
        <p:spPr/>
        <p:txBody>
          <a:bodyPr vert="horz">
            <a:normAutofit fontScale="70000" lnSpcReduction="20000"/>
          </a:bodyPr>
          <a:lstStyle/>
          <a:p>
            <a:pPr lvl="0"/>
            <a:r>
              <a:rPr lang="fr-FR"/>
              <a:t>Différentes alternatives supportées pour la sécurité :</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Authentification des connections clients vers les brokers via SSL ou SASL</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Authentification des connections entre contrôleurs Kraft OU des brokers vers </a:t>
            </a:r>
            <a:r>
              <a:rPr lang="fr-FR" sz="3200" i="1">
                <a:solidFill>
                  <a:srgbClr val="000000"/>
                </a:solidFill>
                <a:latin typeface="Tahoma" pitchFamily="34"/>
                <a:cs typeface="Lucida Sans Unicode" pitchFamily="34"/>
              </a:rPr>
              <a:t>Zookeeper</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Cryptage des données transférées avec les clients/brokers via TLS/SSL</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Autorisation des opérations read/write/create/delete/... par client</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Possibilité d’intégration avec d’autres mécanismes d’authentification et d’autorisation</a:t>
            </a:r>
          </a:p>
          <a:p>
            <a:pPr lvl="0"/>
            <a:r>
              <a:rPr lang="fr-FR"/>
              <a:t>Naturellement, dégradation des performances avec SSL</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19.xml><?xml version="1.0" encoding="utf-8"?>
<p:sld xmlns:a="http://schemas.openxmlformats.org/drawingml/2006/main" xmlns:r="http://schemas.openxmlformats.org/officeDocument/2006/relationships" xmlns:p="http://schemas.openxmlformats.org/presentationml/2006/main">
  <p:cSld name="page245">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Listeners</a:t>
            </a:r>
          </a:p>
        </p:txBody>
      </p:sp>
      <p:sp>
        <p:nvSpPr>
          <p:cNvPr id="3" name="Espace réservé du texte 2"/>
          <p:cNvSpPr txBox="1">
            <a:spLocks noGrp="1"/>
          </p:cNvSpPr>
          <p:nvPr>
            <p:ph type="body" idx="4294967295"/>
          </p:nvPr>
        </p:nvSpPr>
        <p:spPr/>
        <p:txBody>
          <a:bodyPr vert="horz"/>
          <a:lstStyle/>
          <a:p>
            <a:pPr lvl="0"/>
            <a:r>
              <a:rPr lang="fr-FR"/>
              <a:t>Chaque serveur doit définir l'ensemble des </a:t>
            </a:r>
            <a:r>
              <a:rPr lang="fr-FR" i="1"/>
              <a:t>listeners</a:t>
            </a:r>
            <a:r>
              <a:rPr lang="fr-FR"/>
              <a:t> utilisés pour recevoir les requêtes des clients ainsi que des autres serveurs.</a:t>
            </a:r>
          </a:p>
          <a:p>
            <a:pPr lvl="0"/>
            <a:r>
              <a:rPr lang="fr-FR"/>
              <a:t>Chaque listener peut être configuré pour authentifier les clients et pour garantir que le trafic entre le serveur et le client est crypté.</a:t>
            </a:r>
          </a:p>
          <a:p>
            <a:pPr lvl="0"/>
            <a:endParaRPr lang="fr-FR" sz="2800">
              <a:latin typeface="Courier New" pitchFamily="49"/>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name="page24">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Architecture ksqlDB</a:t>
            </a:r>
          </a:p>
        </p:txBody>
      </p:sp>
      <p:sp>
        <p:nvSpPr>
          <p:cNvPr id="3" name="Espace réservé du texte 2"/>
          <p:cNvSpPr txBox="1">
            <a:spLocks noGrp="1"/>
          </p:cNvSpPr>
          <p:nvPr>
            <p:ph type="body" idx="4294967295"/>
          </p:nvPr>
        </p:nvSpPr>
        <p:spPr/>
        <p:txBody>
          <a:bodyPr vert="horz">
            <a:normAutofit lnSpcReduction="10000"/>
          </a:bodyPr>
          <a:lstStyle/>
          <a:p>
            <a:endParaRPr lang="fr-FR" dirty="0" smtClean="0"/>
          </a:p>
          <a:p>
            <a:endParaRPr lang="fr-FR" dirty="0"/>
          </a:p>
          <a:p>
            <a:endParaRPr lang="fr-FR" dirty="0" smtClean="0"/>
          </a:p>
          <a:p>
            <a:endParaRPr lang="fr-FR" dirty="0"/>
          </a:p>
          <a:p>
            <a:endParaRPr lang="fr-FR" dirty="0" smtClean="0"/>
          </a:p>
          <a:p>
            <a:r>
              <a:rPr lang="fr-FR" dirty="0" smtClean="0"/>
              <a:t>API REST </a:t>
            </a:r>
          </a:p>
          <a:p>
            <a:r>
              <a:rPr lang="fr-FR" dirty="0" smtClean="0"/>
              <a:t>Librairies : Clients Java, Python, </a:t>
            </a:r>
            <a:r>
              <a:rPr lang="fr-FR" dirty="0" err="1" smtClean="0"/>
              <a:t>NodeJS</a:t>
            </a:r>
            <a:endParaRPr lang="fr-FR" dirty="0"/>
          </a:p>
          <a:p>
            <a:endParaRPr lang="fr-FR" dirty="0"/>
          </a:p>
        </p:txBody>
      </p:sp>
      <p:pic>
        <p:nvPicPr>
          <p:cNvPr id="4" name="Image 3">
            <a:extLst>
              <a:ext uri="{FF2B5EF4-FFF2-40B4-BE49-F238E27FC236}">
                <a16:creationId xmlns:a16="http://schemas.microsoft.com/office/drawing/2014/main" id="{00000000-0000-0000-0000-000000000000}"/>
              </a:ext>
            </a:extLst>
          </p:cNvPr>
          <p:cNvPicPr>
            <a:picLocks noChangeAspect="1"/>
          </p:cNvPicPr>
          <p:nvPr/>
        </p:nvPicPr>
        <p:blipFill>
          <a:blip r:embed="rId3">
            <a:lum/>
            <a:alphaModFix/>
          </a:blip>
          <a:srcRect/>
          <a:stretch>
            <a:fillRect/>
          </a:stretch>
        </p:blipFill>
        <p:spPr>
          <a:xfrm>
            <a:off x="3235641" y="2261880"/>
            <a:ext cx="5154597" cy="2899429"/>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20.xml><?xml version="1.0" encoding="utf-8"?>
<p:sld xmlns:a="http://schemas.openxmlformats.org/drawingml/2006/main" xmlns:r="http://schemas.openxmlformats.org/officeDocument/2006/relationships" xmlns:p="http://schemas.openxmlformats.org/presentationml/2006/main">
  <p:cSld name="page246">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Combinaisons des protocoles</a:t>
            </a:r>
          </a:p>
        </p:txBody>
      </p:sp>
      <p:sp>
        <p:nvSpPr>
          <p:cNvPr id="3" name="Espace réservé du texte 2"/>
          <p:cNvSpPr txBox="1">
            <a:spLocks noGrp="1"/>
          </p:cNvSpPr>
          <p:nvPr>
            <p:ph type="body" idx="4294967295"/>
          </p:nvPr>
        </p:nvSpPr>
        <p:spPr/>
        <p:txBody>
          <a:bodyPr vert="horz">
            <a:normAutofit fontScale="62500" lnSpcReduction="20000"/>
          </a:bodyPr>
          <a:lstStyle/>
          <a:p>
            <a:pPr lvl="0"/>
            <a:r>
              <a:rPr lang="fr-FR"/>
              <a:t>Chaque protocole combine une couche de transport (PLAINTEXT ou SSL) avec une couche d'authentification optionnelle (SSL ou SASL) :</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a:solidFill>
                  <a:srgbClr val="064280"/>
                </a:solidFill>
                <a:latin typeface="Tahoma" pitchFamily="34"/>
                <a:cs typeface="Lucida Sans Unicode" pitchFamily="34"/>
              </a:rPr>
              <a:t>PLAIN_TEXT</a:t>
            </a:r>
            <a:r>
              <a:rPr lang="fr-FR" sz="3200">
                <a:solidFill>
                  <a:srgbClr val="000000"/>
                </a:solidFill>
                <a:latin typeface="Tahoma" pitchFamily="34"/>
                <a:cs typeface="Lucida Sans Unicode" pitchFamily="34"/>
              </a:rPr>
              <a:t> : En clair sans authentification. Ne convient qu'à une utilisation au sein de réseaux privés pour le traitement de données non sensibles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a:solidFill>
                  <a:srgbClr val="064280"/>
                </a:solidFill>
                <a:latin typeface="Tahoma" pitchFamily="34"/>
                <a:cs typeface="Lucida Sans Unicode" pitchFamily="34"/>
              </a:rPr>
              <a:t>SSL</a:t>
            </a:r>
            <a:r>
              <a:rPr lang="fr-FR" sz="3200">
                <a:solidFill>
                  <a:srgbClr val="000000"/>
                </a:solidFill>
                <a:latin typeface="Tahoma" pitchFamily="34"/>
                <a:cs typeface="Lucida Sans Unicode" pitchFamily="34"/>
              </a:rPr>
              <a:t> : Couche de transport SSL avec authentification client SSL en option. Convient pour une utilisation dans réseaux non sécurisés car l'authentification client et serveur ainsi que le chiffrement sont prise en charge.</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a:solidFill>
                  <a:srgbClr val="064280"/>
                </a:solidFill>
                <a:latin typeface="Tahoma" pitchFamily="34"/>
                <a:cs typeface="Lucida Sans Unicode" pitchFamily="34"/>
              </a:rPr>
              <a:t>SASL</a:t>
            </a:r>
            <a:r>
              <a:rPr lang="fr-FR" sz="3200">
                <a:solidFill>
                  <a:srgbClr val="000000"/>
                </a:solidFill>
                <a:latin typeface="Tahoma" pitchFamily="34"/>
                <a:cs typeface="Lucida Sans Unicode" pitchFamily="34"/>
              </a:rPr>
              <a:t>_</a:t>
            </a:r>
            <a:r>
              <a:rPr lang="fr-FR" sz="3200" b="1" i="1">
                <a:solidFill>
                  <a:srgbClr val="064280"/>
                </a:solidFill>
                <a:latin typeface="Tahoma" pitchFamily="34"/>
                <a:cs typeface="Lucida Sans Unicode" pitchFamily="34"/>
              </a:rPr>
              <a:t>PLAINTEXT</a:t>
            </a:r>
            <a:r>
              <a:rPr lang="fr-FR" sz="3200">
                <a:solidFill>
                  <a:srgbClr val="000000"/>
                </a:solidFill>
                <a:latin typeface="Tahoma" pitchFamily="34"/>
                <a:cs typeface="Lucida Sans Unicode" pitchFamily="34"/>
              </a:rPr>
              <a:t> : Couche de transport PLAINTEXT avec authentification client SASL. Ne prend pas en charge le cryptage et convient donc uniquement pour une utilisation dans des réseaux privés.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a:solidFill>
                  <a:srgbClr val="064280"/>
                </a:solidFill>
                <a:latin typeface="Tahoma" pitchFamily="34"/>
                <a:cs typeface="Lucida Sans Unicode" pitchFamily="34"/>
              </a:rPr>
              <a:t>SASL_SSL</a:t>
            </a:r>
            <a:r>
              <a:rPr lang="fr-FR" sz="3200">
                <a:solidFill>
                  <a:srgbClr val="000000"/>
                </a:solidFill>
                <a:latin typeface="Tahoma" pitchFamily="34"/>
                <a:cs typeface="Lucida Sans Unicode" pitchFamily="34"/>
              </a:rPr>
              <a:t> : Couche de transport SSL avec authentification SASL. Convient pour une utilisation dans des réseaux non sécurisés.</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21.xml><?xml version="1.0" encoding="utf-8"?>
<p:sld xmlns:a="http://schemas.openxmlformats.org/drawingml/2006/main" xmlns:r="http://schemas.openxmlformats.org/officeDocument/2006/relationships" xmlns:p="http://schemas.openxmlformats.org/presentationml/2006/main">
  <p:cSld name="page247">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Configuration des listeners</a:t>
            </a:r>
          </a:p>
        </p:txBody>
      </p:sp>
      <p:sp>
        <p:nvSpPr>
          <p:cNvPr id="3" name="Espace réservé du texte 2"/>
          <p:cNvSpPr txBox="1">
            <a:spLocks noGrp="1"/>
          </p:cNvSpPr>
          <p:nvPr>
            <p:ph type="body" idx="4294967295"/>
          </p:nvPr>
        </p:nvSpPr>
        <p:spPr/>
        <p:txBody>
          <a:bodyPr vert="horz">
            <a:normAutofit fontScale="55000" lnSpcReduction="20000"/>
          </a:bodyPr>
          <a:lstStyle/>
          <a:p>
            <a:pPr lvl="0"/>
            <a:r>
              <a:rPr lang="fr-FR"/>
              <a:t>Les listeners sont déclarés via la propriété </a:t>
            </a:r>
            <a:r>
              <a:rPr lang="fr-FR" b="1" i="1">
                <a:solidFill>
                  <a:srgbClr val="0D1F63"/>
                </a:solidFill>
              </a:rPr>
              <a:t>listeners </a:t>
            </a:r>
            <a:r>
              <a:rPr lang="fr-FR"/>
              <a:t>:</a:t>
            </a:r>
          </a:p>
          <a:p>
            <a:pPr lvl="0"/>
            <a:r>
              <a:rPr lang="fr-FR" sz="2800">
                <a:latin typeface="Courier New" pitchFamily="49"/>
              </a:rPr>
              <a:t>{LISTENER_NAME}://:{port}</a:t>
            </a:r>
          </a:p>
          <a:p>
            <a:pPr lvl="0"/>
            <a:r>
              <a:rPr lang="fr-FR"/>
              <a:t>Ou LISTENER_NAME est un nom descriptif</a:t>
            </a:r>
          </a:p>
          <a:p>
            <a:pPr lvl="0"/>
            <a:r>
              <a:rPr lang="fr-FR"/>
              <a:t>Exemple :</a:t>
            </a:r>
          </a:p>
          <a:p>
            <a:pPr lvl="0"/>
            <a:r>
              <a:rPr lang="fr-FR" sz="2800">
                <a:latin typeface="Courier New" pitchFamily="49"/>
              </a:rPr>
              <a:t>  listeners=CLIENT://:9092,BROKER://:9095</a:t>
            </a:r>
          </a:p>
          <a:p>
            <a:pPr lvl="0"/>
            <a:endParaRPr lang="fr-FR"/>
          </a:p>
          <a:p>
            <a:pPr lvl="0"/>
            <a:r>
              <a:rPr lang="fr-FR"/>
              <a:t>Le protocole utilisé pour chaque listener est spécifié dans la propriété </a:t>
            </a:r>
            <a:r>
              <a:rPr lang="fr-FR" b="1" i="1">
                <a:solidFill>
                  <a:srgbClr val="0D1F63"/>
                </a:solidFill>
              </a:rPr>
              <a:t>listener.security.protocol.map</a:t>
            </a:r>
          </a:p>
          <a:p>
            <a:pPr lvl="0"/>
            <a:r>
              <a:rPr lang="fr-FR"/>
              <a:t>Exemple : </a:t>
            </a:r>
            <a:r>
              <a:rPr lang="fr-FR" sz="2800">
                <a:latin typeface="Courier New" pitchFamily="49"/>
              </a:rPr>
              <a:t>listener.security.protocol.map=CLIENT:SSL,BROKER:PLAINTEXT</a:t>
            </a:r>
          </a:p>
          <a:p>
            <a:pPr lvl="0"/>
            <a:r>
              <a:rPr lang="fr-FR"/>
              <a:t>Les protocoles supportés sont : </a:t>
            </a:r>
            <a:r>
              <a:rPr lang="fr-FR" i="1"/>
              <a:t>PLAINTEXT, SSL, SASL_PLAINTEXT, SASL_SSL</a:t>
            </a:r>
          </a:p>
          <a:p>
            <a:pPr lvl="0"/>
            <a:r>
              <a:rPr lang="fr-FR"/>
              <a:t>Il faut déclarer les listener utilisés pour la communication inter broker via </a:t>
            </a:r>
            <a:r>
              <a:rPr lang="fr-FR" b="1" i="1">
                <a:solidFill>
                  <a:srgbClr val="0D1F63"/>
                </a:solidFill>
              </a:rPr>
              <a:t>inter.broker.listener.name </a:t>
            </a:r>
            <a:r>
              <a:rPr lang="fr-FR"/>
              <a:t>et</a:t>
            </a:r>
            <a:r>
              <a:rPr lang="fr-FR" b="1" i="1">
                <a:solidFill>
                  <a:srgbClr val="0D1F63"/>
                </a:solidFill>
              </a:rPr>
              <a:t> controller.listener.names</a:t>
            </a:r>
          </a:p>
        </p:txBody>
      </p:sp>
      <p:sp>
        <p:nvSpPr>
          <p:cNvPr id="4" name="ZoneTexte 3"/>
          <p:cNvSpPr txBox="1"/>
          <p:nvPr/>
        </p:nvSpPr>
        <p:spPr>
          <a:xfrm>
            <a:off x="577440" y="6983999"/>
            <a:ext cx="4726800" cy="437760"/>
          </a:xfrm>
          <a:prstGeom prst="rect">
            <a:avLst/>
          </a:prstGeom>
          <a:noFill/>
          <a:ln>
            <a:noFill/>
          </a:ln>
        </p:spPr>
        <p:txBody>
          <a:bodyPr vert="horz" wrap="none" lIns="90000" tIns="45000" rIns="90000" bIns="45000" anchorCtr="0" compatLnSpc="1">
            <a:sp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2400" b="1" i="1" u="none" strike="noStrike" baseline="0">
                <a:ln>
                  <a:noFill/>
                </a:ln>
                <a:solidFill>
                  <a:srgbClr val="CE181E"/>
                </a:solidFill>
                <a:latin typeface="Times New Roman" pitchFamily="18"/>
                <a:ea typeface="Lucida Sans Unicode" pitchFamily="34"/>
                <a:cs typeface="Lucida Sans Unicode" pitchFamily="34"/>
              </a:rPr>
              <a:t>Atelier 9.1 : Séparation des listeners</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22.xml><?xml version="1.0" encoding="utf-8"?>
<p:sld xmlns:a="http://schemas.openxmlformats.org/drawingml/2006/main" xmlns:r="http://schemas.openxmlformats.org/officeDocument/2006/relationships" xmlns:p="http://schemas.openxmlformats.org/presentationml/2006/main">
  <p:cSld name="page248">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wrap="square">
            <a:spAutoFit/>
          </a:bodyPr>
          <a:lstStyle/>
          <a:p>
            <a:pPr lvl="0"/>
            <a:r>
              <a:rPr lang="fr-FR" sz="4800"/>
              <a:t>Sécurité</a:t>
            </a:r>
          </a:p>
        </p:txBody>
      </p:sp>
      <p:sp>
        <p:nvSpPr>
          <p:cNvPr id="3" name="Sous-titre 2"/>
          <p:cNvSpPr txBox="1">
            <a:spLocks noGrp="1"/>
          </p:cNvSpPr>
          <p:nvPr>
            <p:ph type="subTitle" idx="4294967295"/>
          </p:nvPr>
        </p:nvSpPr>
        <p:spPr/>
        <p:txBody>
          <a:bodyPr vert="horz" wrap="square">
            <a:spAutoFit/>
          </a:bodyPr>
          <a:lstStyle/>
          <a:p>
            <a:pPr lvl="0" indent="-311040" algn="ctr">
              <a:lnSpc>
                <a:spcPct val="95000"/>
              </a:lnSpc>
              <a:spcAft>
                <a:spcPts val="0"/>
              </a:spcAft>
            </a:pPr>
            <a:endParaRPr lang="fr-FR" b="1"/>
          </a:p>
          <a:p>
            <a:pPr lvl="0" indent="-311040" algn="ctr">
              <a:lnSpc>
                <a:spcPct val="95000"/>
              </a:lnSpc>
              <a:spcAft>
                <a:spcPts val="0"/>
              </a:spcAft>
            </a:pPr>
            <a:endParaRPr lang="fr-FR" b="1"/>
          </a:p>
          <a:p>
            <a:pPr lvl="0" indent="-311040" algn="ctr">
              <a:lnSpc>
                <a:spcPct val="95000"/>
              </a:lnSpc>
              <a:spcAft>
                <a:spcPts val="0"/>
              </a:spcAft>
            </a:pPr>
            <a:r>
              <a:rPr lang="fr-FR"/>
              <a:t>Configuration des listeners</a:t>
            </a:r>
          </a:p>
          <a:p>
            <a:pPr lvl="0" indent="-311040" algn="ctr">
              <a:lnSpc>
                <a:spcPct val="95000"/>
              </a:lnSpc>
              <a:spcAft>
                <a:spcPts val="0"/>
              </a:spcAft>
            </a:pPr>
            <a:r>
              <a:rPr lang="fr-FR" b="1">
                <a:solidFill>
                  <a:srgbClr val="064280"/>
                </a:solidFill>
              </a:rPr>
              <a:t>SSL/TLS</a:t>
            </a:r>
          </a:p>
          <a:p>
            <a:pPr lvl="0" indent="-311040" algn="ctr">
              <a:lnSpc>
                <a:spcPct val="95000"/>
              </a:lnSpc>
              <a:spcAft>
                <a:spcPts val="0"/>
              </a:spcAft>
            </a:pPr>
            <a:r>
              <a:rPr lang="fr-FR"/>
              <a:t>Authentification via SASL</a:t>
            </a:r>
          </a:p>
          <a:p>
            <a:pPr lvl="0" indent="-311040" algn="ctr">
              <a:lnSpc>
                <a:spcPct val="95000"/>
              </a:lnSpc>
              <a:spcAft>
                <a:spcPts val="0"/>
              </a:spcAft>
            </a:pPr>
            <a:r>
              <a:rPr lang="fr-FR"/>
              <a:t>ACLs</a:t>
            </a:r>
          </a:p>
          <a:p>
            <a:pPr lvl="0" indent="-311040" algn="ctr">
              <a:lnSpc>
                <a:spcPct val="95000"/>
              </a:lnSpc>
              <a:spcAft>
                <a:spcPts val="0"/>
              </a:spcAft>
            </a:pPr>
            <a:r>
              <a:rPr lang="fr-FR"/>
              <a:t>Quotas</a:t>
            </a:r>
          </a:p>
          <a:p>
            <a:pPr lvl="0" indent="-311040" algn="ctr">
              <a:lnSpc>
                <a:spcPct val="95000"/>
              </a:lnSpc>
              <a:spcAft>
                <a:spcPts val="0"/>
              </a:spcAft>
            </a:pPr>
            <a:endParaRPr lang="fr-F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23.xml><?xml version="1.0" encoding="utf-8"?>
<p:sld xmlns:a="http://schemas.openxmlformats.org/drawingml/2006/main" xmlns:r="http://schemas.openxmlformats.org/officeDocument/2006/relationships" xmlns:p="http://schemas.openxmlformats.org/presentationml/2006/main">
  <p:cSld name="page249">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Certificats</a:t>
            </a:r>
          </a:p>
        </p:txBody>
      </p:sp>
      <p:sp>
        <p:nvSpPr>
          <p:cNvPr id="3" name="Espace réservé du texte 2"/>
          <p:cNvSpPr txBox="1">
            <a:spLocks noGrp="1"/>
          </p:cNvSpPr>
          <p:nvPr>
            <p:ph type="body" idx="4294967295"/>
          </p:nvPr>
        </p:nvSpPr>
        <p:spPr/>
        <p:txBody>
          <a:bodyPr vert="horz"/>
          <a:lstStyle/>
          <a:p>
            <a:pPr lvl="0"/>
            <a:r>
              <a:rPr lang="fr-FR"/>
              <a:t>SSL pour le cryptage et l’authentification</a:t>
            </a:r>
          </a:p>
        </p:txBody>
      </p:sp>
      <p:pic>
        <p:nvPicPr>
          <p:cNvPr id="4" name="Image 3">
            <a:extLst>
              <a:ext uri="{FF2B5EF4-FFF2-40B4-BE49-F238E27FC236}">
                <a16:creationId xmlns:a16="http://schemas.microsoft.com/office/drawing/2014/main" id="{00000000-0000-0000-0000-000000000000}"/>
              </a:ext>
            </a:extLst>
          </p:cNvPr>
          <p:cNvPicPr>
            <a:picLocks noChangeAspect="1"/>
          </p:cNvPicPr>
          <p:nvPr/>
        </p:nvPicPr>
        <p:blipFill>
          <a:blip r:embed="rId3">
            <a:lum/>
            <a:alphaModFix/>
          </a:blip>
          <a:srcRect/>
          <a:stretch>
            <a:fillRect/>
          </a:stretch>
        </p:blipFill>
        <p:spPr>
          <a:xfrm>
            <a:off x="1368000" y="3311999"/>
            <a:ext cx="7528320" cy="379656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24.xml><?xml version="1.0" encoding="utf-8"?>
<p:sld xmlns:a="http://schemas.openxmlformats.org/drawingml/2006/main" xmlns:r="http://schemas.openxmlformats.org/officeDocument/2006/relationships" xmlns:p="http://schemas.openxmlformats.org/presentationml/2006/main">
  <p:cSld name="page250">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Configuration TLS et Vérification d’hôte</a:t>
            </a:r>
          </a:p>
        </p:txBody>
      </p:sp>
      <p:sp>
        <p:nvSpPr>
          <p:cNvPr id="3" name="Espace réservé du texte 2"/>
          <p:cNvSpPr txBox="1">
            <a:spLocks noGrp="1"/>
          </p:cNvSpPr>
          <p:nvPr>
            <p:ph type="body" idx="4294967295"/>
          </p:nvPr>
        </p:nvSpPr>
        <p:spPr/>
        <p:txBody>
          <a:bodyPr vert="horz">
            <a:normAutofit lnSpcReduction="10000"/>
          </a:bodyPr>
          <a:lstStyle/>
          <a:p>
            <a:pPr lvl="0"/>
            <a:r>
              <a:rPr lang="fr-FR"/>
              <a:t>Les certificats des brokers doivent contenir le nom d'hôte du broker en tant que nom alternatif du sujet (SAN) extension ou comme nom commun (CN) pour permettre aux clients de vérifier l'hôte du serveur.</a:t>
            </a:r>
          </a:p>
          <a:p>
            <a:pPr lvl="0"/>
            <a:r>
              <a:rPr lang="fr-FR"/>
              <a:t>Les certificats génériques utilisant les wildcards peuvent être utilisés pour simplifier l'administration en utilisant le même keystore pour tous les brokers d'un domaine</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25.xml><?xml version="1.0" encoding="utf-8"?>
<p:sld xmlns:a="http://schemas.openxmlformats.org/drawingml/2006/main" xmlns:r="http://schemas.openxmlformats.org/officeDocument/2006/relationships" xmlns:p="http://schemas.openxmlformats.org/presentationml/2006/main">
  <p:cSld name="page251">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Configuration du broker</a:t>
            </a:r>
          </a:p>
        </p:txBody>
      </p:sp>
      <p:sp>
        <p:nvSpPr>
          <p:cNvPr id="3" name="Espace réservé du texte 2"/>
          <p:cNvSpPr txBox="1">
            <a:spLocks noGrp="1"/>
          </p:cNvSpPr>
          <p:nvPr>
            <p:ph type="body" idx="4294967295"/>
          </p:nvPr>
        </p:nvSpPr>
        <p:spPr/>
        <p:txBody>
          <a:bodyPr vert="horz"/>
          <a:lstStyle/>
          <a:p>
            <a:pPr lvl="0"/>
            <a:r>
              <a:rPr lang="fr-FR" i="1"/>
              <a:t>server.properties</a:t>
            </a:r>
            <a:r>
              <a:rPr lang="fr-FR"/>
              <a:t> :</a:t>
            </a:r>
          </a:p>
          <a:p>
            <a:pPr lvl="0"/>
            <a:r>
              <a:rPr lang="fr-FR" sz="2400">
                <a:latin typeface="Courier New" pitchFamily="49"/>
              </a:rPr>
              <a:t>listeners=PLAINTEXT://host.name:port,SSL://host.name:port</a:t>
            </a:r>
          </a:p>
          <a:p>
            <a:pPr lvl="0"/>
            <a:endParaRPr lang="fr-FR">
              <a:latin typeface="Courier New" pitchFamily="49"/>
            </a:endParaRPr>
          </a:p>
          <a:p>
            <a:pPr lvl="0">
              <a:lnSpc>
                <a:spcPct val="100000"/>
              </a:lnSpc>
              <a:spcAft>
                <a:spcPts val="567"/>
              </a:spcAft>
            </a:pPr>
            <a:r>
              <a:rPr lang="fr-FR" sz="1600">
                <a:latin typeface="Courier New" pitchFamily="49"/>
              </a:rPr>
              <a:t>ssl.keystore.location=/home/ubuntu/ssl/server.keystore.jks</a:t>
            </a:r>
          </a:p>
          <a:p>
            <a:pPr lvl="0">
              <a:lnSpc>
                <a:spcPct val="100000"/>
              </a:lnSpc>
              <a:spcAft>
                <a:spcPts val="567"/>
              </a:spcAft>
            </a:pPr>
            <a:r>
              <a:rPr lang="fr-FR" sz="1600">
                <a:latin typeface="Courier New" pitchFamily="49"/>
              </a:rPr>
              <a:t>ssl.keystore.password=servpass</a:t>
            </a:r>
          </a:p>
          <a:p>
            <a:pPr lvl="0">
              <a:lnSpc>
                <a:spcPct val="100000"/>
              </a:lnSpc>
              <a:spcAft>
                <a:spcPts val="567"/>
              </a:spcAft>
            </a:pPr>
            <a:r>
              <a:rPr lang="fr-FR" sz="1600">
                <a:latin typeface="Courier New" pitchFamily="49"/>
              </a:rPr>
              <a:t>ssl.key.password=servpass</a:t>
            </a:r>
          </a:p>
          <a:p>
            <a:pPr lvl="0">
              <a:lnSpc>
                <a:spcPct val="100000"/>
              </a:lnSpc>
              <a:spcAft>
                <a:spcPts val="567"/>
              </a:spcAft>
            </a:pPr>
            <a:r>
              <a:rPr lang="fr-FR" sz="1600">
                <a:latin typeface="Courier New" pitchFamily="49"/>
              </a:rPr>
              <a:t>ssl.truststore.location=/home/ubuntu/ssl/server.truststore.jks</a:t>
            </a:r>
          </a:p>
          <a:p>
            <a:pPr lvl="0">
              <a:lnSpc>
                <a:spcPct val="100000"/>
              </a:lnSpc>
              <a:spcAft>
                <a:spcPts val="567"/>
              </a:spcAft>
            </a:pPr>
            <a:r>
              <a:rPr lang="fr-FR" sz="1600">
                <a:latin typeface="Courier New" pitchFamily="49"/>
              </a:rPr>
              <a:t>ssl.truststore.password=servpass</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26.xml><?xml version="1.0" encoding="utf-8"?>
<p:sld xmlns:a="http://schemas.openxmlformats.org/drawingml/2006/main" xmlns:r="http://schemas.openxmlformats.org/officeDocument/2006/relationships" xmlns:p="http://schemas.openxmlformats.org/presentationml/2006/main">
  <p:cSld name="page252">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Configuration des clients</a:t>
            </a:r>
          </a:p>
        </p:txBody>
      </p:sp>
      <p:sp>
        <p:nvSpPr>
          <p:cNvPr id="3" name="Espace réservé du texte 2"/>
          <p:cNvSpPr txBox="1">
            <a:spLocks noGrp="1"/>
          </p:cNvSpPr>
          <p:nvPr>
            <p:ph type="body" idx="4294967295"/>
          </p:nvPr>
        </p:nvSpPr>
        <p:spPr/>
        <p:txBody>
          <a:bodyPr vert="horz"/>
          <a:lstStyle/>
          <a:p>
            <a:pPr lvl="0">
              <a:lnSpc>
                <a:spcPct val="100000"/>
              </a:lnSpc>
              <a:spcAft>
                <a:spcPts val="567"/>
              </a:spcAft>
            </a:pPr>
            <a:r>
              <a:rPr lang="fr-FR" sz="2400">
                <a:latin typeface="Courier New" pitchFamily="49"/>
              </a:rPr>
              <a:t>security.protocol=SSL</a:t>
            </a:r>
          </a:p>
          <a:p>
            <a:pPr lvl="0">
              <a:lnSpc>
                <a:spcPct val="100000"/>
              </a:lnSpc>
              <a:spcAft>
                <a:spcPts val="567"/>
              </a:spcAft>
            </a:pPr>
            <a:r>
              <a:rPr lang="fr-FR" sz="2400">
                <a:latin typeface="Courier New" pitchFamily="49"/>
              </a:rPr>
              <a:t>ssl.truststore.location=/var/private/ssl/client.truststore.jks</a:t>
            </a:r>
          </a:p>
          <a:p>
            <a:pPr lvl="0">
              <a:lnSpc>
                <a:spcPct val="100000"/>
              </a:lnSpc>
              <a:spcAft>
                <a:spcPts val="567"/>
              </a:spcAft>
            </a:pPr>
            <a:r>
              <a:rPr lang="fr-FR" sz="2400">
                <a:latin typeface="Courier New" pitchFamily="49"/>
              </a:rPr>
              <a:t>ssl.truststore.password=clipass</a:t>
            </a:r>
          </a:p>
          <a:p>
            <a:pPr lvl="0">
              <a:lnSpc>
                <a:spcPct val="100000"/>
              </a:lnSpc>
              <a:spcAft>
                <a:spcPts val="567"/>
              </a:spcAft>
            </a:pPr>
            <a:endParaRPr lang="fr-FR" sz="2400">
              <a:latin typeface="Courier New" pitchFamily="49"/>
            </a:endParaRPr>
          </a:p>
          <a:p>
            <a:pPr lvl="0">
              <a:lnSpc>
                <a:spcPct val="100000"/>
              </a:lnSpc>
              <a:spcAft>
                <a:spcPts val="567"/>
              </a:spcAft>
            </a:pPr>
            <a:endParaRPr lang="fr-FR" sz="2400">
              <a:latin typeface="Courier New" pitchFamily="49"/>
            </a:endParaRPr>
          </a:p>
          <a:p>
            <a:pPr lvl="0">
              <a:lnSpc>
                <a:spcPct val="100000"/>
              </a:lnSpc>
              <a:spcAft>
                <a:spcPts val="567"/>
              </a:spcAft>
            </a:pPr>
            <a:endParaRPr lang="fr-FR" sz="2400">
              <a:latin typeface="Courier New" pitchFamily="49"/>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27.xml><?xml version="1.0" encoding="utf-8"?>
<p:sld xmlns:a="http://schemas.openxmlformats.org/drawingml/2006/main" xmlns:r="http://schemas.openxmlformats.org/officeDocument/2006/relationships" xmlns:p="http://schemas.openxmlformats.org/presentationml/2006/main">
  <p:cSld name="page253">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Authentification des clients via SSL</a:t>
            </a:r>
          </a:p>
        </p:txBody>
      </p:sp>
      <p:sp>
        <p:nvSpPr>
          <p:cNvPr id="3" name="Espace réservé du texte 2"/>
          <p:cNvSpPr txBox="1">
            <a:spLocks noGrp="1"/>
          </p:cNvSpPr>
          <p:nvPr>
            <p:ph type="body" idx="4294967295"/>
          </p:nvPr>
        </p:nvSpPr>
        <p:spPr/>
        <p:txBody>
          <a:bodyPr vert="horz"/>
          <a:lstStyle/>
          <a:p>
            <a:pPr lvl="0"/>
            <a:r>
              <a:rPr lang="fr-FR"/>
              <a:t>Si l'authentification du client est requise, un </a:t>
            </a:r>
            <a:r>
              <a:rPr lang="fr-FR" i="1"/>
              <a:t>keystore</a:t>
            </a:r>
            <a:r>
              <a:rPr lang="fr-FR"/>
              <a:t> doit également être créé et la configuration de </a:t>
            </a:r>
            <a:r>
              <a:rPr lang="fr-FR" i="1"/>
              <a:t>client.properties</a:t>
            </a:r>
            <a:r>
              <a:rPr lang="fr-FR"/>
              <a:t> doit contenir :</a:t>
            </a:r>
          </a:p>
          <a:p>
            <a:pPr lvl="0">
              <a:lnSpc>
                <a:spcPct val="100000"/>
              </a:lnSpc>
              <a:spcAft>
                <a:spcPts val="283"/>
              </a:spcAft>
            </a:pPr>
            <a:r>
              <a:rPr lang="fr-FR" sz="2000">
                <a:latin typeface="Courier New" pitchFamily="49"/>
              </a:rPr>
              <a:t>ssl.keystore.location=/var/private/client.keystore.jks</a:t>
            </a:r>
          </a:p>
          <a:p>
            <a:pPr lvl="0">
              <a:lnSpc>
                <a:spcPct val="100000"/>
              </a:lnSpc>
              <a:spcAft>
                <a:spcPts val="283"/>
              </a:spcAft>
            </a:pPr>
            <a:r>
              <a:rPr lang="fr-FR" sz="2000">
                <a:latin typeface="Courier New" pitchFamily="49"/>
              </a:rPr>
              <a:t>ssl.keystore.password=test1234</a:t>
            </a:r>
          </a:p>
          <a:p>
            <a:pPr lvl="0">
              <a:lnSpc>
                <a:spcPct val="100000"/>
              </a:lnSpc>
              <a:spcAft>
                <a:spcPts val="283"/>
              </a:spcAft>
            </a:pPr>
            <a:r>
              <a:rPr lang="fr-FR" sz="2000">
                <a:latin typeface="Courier New" pitchFamily="49"/>
              </a:rPr>
              <a:t>ssl.key.password=test1234</a:t>
            </a:r>
          </a:p>
        </p:txBody>
      </p:sp>
      <p:sp>
        <p:nvSpPr>
          <p:cNvPr id="4" name="ZoneTexte 3"/>
          <p:cNvSpPr txBox="1"/>
          <p:nvPr/>
        </p:nvSpPr>
        <p:spPr>
          <a:xfrm>
            <a:off x="577080" y="6983999"/>
            <a:ext cx="4223880" cy="437760"/>
          </a:xfrm>
          <a:prstGeom prst="rect">
            <a:avLst/>
          </a:prstGeom>
          <a:noFill/>
          <a:ln>
            <a:noFill/>
          </a:ln>
        </p:spPr>
        <p:txBody>
          <a:bodyPr vert="horz" wrap="none" lIns="90000" tIns="45000" rIns="90000" bIns="45000" anchorCtr="0" compatLnSpc="1">
            <a:sp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2400" b="1" i="1" u="none" strike="noStrike" baseline="0">
                <a:ln>
                  <a:noFill/>
                </a:ln>
                <a:solidFill>
                  <a:srgbClr val="CE181E"/>
                </a:solidFill>
                <a:latin typeface="Times New Roman" pitchFamily="18"/>
                <a:ea typeface="Lucida Sans Unicode" pitchFamily="34"/>
                <a:cs typeface="Lucida Sans Unicode" pitchFamily="34"/>
              </a:rPr>
              <a:t>Atelier 9.2 : Mise en place SSL</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28.xml><?xml version="1.0" encoding="utf-8"?>
<p:sld xmlns:a="http://schemas.openxmlformats.org/drawingml/2006/main" xmlns:r="http://schemas.openxmlformats.org/officeDocument/2006/relationships" xmlns:p="http://schemas.openxmlformats.org/presentationml/2006/main">
  <p:cSld name="page254">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wrap="square">
            <a:spAutoFit/>
          </a:bodyPr>
          <a:lstStyle/>
          <a:p>
            <a:pPr lvl="0"/>
            <a:r>
              <a:rPr lang="fr-FR" sz="4800"/>
              <a:t>Sécurité</a:t>
            </a:r>
          </a:p>
        </p:txBody>
      </p:sp>
      <p:sp>
        <p:nvSpPr>
          <p:cNvPr id="3" name="Sous-titre 2"/>
          <p:cNvSpPr txBox="1">
            <a:spLocks noGrp="1"/>
          </p:cNvSpPr>
          <p:nvPr>
            <p:ph type="subTitle" idx="4294967295"/>
          </p:nvPr>
        </p:nvSpPr>
        <p:spPr/>
        <p:txBody>
          <a:bodyPr vert="horz" wrap="square">
            <a:spAutoFit/>
          </a:bodyPr>
          <a:lstStyle/>
          <a:p>
            <a:pPr lvl="0" indent="-311040" algn="ctr">
              <a:lnSpc>
                <a:spcPct val="95000"/>
              </a:lnSpc>
              <a:spcAft>
                <a:spcPts val="0"/>
              </a:spcAft>
            </a:pPr>
            <a:endParaRPr lang="fr-FR" b="1"/>
          </a:p>
          <a:p>
            <a:pPr lvl="0" indent="-311040" algn="ctr">
              <a:lnSpc>
                <a:spcPct val="95000"/>
              </a:lnSpc>
              <a:spcAft>
                <a:spcPts val="0"/>
              </a:spcAft>
            </a:pPr>
            <a:endParaRPr lang="fr-FR" b="1"/>
          </a:p>
          <a:p>
            <a:pPr lvl="0" indent="-311040" algn="ctr">
              <a:lnSpc>
                <a:spcPct val="95000"/>
              </a:lnSpc>
              <a:spcAft>
                <a:spcPts val="0"/>
              </a:spcAft>
            </a:pPr>
            <a:r>
              <a:rPr lang="fr-FR"/>
              <a:t>Configuration des listeners</a:t>
            </a:r>
          </a:p>
          <a:p>
            <a:pPr lvl="0" indent="-311040" algn="ctr">
              <a:lnSpc>
                <a:spcPct val="95000"/>
              </a:lnSpc>
              <a:spcAft>
                <a:spcPts val="0"/>
              </a:spcAft>
            </a:pPr>
            <a:r>
              <a:rPr lang="fr-FR"/>
              <a:t>SSL/TLS</a:t>
            </a:r>
          </a:p>
          <a:p>
            <a:pPr lvl="0" indent="-311040" algn="ctr">
              <a:lnSpc>
                <a:spcPct val="95000"/>
              </a:lnSpc>
              <a:spcAft>
                <a:spcPts val="0"/>
              </a:spcAft>
            </a:pPr>
            <a:r>
              <a:rPr lang="fr-FR" b="1">
                <a:solidFill>
                  <a:srgbClr val="064280"/>
                </a:solidFill>
              </a:rPr>
              <a:t>Authentification via SASL</a:t>
            </a:r>
          </a:p>
          <a:p>
            <a:pPr lvl="0" indent="-311040" algn="ctr">
              <a:lnSpc>
                <a:spcPct val="95000"/>
              </a:lnSpc>
              <a:spcAft>
                <a:spcPts val="0"/>
              </a:spcAft>
            </a:pPr>
            <a:r>
              <a:rPr lang="fr-FR"/>
              <a:t>ACLs</a:t>
            </a:r>
          </a:p>
          <a:p>
            <a:pPr lvl="0" indent="-311040" algn="ctr">
              <a:lnSpc>
                <a:spcPct val="95000"/>
              </a:lnSpc>
              <a:spcAft>
                <a:spcPts val="0"/>
              </a:spcAft>
            </a:pPr>
            <a:r>
              <a:rPr lang="fr-FR"/>
              <a:t>Quotas</a:t>
            </a:r>
          </a:p>
          <a:p>
            <a:pPr lvl="0" indent="-311040" algn="ctr">
              <a:lnSpc>
                <a:spcPct val="95000"/>
              </a:lnSpc>
              <a:spcAft>
                <a:spcPts val="0"/>
              </a:spcAft>
            </a:pPr>
            <a:endParaRPr lang="fr-F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29.xml><?xml version="1.0" encoding="utf-8"?>
<p:sld xmlns:a="http://schemas.openxmlformats.org/drawingml/2006/main" xmlns:r="http://schemas.openxmlformats.org/officeDocument/2006/relationships" xmlns:p="http://schemas.openxmlformats.org/presentationml/2006/main">
  <p:cSld name="page255">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SASL</a:t>
            </a:r>
          </a:p>
        </p:txBody>
      </p:sp>
      <p:sp>
        <p:nvSpPr>
          <p:cNvPr id="3" name="Espace réservé du texte 2"/>
          <p:cNvSpPr txBox="1">
            <a:spLocks noGrp="1"/>
          </p:cNvSpPr>
          <p:nvPr>
            <p:ph type="body" idx="4294967295"/>
          </p:nvPr>
        </p:nvSpPr>
        <p:spPr/>
        <p:txBody>
          <a:bodyPr vert="horz">
            <a:normAutofit fontScale="92500" lnSpcReduction="20000"/>
          </a:bodyPr>
          <a:lstStyle/>
          <a:p>
            <a:pPr lvl="0"/>
            <a:r>
              <a:rPr lang="fr-FR" i="1"/>
              <a:t>Simple Authentication and Security Layer</a:t>
            </a:r>
            <a:r>
              <a:rPr lang="fr-FR"/>
              <a:t> pour </a:t>
            </a:r>
            <a:r>
              <a:rPr lang="fr-FR" b="1">
                <a:solidFill>
                  <a:srgbClr val="0D1F63"/>
                </a:solidFill>
              </a:rPr>
              <a:t>l’authentification</a:t>
            </a:r>
          </a:p>
          <a:p>
            <a:pPr lvl="0"/>
            <a:r>
              <a:rPr lang="fr-FR"/>
              <a:t>Kafka utilise JAAS pour la configuration SASL.</a:t>
            </a:r>
          </a:p>
          <a:p>
            <a:pPr lvl="0"/>
            <a:r>
              <a:rPr lang="fr-FR"/>
              <a:t>Mécanismes: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GSSAPI: Kerberos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SCRAM-SHA-256, SCRAM-SHA-512: hashed passwords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PLAIN:  username/password en clair</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OAUTHBEARER (Depuis Kafka 3.x)</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name="page25">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wrap="square">
            <a:spAutoFit/>
          </a:bodyPr>
          <a:lstStyle/>
          <a:p>
            <a:pPr lvl="0"/>
            <a:r>
              <a:rPr lang="fr-FR" sz="4800"/>
              <a:t>Introduction à Kafka</a:t>
            </a:r>
          </a:p>
        </p:txBody>
      </p:sp>
      <p:sp>
        <p:nvSpPr>
          <p:cNvPr id="3" name="Sous-titre 2"/>
          <p:cNvSpPr txBox="1">
            <a:spLocks noGrp="1"/>
          </p:cNvSpPr>
          <p:nvPr>
            <p:ph type="subTitle" idx="4294967295"/>
          </p:nvPr>
        </p:nvSpPr>
        <p:spPr/>
        <p:txBody>
          <a:bodyPr vert="horz" wrap="square">
            <a:spAutoFit/>
          </a:bodyPr>
          <a:lstStyle/>
          <a:p>
            <a:pPr lvl="0" indent="-311040" algn="ctr">
              <a:lnSpc>
                <a:spcPct val="95000"/>
              </a:lnSpc>
              <a:spcAft>
                <a:spcPts val="0"/>
              </a:spcAft>
            </a:pPr>
            <a:endParaRPr lang="fr-FR"/>
          </a:p>
          <a:p>
            <a:pPr lvl="0" indent="-311040" algn="ctr">
              <a:lnSpc>
                <a:spcPct val="95000"/>
              </a:lnSpc>
              <a:spcAft>
                <a:spcPts val="0"/>
              </a:spcAft>
            </a:pPr>
            <a:endParaRPr lang="fr-FR"/>
          </a:p>
          <a:p>
            <a:pPr lvl="0" indent="-311040" algn="ctr">
              <a:lnSpc>
                <a:spcPct val="95000"/>
              </a:lnSpc>
              <a:spcAft>
                <a:spcPts val="0"/>
              </a:spcAft>
            </a:pPr>
            <a:r>
              <a:rPr lang="fr-FR"/>
              <a:t>Le projet </a:t>
            </a:r>
            <a:r>
              <a:rPr lang="fr-FR" i="1"/>
              <a:t>Kafka</a:t>
            </a:r>
          </a:p>
          <a:p>
            <a:pPr lvl="0" indent="-311040" algn="ctr">
              <a:lnSpc>
                <a:spcPct val="95000"/>
              </a:lnSpc>
              <a:spcAft>
                <a:spcPts val="0"/>
              </a:spcAft>
            </a:pPr>
            <a:r>
              <a:rPr lang="fr-FR"/>
              <a:t>Cas d’usage</a:t>
            </a:r>
          </a:p>
          <a:p>
            <a:pPr lvl="0" indent="-311040" algn="ctr">
              <a:lnSpc>
                <a:spcPct val="95000"/>
              </a:lnSpc>
              <a:spcAft>
                <a:spcPts val="0"/>
              </a:spcAft>
            </a:pPr>
            <a:r>
              <a:rPr lang="fr-FR" b="1">
                <a:solidFill>
                  <a:srgbClr val="0D1F63"/>
                </a:solidFill>
              </a:rPr>
              <a:t>Concepts</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30.xml><?xml version="1.0" encoding="utf-8"?>
<p:sld xmlns:a="http://schemas.openxmlformats.org/drawingml/2006/main" xmlns:r="http://schemas.openxmlformats.org/officeDocument/2006/relationships" xmlns:p="http://schemas.openxmlformats.org/presentationml/2006/main">
  <p:cSld name="page256">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Configuration JAAS</a:t>
            </a:r>
          </a:p>
        </p:txBody>
      </p:sp>
      <p:sp>
        <p:nvSpPr>
          <p:cNvPr id="3" name="Espace réservé du texte 2"/>
          <p:cNvSpPr txBox="1">
            <a:spLocks noGrp="1"/>
          </p:cNvSpPr>
          <p:nvPr>
            <p:ph type="body" idx="4294967295"/>
          </p:nvPr>
        </p:nvSpPr>
        <p:spPr/>
        <p:txBody>
          <a:bodyPr vert="horz">
            <a:normAutofit fontScale="92500" lnSpcReduction="20000"/>
          </a:bodyPr>
          <a:lstStyle/>
          <a:p>
            <a:pPr lvl="0"/>
            <a:r>
              <a:rPr lang="fr-FR"/>
              <a:t>La configuration JAAS s’effectue :</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Soit via un </a:t>
            </a:r>
            <a:r>
              <a:rPr lang="fr-FR" sz="3200" b="1">
                <a:solidFill>
                  <a:srgbClr val="3465A4"/>
                </a:solidFill>
                <a:latin typeface="Tahoma" pitchFamily="34"/>
                <a:cs typeface="Lucida Sans Unicode" pitchFamily="34"/>
              </a:rPr>
              <a:t>fichier jaas</a:t>
            </a:r>
          </a:p>
          <a:p>
            <a:pPr marL="342720" lvl="2" indent="-342720" hangingPunct="0">
              <a:lnSpc>
                <a:spcPct val="96000"/>
              </a:lnSpc>
              <a:spcBef>
                <a:spcPts val="0"/>
              </a:spcBef>
              <a:spcAft>
                <a:spcPts val="1423"/>
              </a:spcAft>
              <a:buClr>
                <a:srgbClr val="000000"/>
              </a:buClr>
              <a:buSzPct val="100000"/>
              <a:buFont typeface="Times New Roman" pitchFamily="18"/>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La propriété JVM </a:t>
            </a:r>
            <a:r>
              <a:rPr lang="fr-FR" sz="3200" b="1" i="1">
                <a:solidFill>
                  <a:srgbClr val="3465A4"/>
                </a:solidFill>
                <a:latin typeface="Tahoma" pitchFamily="34"/>
                <a:cs typeface="Lucida Sans Unicode" pitchFamily="34"/>
              </a:rPr>
              <a:t>java.security.auth.login.config</a:t>
            </a:r>
            <a:r>
              <a:rPr lang="fr-FR" sz="3200">
                <a:solidFill>
                  <a:srgbClr val="000000"/>
                </a:solidFill>
                <a:latin typeface="Tahoma" pitchFamily="34"/>
                <a:cs typeface="Lucida Sans Unicode" pitchFamily="34"/>
              </a:rPr>
              <a:t> référence l’emplacement du fichier:</a:t>
            </a:r>
          </a:p>
          <a:p>
            <a:pPr marL="342720" lvl="2" indent="-342720" hangingPunct="0">
              <a:lnSpc>
                <a:spcPct val="96000"/>
              </a:lnSpc>
              <a:spcBef>
                <a:spcPts val="0"/>
              </a:spcBef>
              <a:spcAft>
                <a:spcPts val="1423"/>
              </a:spcAft>
              <a:buClr>
                <a:srgbClr val="000000"/>
              </a:buClr>
              <a:buSzPct val="100000"/>
              <a:buFont typeface="Times New Roman" pitchFamily="18"/>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Le fichier contient une section </a:t>
            </a:r>
            <a:r>
              <a:rPr lang="fr-FR" sz="3200" b="1" i="1">
                <a:solidFill>
                  <a:srgbClr val="3465A4"/>
                </a:solidFill>
                <a:latin typeface="Tahoma" pitchFamily="34"/>
                <a:cs typeface="Lucida Sans Unicode" pitchFamily="34"/>
              </a:rPr>
              <a:t>KafkaServer</a:t>
            </a:r>
            <a:r>
              <a:rPr lang="fr-FR" sz="3200">
                <a:solidFill>
                  <a:srgbClr val="000000"/>
                </a:solidFill>
                <a:latin typeface="Tahoma" pitchFamily="34"/>
                <a:cs typeface="Lucida Sans Unicode" pitchFamily="34"/>
              </a:rPr>
              <a:t> pour l’authentification auprès d’un broker</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Soit par la propriété :</a:t>
            </a:r>
            <a:br>
              <a:rPr lang="fr-FR" sz="3200">
                <a:solidFill>
                  <a:srgbClr val="000000"/>
                </a:solidFill>
                <a:latin typeface="Tahoma" pitchFamily="34"/>
                <a:cs typeface="Lucida Sans Unicode" pitchFamily="34"/>
              </a:rPr>
            </a:br>
            <a:r>
              <a:rPr lang="fr-FR" sz="3200">
                <a:solidFill>
                  <a:srgbClr val="000000"/>
                </a:solidFill>
                <a:latin typeface="Tahoma" pitchFamily="34"/>
                <a:cs typeface="Lucida Sans Unicode" pitchFamily="34"/>
              </a:rPr>
              <a:t> </a:t>
            </a:r>
            <a:r>
              <a:rPr lang="fr-FR" sz="1600" b="1">
                <a:solidFill>
                  <a:srgbClr val="3465A4"/>
                </a:solidFill>
                <a:latin typeface="Tahoma" pitchFamily="34"/>
                <a:cs typeface="Lucida Sans Unicode" pitchFamily="34"/>
              </a:rPr>
              <a:t>listener.name.&lt;listener-name&gt;.&lt;mechanism&gt;.sasl.jaas.config</a:t>
            </a:r>
          </a:p>
          <a:p>
            <a:pPr lvl="0"/>
            <a:endParaRPr lang="fr-FR" sz="1800">
              <a:latin typeface="Courier New" pitchFamily="49"/>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31.xml><?xml version="1.0" encoding="utf-8"?>
<p:sld xmlns:a="http://schemas.openxmlformats.org/drawingml/2006/main" xmlns:r="http://schemas.openxmlformats.org/officeDocument/2006/relationships" xmlns:p="http://schemas.openxmlformats.org/presentationml/2006/main">
  <p:cSld name="page257">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Fichier JAAS</a:t>
            </a:r>
          </a:p>
        </p:txBody>
      </p:sp>
      <p:sp>
        <p:nvSpPr>
          <p:cNvPr id="3" name="Espace réservé du texte 2"/>
          <p:cNvSpPr txBox="1">
            <a:spLocks noGrp="1"/>
          </p:cNvSpPr>
          <p:nvPr>
            <p:ph type="body" idx="4294967295"/>
          </p:nvPr>
        </p:nvSpPr>
        <p:spPr/>
        <p:txBody>
          <a:bodyPr vert="horz">
            <a:normAutofit lnSpcReduction="10000"/>
          </a:bodyPr>
          <a:lstStyle/>
          <a:p>
            <a:pPr lvl="0"/>
            <a:r>
              <a:rPr lang="fr-FR"/>
              <a:t>L’exemple suivant définit 2 utilisateurs admin et alice  qui pourront accéder au broker et l’identité avec laquelle le broker initiera les requêtes inter-broker</a:t>
            </a:r>
          </a:p>
          <a:p>
            <a:pPr lvl="0">
              <a:lnSpc>
                <a:spcPct val="100000"/>
              </a:lnSpc>
              <a:spcAft>
                <a:spcPts val="283"/>
              </a:spcAft>
            </a:pPr>
            <a:r>
              <a:rPr lang="fr-FR" sz="1800">
                <a:latin typeface="Courier New" pitchFamily="49"/>
              </a:rPr>
              <a:t>KafkaServer {</a:t>
            </a:r>
          </a:p>
          <a:p>
            <a:pPr lvl="0">
              <a:lnSpc>
                <a:spcPct val="100000"/>
              </a:lnSpc>
              <a:spcAft>
                <a:spcPts val="283"/>
              </a:spcAft>
            </a:pPr>
            <a:r>
              <a:rPr lang="fr-FR" sz="1800">
                <a:latin typeface="Courier New" pitchFamily="49"/>
              </a:rPr>
              <a:t>    org.apache.kafka.common.security.plain.PlainLoginModule required</a:t>
            </a:r>
          </a:p>
          <a:p>
            <a:pPr lvl="0">
              <a:lnSpc>
                <a:spcPct val="100000"/>
              </a:lnSpc>
              <a:spcAft>
                <a:spcPts val="283"/>
              </a:spcAft>
            </a:pPr>
            <a:r>
              <a:rPr lang="fr-FR" sz="1800">
                <a:latin typeface="Courier New" pitchFamily="49"/>
              </a:rPr>
              <a:t>    username="admin"</a:t>
            </a:r>
          </a:p>
          <a:p>
            <a:pPr lvl="0">
              <a:lnSpc>
                <a:spcPct val="100000"/>
              </a:lnSpc>
              <a:spcAft>
                <a:spcPts val="283"/>
              </a:spcAft>
            </a:pPr>
            <a:r>
              <a:rPr lang="fr-FR" sz="1800">
                <a:latin typeface="Courier New" pitchFamily="49"/>
              </a:rPr>
              <a:t>    password="admin-secret"</a:t>
            </a:r>
          </a:p>
          <a:p>
            <a:pPr lvl="0">
              <a:lnSpc>
                <a:spcPct val="100000"/>
              </a:lnSpc>
              <a:spcAft>
                <a:spcPts val="283"/>
              </a:spcAft>
            </a:pPr>
            <a:r>
              <a:rPr lang="fr-FR" sz="1800">
                <a:latin typeface="Courier New" pitchFamily="49"/>
              </a:rPr>
              <a:t>    user_admin="admin-secret"</a:t>
            </a:r>
          </a:p>
          <a:p>
            <a:pPr lvl="0">
              <a:lnSpc>
                <a:spcPct val="100000"/>
              </a:lnSpc>
              <a:spcAft>
                <a:spcPts val="283"/>
              </a:spcAft>
            </a:pPr>
            <a:r>
              <a:rPr lang="fr-FR" sz="1800">
                <a:latin typeface="Courier New" pitchFamily="49"/>
              </a:rPr>
              <a:t>    user_alice="alice-secret";</a:t>
            </a:r>
          </a:p>
          <a:p>
            <a:pPr lvl="0">
              <a:lnSpc>
                <a:spcPct val="100000"/>
              </a:lnSpc>
              <a:spcAft>
                <a:spcPts val="283"/>
              </a:spcAft>
            </a:pPr>
            <a:r>
              <a:rPr lang="fr-FR" sz="1800">
                <a:latin typeface="Courier New" pitchFamily="49"/>
              </a:rPr>
              <a:t>};</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endParaRPr lang="fr-FR" sz="1800">
              <a:solidFill>
                <a:srgbClr val="000000"/>
              </a:solidFill>
              <a:latin typeface="Courier New" pitchFamily="49"/>
              <a:cs typeface="Lucida Sans Unicode" pitchFamily="34"/>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32.xml><?xml version="1.0" encoding="utf-8"?>
<p:sld xmlns:a="http://schemas.openxmlformats.org/drawingml/2006/main" xmlns:r="http://schemas.openxmlformats.org/officeDocument/2006/relationships" xmlns:p="http://schemas.openxmlformats.org/presentationml/2006/main">
  <p:cSld name="page258">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Propriété </a:t>
            </a:r>
            <a:r>
              <a:rPr lang="fr-FR" i="1"/>
              <a:t>sasl.jaas.config</a:t>
            </a:r>
          </a:p>
        </p:txBody>
      </p:sp>
      <p:sp>
        <p:nvSpPr>
          <p:cNvPr id="3" name="Espace réservé du texte 2"/>
          <p:cNvSpPr txBox="1">
            <a:spLocks noGrp="1"/>
          </p:cNvSpPr>
          <p:nvPr>
            <p:ph type="body" idx="4294967295"/>
          </p:nvPr>
        </p:nvSpPr>
        <p:spPr/>
        <p:txBody>
          <a:bodyPr vert="horz"/>
          <a:lstStyle/>
          <a:p>
            <a:pPr lvl="0"/>
            <a:r>
              <a:rPr lang="fr-FR"/>
              <a:t>La configuration JAAS peut également s’effectuer dans les propriétés Kafka</a:t>
            </a:r>
          </a:p>
          <a:p>
            <a:pPr lvl="0"/>
            <a:r>
              <a:rPr lang="fr-FR"/>
              <a:t>L’exemple suivant configure le listener SASL_SSL utilisant le mécanisme scram-sha-256</a:t>
            </a:r>
          </a:p>
          <a:p>
            <a:pPr lvl="0">
              <a:lnSpc>
                <a:spcPct val="100000"/>
              </a:lnSpc>
              <a:spcAft>
                <a:spcPts val="283"/>
              </a:spcAft>
            </a:pPr>
            <a:r>
              <a:rPr lang="fr-FR" sz="1800">
                <a:latin typeface="Courier New" pitchFamily="49"/>
              </a:rPr>
              <a:t>listener.name.</a:t>
            </a:r>
            <a:r>
              <a:rPr lang="fr-FR" sz="1800" b="1">
                <a:solidFill>
                  <a:srgbClr val="3465A4"/>
                </a:solidFill>
                <a:latin typeface="Courier New" pitchFamily="49"/>
              </a:rPr>
              <a:t>sasl_ssl.scram-sha-256.sasl</a:t>
            </a:r>
            <a:r>
              <a:rPr lang="fr-FR" sz="1800">
                <a:latin typeface="Courier New" pitchFamily="49"/>
              </a:rPr>
              <a:t>.jaas.config=org.apache.kafka.common.security.scram.ScramLoginModule required \</a:t>
            </a:r>
          </a:p>
          <a:p>
            <a:pPr lvl="0">
              <a:lnSpc>
                <a:spcPct val="100000"/>
              </a:lnSpc>
              <a:spcAft>
                <a:spcPts val="283"/>
              </a:spcAft>
            </a:pPr>
            <a:r>
              <a:rPr lang="fr-FR" sz="1800">
                <a:latin typeface="Courier New" pitchFamily="49"/>
              </a:rPr>
              <a:t>    username="admin" \</a:t>
            </a:r>
          </a:p>
          <a:p>
            <a:pPr lvl="0">
              <a:lnSpc>
                <a:spcPct val="100000"/>
              </a:lnSpc>
              <a:spcAft>
                <a:spcPts val="283"/>
              </a:spcAft>
            </a:pPr>
            <a:r>
              <a:rPr lang="fr-FR" sz="1800">
                <a:latin typeface="Courier New" pitchFamily="49"/>
              </a:rPr>
              <a:t>    password="admin-secret";</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33.xml><?xml version="1.0" encoding="utf-8"?>
<p:sld xmlns:a="http://schemas.openxmlformats.org/drawingml/2006/main" xmlns:r="http://schemas.openxmlformats.org/officeDocument/2006/relationships" xmlns:p="http://schemas.openxmlformats.org/presentationml/2006/main">
  <p:cSld name="page259">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Mécanismes</a:t>
            </a:r>
          </a:p>
        </p:txBody>
      </p:sp>
      <p:sp>
        <p:nvSpPr>
          <p:cNvPr id="3" name="Espace réservé du texte 2"/>
          <p:cNvSpPr txBox="1">
            <a:spLocks noGrp="1"/>
          </p:cNvSpPr>
          <p:nvPr>
            <p:ph type="body" idx="4294967295"/>
          </p:nvPr>
        </p:nvSpPr>
        <p:spPr/>
        <p:txBody>
          <a:bodyPr vert="horz">
            <a:normAutofit fontScale="77500" lnSpcReduction="20000"/>
          </a:bodyPr>
          <a:lstStyle/>
          <a:p>
            <a:pPr lvl="0"/>
            <a:r>
              <a:rPr lang="fr-FR" b="1" i="1">
                <a:solidFill>
                  <a:srgbClr val="0D1F63"/>
                </a:solidFill>
              </a:rPr>
              <a:t>SASL/Kerberos</a:t>
            </a:r>
            <a:r>
              <a:rPr lang="fr-FR"/>
              <a:t> : Nécessite un serveur (Active Directory par exemple), d’y créer les Principals représentant les brokers. Tous les hosts kafka doivent être atteignables via leur FQDNs</a:t>
            </a:r>
          </a:p>
          <a:p>
            <a:pPr lvl="0"/>
            <a:r>
              <a:rPr lang="fr-FR" b="1" i="1">
                <a:solidFill>
                  <a:srgbClr val="0D1F63"/>
                </a:solidFill>
              </a:rPr>
              <a:t>SASL/PLAIN</a:t>
            </a:r>
            <a:r>
              <a:rPr lang="fr-FR"/>
              <a:t> est un mécanisme simple d'authentification par login/mot de passe. Il doit être utilisé avec TLS. Kafka fournit une implémentation par défaut qui peut être étendue pour la production</a:t>
            </a:r>
          </a:p>
          <a:p>
            <a:pPr lvl="0"/>
            <a:r>
              <a:rPr lang="fr-FR" b="1" i="1">
                <a:solidFill>
                  <a:srgbClr val="0D1F63"/>
                </a:solidFill>
              </a:rPr>
              <a:t>SASL/SCRAM (256/512)</a:t>
            </a:r>
            <a:r>
              <a:rPr lang="fr-FR"/>
              <a:t> (Salted Challenge Response Authentication Mechanism) : Mot de passe haché stocké dans Zookeeper</a:t>
            </a:r>
          </a:p>
          <a:p>
            <a:pPr lvl="0"/>
            <a:r>
              <a:rPr lang="fr-FR" b="1" i="1">
                <a:solidFill>
                  <a:srgbClr val="0D1F63"/>
                </a:solidFill>
              </a:rPr>
              <a:t>SASL/OAUTHBEARER</a:t>
            </a:r>
            <a:r>
              <a:rPr lang="fr-FR"/>
              <a:t> : Basé sur oAuth2 mais pas adapté à la production</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34.xml><?xml version="1.0" encoding="utf-8"?>
<p:sld xmlns:a="http://schemas.openxmlformats.org/drawingml/2006/main" xmlns:r="http://schemas.openxmlformats.org/officeDocument/2006/relationships" xmlns:p="http://schemas.openxmlformats.org/presentationml/2006/main">
  <p:cSld name="page260">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SASL PLAIN</a:t>
            </a:r>
          </a:p>
        </p:txBody>
      </p:sp>
      <p:sp>
        <p:nvSpPr>
          <p:cNvPr id="3" name="Espace réservé du texte 2"/>
          <p:cNvSpPr txBox="1">
            <a:spLocks noGrp="1"/>
          </p:cNvSpPr>
          <p:nvPr>
            <p:ph type="body" idx="4294967295"/>
          </p:nvPr>
        </p:nvSpPr>
        <p:spPr/>
        <p:txBody>
          <a:bodyPr vert="horz">
            <a:normAutofit fontScale="92500" lnSpcReduction="20000"/>
          </a:bodyPr>
          <a:lstStyle/>
          <a:p>
            <a:pPr lvl="0"/>
            <a:r>
              <a:rPr lang="fr-FR"/>
              <a:t>1. Configurer le fichier JAAS</a:t>
            </a:r>
          </a:p>
          <a:p>
            <a:pPr lvl="0">
              <a:lnSpc>
                <a:spcPct val="100000"/>
              </a:lnSpc>
              <a:spcAft>
                <a:spcPts val="283"/>
              </a:spcAft>
            </a:pPr>
            <a:r>
              <a:rPr lang="fr-FR"/>
              <a:t>2. Passer l'emplacement du fichier de configuration JAAS en tant que paramètre JVM à chaque broker </a:t>
            </a:r>
            <a:br>
              <a:rPr lang="fr-FR"/>
            </a:br>
            <a:r>
              <a:rPr lang="fr-FR" sz="2200">
                <a:latin typeface="Courier New" pitchFamily="49"/>
              </a:rPr>
              <a:t>-Djava.security.auth.login.config=/etc/kafka/kafka_server_jaas.conf</a:t>
            </a:r>
          </a:p>
          <a:p>
            <a:pPr lvl="0">
              <a:lnSpc>
                <a:spcPct val="100000"/>
              </a:lnSpc>
              <a:spcAft>
                <a:spcPts val="283"/>
              </a:spcAft>
            </a:pPr>
            <a:endParaRPr lang="fr-FR" sz="2200">
              <a:latin typeface="Courier New" pitchFamily="49"/>
            </a:endParaRPr>
          </a:p>
          <a:p>
            <a:pPr lvl="0"/>
            <a:r>
              <a:rPr lang="fr-FR"/>
              <a:t>3. Configurer SASL dans </a:t>
            </a:r>
            <a:r>
              <a:rPr lang="fr-FR" i="1"/>
              <a:t>server.properties</a:t>
            </a:r>
          </a:p>
          <a:p>
            <a:pPr lvl="0">
              <a:lnSpc>
                <a:spcPct val="100000"/>
              </a:lnSpc>
              <a:spcAft>
                <a:spcPts val="283"/>
              </a:spcAft>
            </a:pPr>
            <a:r>
              <a:rPr lang="fr-FR" sz="2200">
                <a:latin typeface="Courier New" pitchFamily="49"/>
              </a:rPr>
              <a:t>listeners=SASL_SSL://host.name:port</a:t>
            </a:r>
          </a:p>
          <a:p>
            <a:pPr lvl="0">
              <a:lnSpc>
                <a:spcPct val="100000"/>
              </a:lnSpc>
              <a:spcAft>
                <a:spcPts val="283"/>
              </a:spcAft>
            </a:pPr>
            <a:r>
              <a:rPr lang="fr-FR" sz="2200">
                <a:latin typeface="Courier New" pitchFamily="49"/>
              </a:rPr>
              <a:t>security.inter.broker.protocol=SASL_SSL</a:t>
            </a:r>
          </a:p>
          <a:p>
            <a:pPr lvl="0">
              <a:lnSpc>
                <a:spcPct val="100000"/>
              </a:lnSpc>
              <a:spcAft>
                <a:spcPts val="283"/>
              </a:spcAft>
            </a:pPr>
            <a:r>
              <a:rPr lang="fr-FR" sz="2200">
                <a:latin typeface="Courier New" pitchFamily="49"/>
              </a:rPr>
              <a:t>sasl.mechanism.inter.broker.protocol=PLAIN</a:t>
            </a:r>
          </a:p>
          <a:p>
            <a:pPr lvl="0">
              <a:lnSpc>
                <a:spcPct val="100000"/>
              </a:lnSpc>
              <a:spcAft>
                <a:spcPts val="283"/>
              </a:spcAft>
            </a:pPr>
            <a:r>
              <a:rPr lang="fr-FR" sz="2200">
                <a:latin typeface="Courier New" pitchFamily="49"/>
              </a:rPr>
              <a:t>sasl.enabled.mechanisms=PLAIN</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35.xml><?xml version="1.0" encoding="utf-8"?>
<p:sld xmlns:a="http://schemas.openxmlformats.org/drawingml/2006/main" xmlns:r="http://schemas.openxmlformats.org/officeDocument/2006/relationships" xmlns:p="http://schemas.openxmlformats.org/presentationml/2006/main">
  <p:cSld name="page261">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Configuration du client</a:t>
            </a:r>
          </a:p>
        </p:txBody>
      </p:sp>
      <p:sp>
        <p:nvSpPr>
          <p:cNvPr id="3" name="Espace réservé du texte 2"/>
          <p:cNvSpPr txBox="1">
            <a:spLocks noGrp="1"/>
          </p:cNvSpPr>
          <p:nvPr>
            <p:ph type="body" idx="4294967295"/>
          </p:nvPr>
        </p:nvSpPr>
        <p:spPr/>
        <p:txBody>
          <a:bodyPr vert="horz">
            <a:normAutofit fontScale="62500" lnSpcReduction="20000"/>
          </a:bodyPr>
          <a:lstStyle/>
          <a:p>
            <a:pPr lvl="0"/>
            <a:r>
              <a:rPr lang="fr-FR"/>
              <a:t>Créer le fichier Jaas</a:t>
            </a:r>
          </a:p>
          <a:p>
            <a:pPr lvl="0"/>
            <a:r>
              <a:rPr lang="fr-FR" sz="2800">
                <a:latin typeface="Courier New" pitchFamily="49"/>
              </a:rPr>
              <a:t>KafkaClient {</a:t>
            </a:r>
          </a:p>
          <a:p>
            <a:pPr lvl="0"/>
            <a:r>
              <a:rPr lang="fr-FR" sz="2800">
                <a:latin typeface="Courier New" pitchFamily="49"/>
              </a:rPr>
              <a:t>  org.apache.kafka.common.security.plain.PlainLoginModule required</a:t>
            </a:r>
            <a:br>
              <a:rPr lang="fr-FR" sz="2800">
                <a:latin typeface="Courier New" pitchFamily="49"/>
              </a:rPr>
            </a:br>
            <a:r>
              <a:rPr lang="fr-FR" sz="2800">
                <a:latin typeface="Courier New" pitchFamily="49"/>
              </a:rPr>
              <a:t>username="alice"</a:t>
            </a:r>
            <a:br>
              <a:rPr lang="fr-FR" sz="2800">
                <a:latin typeface="Courier New" pitchFamily="49"/>
              </a:rPr>
            </a:br>
            <a:r>
              <a:rPr lang="fr-FR" sz="2800">
                <a:latin typeface="Courier New" pitchFamily="49"/>
              </a:rPr>
              <a:t>password="alice-secret"</a:t>
            </a:r>
          </a:p>
          <a:p>
            <a:pPr lvl="0"/>
            <a:r>
              <a:rPr lang="fr-FR" sz="2800">
                <a:latin typeface="Courier New" pitchFamily="49"/>
              </a:rPr>
              <a:t>} ;</a:t>
            </a:r>
          </a:p>
          <a:p>
            <a:pPr lvl="0"/>
            <a:endParaRPr lang="fr-FR"/>
          </a:p>
          <a:p>
            <a:pPr lvl="0"/>
            <a:r>
              <a:rPr lang="fr-FR"/>
              <a:t>Ajouter un paramètre JVM</a:t>
            </a:r>
          </a:p>
          <a:p>
            <a:pPr lvl="0"/>
            <a:r>
              <a:rPr lang="fr-FR" sz="2600">
                <a:latin typeface="Courier New" pitchFamily="49"/>
              </a:rPr>
              <a:t>-Djava.security.auth.login.config=/home/ubuntu/ssl/client_jaas.conf</a:t>
            </a:r>
          </a:p>
          <a:p>
            <a:pPr lvl="0"/>
            <a:r>
              <a:rPr lang="fr-FR" i="1"/>
              <a:t>client.properties</a:t>
            </a:r>
          </a:p>
          <a:p>
            <a:pPr lvl="0">
              <a:lnSpc>
                <a:spcPct val="100000"/>
              </a:lnSpc>
              <a:spcAft>
                <a:spcPts val="567"/>
              </a:spcAft>
            </a:pPr>
            <a:r>
              <a:rPr lang="fr-FR" sz="2800">
                <a:latin typeface="Courier New" pitchFamily="49"/>
              </a:rPr>
              <a:t> security.protocol=SASL_SSL</a:t>
            </a:r>
          </a:p>
          <a:p>
            <a:pPr lvl="0">
              <a:lnSpc>
                <a:spcPct val="100000"/>
              </a:lnSpc>
              <a:spcAft>
                <a:spcPts val="567"/>
              </a:spcAft>
            </a:pPr>
            <a:r>
              <a:rPr lang="fr-FR" sz="2800">
                <a:latin typeface="Courier New" pitchFamily="49"/>
              </a:rPr>
              <a:t> sasl.mechanisms=PLAIN</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36.xml><?xml version="1.0" encoding="utf-8"?>
<p:sld xmlns:a="http://schemas.openxmlformats.org/drawingml/2006/main" xmlns:r="http://schemas.openxmlformats.org/officeDocument/2006/relationships" xmlns:p="http://schemas.openxmlformats.org/presentationml/2006/main">
  <p:cSld name="page262">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SASL / PLAIN en production</a:t>
            </a:r>
          </a:p>
        </p:txBody>
      </p:sp>
      <p:sp>
        <p:nvSpPr>
          <p:cNvPr id="3" name="Espace réservé du texte 2"/>
          <p:cNvSpPr txBox="1">
            <a:spLocks noGrp="1"/>
          </p:cNvSpPr>
          <p:nvPr>
            <p:ph type="body" idx="4294967295"/>
          </p:nvPr>
        </p:nvSpPr>
        <p:spPr/>
        <p:txBody>
          <a:bodyPr vert="horz">
            <a:normAutofit fontScale="85000" lnSpcReduction="20000"/>
          </a:bodyPr>
          <a:lstStyle/>
          <a:p>
            <a:pPr lvl="0"/>
            <a:r>
              <a:rPr lang="fr-FR"/>
              <a:t>Doit être utilisé avec SSL</a:t>
            </a:r>
          </a:p>
          <a:p>
            <a:pPr lvl="0"/>
            <a:r>
              <a:rPr lang="fr-FR"/>
              <a:t>Possibilité d’éviter de stocker des mots de passe clairs en configurant des </a:t>
            </a:r>
            <a:r>
              <a:rPr lang="fr-FR" i="1"/>
              <a:t>callback handler</a:t>
            </a:r>
            <a:r>
              <a:rPr lang="fr-FR"/>
              <a:t> qui obtiennent le nom d'utilisateur et le mot de passe d'une source externe via :</a:t>
            </a:r>
            <a:br>
              <a:rPr lang="fr-FR"/>
            </a:br>
            <a:r>
              <a:rPr lang="fr-FR" b="1" i="1">
                <a:solidFill>
                  <a:srgbClr val="0D1F63"/>
                </a:solidFill>
              </a:rPr>
              <a:t>sasl.server.callback.handler.class</a:t>
            </a:r>
            <a:r>
              <a:rPr lang="fr-FR"/>
              <a:t> </a:t>
            </a:r>
            <a:br>
              <a:rPr lang="fr-FR"/>
            </a:br>
            <a:r>
              <a:rPr lang="fr-FR"/>
              <a:t>et </a:t>
            </a:r>
            <a:br>
              <a:rPr lang="fr-FR"/>
            </a:br>
            <a:r>
              <a:rPr lang="fr-FR" b="1" i="1">
                <a:solidFill>
                  <a:srgbClr val="0D1F63"/>
                </a:solidFill>
              </a:rPr>
              <a:t>sasl.client.callback.handler.class.</a:t>
            </a:r>
          </a:p>
          <a:p>
            <a:pPr lvl="0"/>
            <a:r>
              <a:rPr lang="fr-FR"/>
              <a:t>Possibilité d’intégrer des </a:t>
            </a:r>
            <a:r>
              <a:rPr lang="fr-FR" i="1"/>
              <a:t>callback handler</a:t>
            </a:r>
            <a:r>
              <a:rPr lang="fr-FR"/>
              <a:t> utilisant des serveurs d'authentification externes pour la vérification du mot de passe via</a:t>
            </a:r>
            <a:r>
              <a:rPr lang="fr-FR" b="1" i="1">
                <a:solidFill>
                  <a:srgbClr val="0D1F63"/>
                </a:solidFill>
              </a:rPr>
              <a:t> </a:t>
            </a:r>
            <a:br>
              <a:rPr lang="fr-FR" b="1" i="1">
                <a:solidFill>
                  <a:srgbClr val="0D1F63"/>
                </a:solidFill>
              </a:rPr>
            </a:br>
            <a:r>
              <a:rPr lang="fr-FR" b="1" i="1">
                <a:solidFill>
                  <a:srgbClr val="0D1F63"/>
                </a:solidFill>
              </a:rPr>
              <a:t>sasl.server.callback.handler.class</a:t>
            </a:r>
          </a:p>
        </p:txBody>
      </p:sp>
      <p:sp>
        <p:nvSpPr>
          <p:cNvPr id="4" name="ZoneTexte 3"/>
          <p:cNvSpPr txBox="1"/>
          <p:nvPr/>
        </p:nvSpPr>
        <p:spPr>
          <a:xfrm>
            <a:off x="577440" y="6983999"/>
            <a:ext cx="5612400" cy="437760"/>
          </a:xfrm>
          <a:prstGeom prst="rect">
            <a:avLst/>
          </a:prstGeom>
          <a:noFill/>
          <a:ln>
            <a:noFill/>
          </a:ln>
        </p:spPr>
        <p:txBody>
          <a:bodyPr vert="horz" wrap="none" lIns="90000" tIns="45000" rIns="90000" bIns="45000" anchorCtr="0" compatLnSpc="1">
            <a:sp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2400" b="1" i="1" u="none" strike="noStrike" baseline="0">
                <a:ln>
                  <a:noFill/>
                </a:ln>
                <a:solidFill>
                  <a:srgbClr val="CE181E"/>
                </a:solidFill>
                <a:latin typeface="Times New Roman" pitchFamily="18"/>
                <a:ea typeface="Lucida Sans Unicode" pitchFamily="34"/>
                <a:cs typeface="Lucida Sans Unicode" pitchFamily="34"/>
              </a:rPr>
              <a:t>Atelier 9.3 : Authentification SASL/PLAIN</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37.xml><?xml version="1.0" encoding="utf-8"?>
<p:sld xmlns:a="http://schemas.openxmlformats.org/drawingml/2006/main" xmlns:r="http://schemas.openxmlformats.org/officeDocument/2006/relationships" xmlns:p="http://schemas.openxmlformats.org/presentationml/2006/main">
  <p:cSld name="page263">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wrap="square">
            <a:spAutoFit/>
          </a:bodyPr>
          <a:lstStyle/>
          <a:p>
            <a:pPr lvl="0"/>
            <a:r>
              <a:rPr lang="fr-FR" sz="4800"/>
              <a:t>Sécurité</a:t>
            </a:r>
          </a:p>
        </p:txBody>
      </p:sp>
      <p:sp>
        <p:nvSpPr>
          <p:cNvPr id="3" name="Sous-titre 2"/>
          <p:cNvSpPr txBox="1">
            <a:spLocks noGrp="1"/>
          </p:cNvSpPr>
          <p:nvPr>
            <p:ph type="subTitle" idx="4294967295"/>
          </p:nvPr>
        </p:nvSpPr>
        <p:spPr/>
        <p:txBody>
          <a:bodyPr vert="horz" wrap="square">
            <a:spAutoFit/>
          </a:bodyPr>
          <a:lstStyle/>
          <a:p>
            <a:pPr lvl="0" indent="-311040" algn="ctr">
              <a:lnSpc>
                <a:spcPct val="95000"/>
              </a:lnSpc>
              <a:spcAft>
                <a:spcPts val="0"/>
              </a:spcAft>
            </a:pPr>
            <a:endParaRPr lang="fr-FR" b="1" dirty="0"/>
          </a:p>
          <a:p>
            <a:pPr lvl="0" indent="-311040" algn="ctr">
              <a:lnSpc>
                <a:spcPct val="95000"/>
              </a:lnSpc>
              <a:spcAft>
                <a:spcPts val="0"/>
              </a:spcAft>
            </a:pPr>
            <a:endParaRPr lang="fr-FR" b="1" dirty="0"/>
          </a:p>
          <a:p>
            <a:pPr lvl="0" indent="-311040" algn="ctr">
              <a:lnSpc>
                <a:spcPct val="95000"/>
              </a:lnSpc>
              <a:spcAft>
                <a:spcPts val="0"/>
              </a:spcAft>
            </a:pPr>
            <a:r>
              <a:rPr lang="fr-FR" dirty="0"/>
              <a:t>Configuration des </a:t>
            </a:r>
            <a:r>
              <a:rPr lang="fr-FR" dirty="0" err="1"/>
              <a:t>listeners</a:t>
            </a:r>
            <a:endParaRPr lang="fr-FR" dirty="0"/>
          </a:p>
          <a:p>
            <a:pPr lvl="0" indent="-311040" algn="ctr">
              <a:lnSpc>
                <a:spcPct val="95000"/>
              </a:lnSpc>
              <a:spcAft>
                <a:spcPts val="0"/>
              </a:spcAft>
            </a:pPr>
            <a:r>
              <a:rPr lang="fr-FR" dirty="0"/>
              <a:t>SSL/TLS</a:t>
            </a:r>
          </a:p>
          <a:p>
            <a:pPr lvl="0" indent="-311040" algn="ctr">
              <a:lnSpc>
                <a:spcPct val="95000"/>
              </a:lnSpc>
              <a:spcAft>
                <a:spcPts val="0"/>
              </a:spcAft>
            </a:pPr>
            <a:r>
              <a:rPr lang="fr-FR" dirty="0"/>
              <a:t>Authentification via SASL</a:t>
            </a:r>
          </a:p>
          <a:p>
            <a:pPr lvl="0" indent="-311040" algn="ctr">
              <a:lnSpc>
                <a:spcPct val="95000"/>
              </a:lnSpc>
              <a:spcAft>
                <a:spcPts val="0"/>
              </a:spcAft>
            </a:pPr>
            <a:r>
              <a:rPr lang="fr-FR" b="1" dirty="0" err="1">
                <a:solidFill>
                  <a:srgbClr val="064280"/>
                </a:solidFill>
              </a:rPr>
              <a:t>ACLs</a:t>
            </a:r>
            <a:endParaRPr lang="fr-FR" b="1" dirty="0">
              <a:solidFill>
                <a:srgbClr val="064280"/>
              </a:solidFill>
            </a:endParaRPr>
          </a:p>
          <a:p>
            <a:pPr lvl="0" indent="-311040" algn="ctr">
              <a:lnSpc>
                <a:spcPct val="95000"/>
              </a:lnSpc>
              <a:spcAft>
                <a:spcPts val="0"/>
              </a:spcAft>
            </a:pPr>
            <a:r>
              <a:rPr lang="fr-FR" dirty="0"/>
              <a:t>Quotas</a:t>
            </a:r>
          </a:p>
          <a:p>
            <a:pPr lvl="0" indent="-311040" algn="ctr">
              <a:lnSpc>
                <a:spcPct val="95000"/>
              </a:lnSpc>
              <a:spcAft>
                <a:spcPts val="0"/>
              </a:spcAft>
            </a:pPr>
            <a:endParaRPr lang="fr-FR"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38.xml><?xml version="1.0" encoding="utf-8"?>
<p:sld xmlns:a="http://schemas.openxmlformats.org/drawingml/2006/main" xmlns:r="http://schemas.openxmlformats.org/officeDocument/2006/relationships" xmlns:p="http://schemas.openxmlformats.org/presentationml/2006/main">
  <p:cSld name="page264">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Introduction</a:t>
            </a:r>
          </a:p>
        </p:txBody>
      </p:sp>
      <p:sp>
        <p:nvSpPr>
          <p:cNvPr id="3" name="Espace réservé du texte 2"/>
          <p:cNvSpPr txBox="1">
            <a:spLocks noGrp="1"/>
          </p:cNvSpPr>
          <p:nvPr>
            <p:ph type="body" idx="4294967295"/>
          </p:nvPr>
        </p:nvSpPr>
        <p:spPr/>
        <p:txBody>
          <a:bodyPr vert="horz">
            <a:normAutofit fontScale="92500" lnSpcReduction="20000"/>
          </a:bodyPr>
          <a:lstStyle/>
          <a:p>
            <a:pPr lvl="0"/>
            <a:r>
              <a:rPr lang="fr-FR"/>
              <a:t>Les brokers Kafka gèrent le contrôle d'accès à l'aide d'une API définie par l’interface </a:t>
            </a:r>
            <a:r>
              <a:rPr lang="fr-FR" i="1"/>
              <a:t>org.apache.kafka.server.authorizer.Authorizer</a:t>
            </a:r>
          </a:p>
          <a:p>
            <a:pPr lvl="0"/>
            <a:r>
              <a:rPr lang="fr-FR"/>
              <a:t>L’implémentation est configurée via la propriété : </a:t>
            </a:r>
            <a:r>
              <a:rPr lang="fr-FR" b="1" i="1">
                <a:solidFill>
                  <a:srgbClr val="064280"/>
                </a:solidFill>
              </a:rPr>
              <a:t>authorizer.class.name</a:t>
            </a:r>
          </a:p>
          <a:p>
            <a:pPr lvl="0"/>
            <a:r>
              <a:rPr lang="fr-FR"/>
              <a:t>Kafka fournit 2 implémentations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Pour Zookeeper, </a:t>
            </a:r>
            <a:br>
              <a:rPr lang="fr-FR" sz="3200">
                <a:solidFill>
                  <a:srgbClr val="000000"/>
                </a:solidFill>
                <a:latin typeface="Tahoma" pitchFamily="34"/>
                <a:cs typeface="Lucida Sans Unicode" pitchFamily="34"/>
              </a:rPr>
            </a:br>
            <a:r>
              <a:rPr lang="fr-FR" sz="2200" b="1" i="1">
                <a:solidFill>
                  <a:srgbClr val="064280"/>
                </a:solidFill>
                <a:latin typeface="Tahoma" pitchFamily="34"/>
                <a:cs typeface="Lucida Sans Unicode" pitchFamily="34"/>
              </a:rPr>
              <a:t>kafka.security.authorizer.AclAuthorizer</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En kraft mode</a:t>
            </a:r>
            <a:br>
              <a:rPr lang="fr-FR" sz="3200">
                <a:solidFill>
                  <a:srgbClr val="000000"/>
                </a:solidFill>
                <a:latin typeface="Tahoma" pitchFamily="34"/>
                <a:cs typeface="Lucida Sans Unicode" pitchFamily="34"/>
              </a:rPr>
            </a:br>
            <a:r>
              <a:rPr lang="fr-FR" sz="2200" b="1" i="1">
                <a:solidFill>
                  <a:srgbClr val="064280"/>
                </a:solidFill>
                <a:latin typeface="Tahoma" pitchFamily="34"/>
                <a:cs typeface="Lucida Sans Unicode" pitchFamily="34"/>
              </a:rPr>
              <a:t>org.apache.kafka.metadata.authorizer.StandardAuthorizer</a:t>
            </a:r>
            <a:r>
              <a:rPr lang="fr-FR" sz="3200">
                <a:solidFill>
                  <a:srgbClr val="000000"/>
                </a:solidFill>
                <a:latin typeface="Tahoma" pitchFamily="34"/>
                <a:cs typeface="Lucida Sans Unicode" pitchFamily="34"/>
              </a:rPr>
              <a:t/>
            </a:r>
            <a:br>
              <a:rPr lang="fr-FR" sz="3200">
                <a:solidFill>
                  <a:srgbClr val="000000"/>
                </a:solidFill>
                <a:latin typeface="Tahoma" pitchFamily="34"/>
                <a:cs typeface="Lucida Sans Unicode" pitchFamily="34"/>
              </a:rPr>
            </a:br>
            <a:endParaRPr lang="fr-FR" sz="3200">
              <a:solidFill>
                <a:srgbClr val="000000"/>
              </a:solidFill>
              <a:latin typeface="Tahoma" pitchFamily="34"/>
              <a:cs typeface="Lucida Sans Unicode" pitchFamily="34"/>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39.xml><?xml version="1.0" encoding="utf-8"?>
<p:sld xmlns:a="http://schemas.openxmlformats.org/drawingml/2006/main" xmlns:r="http://schemas.openxmlformats.org/officeDocument/2006/relationships" xmlns:p="http://schemas.openxmlformats.org/presentationml/2006/main">
  <p:cSld name="page265">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Contrôleurs</a:t>
            </a:r>
          </a:p>
        </p:txBody>
      </p:sp>
      <p:sp>
        <p:nvSpPr>
          <p:cNvPr id="3" name="Espace réservé du texte 2"/>
          <p:cNvSpPr txBox="1">
            <a:spLocks noGrp="1"/>
          </p:cNvSpPr>
          <p:nvPr>
            <p:ph type="body" idx="4294967295"/>
          </p:nvPr>
        </p:nvSpPr>
        <p:spPr/>
        <p:txBody>
          <a:bodyPr vert="horz">
            <a:normAutofit fontScale="55000" lnSpcReduction="20000"/>
          </a:bodyPr>
          <a:lstStyle/>
          <a:p>
            <a:pPr lvl="0"/>
            <a:r>
              <a:rPr lang="fr-FR"/>
              <a:t>Dés lors que les ACLs sont activées, les contrôleurs doivent s’identifier pour communiquer.</a:t>
            </a:r>
          </a:p>
          <a:p>
            <a:pPr lvl="0"/>
            <a:r>
              <a:rPr lang="fr-FR"/>
              <a:t>Par exemple pour SASL_PLAIN :</a:t>
            </a:r>
          </a:p>
          <a:p>
            <a:pPr lvl="0">
              <a:lnSpc>
                <a:spcPct val="100000"/>
              </a:lnSpc>
              <a:spcAft>
                <a:spcPts val="283"/>
              </a:spcAft>
            </a:pPr>
            <a:r>
              <a:rPr lang="fr-FR">
                <a:latin typeface="Courier New" pitchFamily="49"/>
              </a:rPr>
              <a:t>controller.listener.names=CONTROLLER</a:t>
            </a:r>
          </a:p>
          <a:p>
            <a:pPr lvl="0">
              <a:lnSpc>
                <a:spcPct val="100000"/>
              </a:lnSpc>
              <a:spcAft>
                <a:spcPts val="283"/>
              </a:spcAft>
            </a:pPr>
            <a:r>
              <a:rPr lang="fr-FR">
                <a:latin typeface="Courier New" pitchFamily="49"/>
              </a:rPr>
              <a:t>listener.security.protocol.map=CONTROLLER:SASL_SSL,…</a:t>
            </a:r>
          </a:p>
          <a:p>
            <a:pPr lvl="0">
              <a:lnSpc>
                <a:spcPct val="100000"/>
              </a:lnSpc>
              <a:spcAft>
                <a:spcPts val="283"/>
              </a:spcAft>
            </a:pPr>
            <a:r>
              <a:rPr lang="fr-FR">
                <a:latin typeface="Courier New" pitchFamily="49"/>
              </a:rPr>
              <a:t>sasl.mechanism.controller.protocol=PLAIN</a:t>
            </a:r>
          </a:p>
          <a:p>
            <a:pPr lvl="0"/>
            <a:endParaRPr lang="fr-FR"/>
          </a:p>
          <a:p>
            <a:pPr lvl="0"/>
            <a:r>
              <a:rPr lang="fr-FR"/>
              <a:t>Le fichier JAAS contient une section pour le contrôleur préfixé avec le nom du listener</a:t>
            </a:r>
          </a:p>
          <a:p>
            <a:pPr lvl="0">
              <a:lnSpc>
                <a:spcPct val="100000"/>
              </a:lnSpc>
              <a:spcAft>
                <a:spcPts val="283"/>
              </a:spcAft>
            </a:pPr>
            <a:r>
              <a:rPr lang="fr-FR" sz="2800">
                <a:latin typeface="Courier New" pitchFamily="49"/>
              </a:rPr>
              <a:t>controller.KafkaServer {</a:t>
            </a:r>
          </a:p>
          <a:p>
            <a:pPr lvl="0">
              <a:lnSpc>
                <a:spcPct val="100000"/>
              </a:lnSpc>
              <a:spcAft>
                <a:spcPts val="283"/>
              </a:spcAft>
            </a:pPr>
            <a:r>
              <a:rPr lang="fr-FR" sz="2800">
                <a:latin typeface="Courier New" pitchFamily="49"/>
              </a:rPr>
              <a:t>    org.apache.kafka.common.security.plain.PlainLoginModule required</a:t>
            </a:r>
          </a:p>
          <a:p>
            <a:pPr lvl="0">
              <a:lnSpc>
                <a:spcPct val="100000"/>
              </a:lnSpc>
              <a:spcAft>
                <a:spcPts val="283"/>
              </a:spcAft>
            </a:pPr>
            <a:r>
              <a:rPr lang="fr-FR" sz="2800">
                <a:latin typeface="Courier New" pitchFamily="49"/>
              </a:rPr>
              <a:t>    username="admin"</a:t>
            </a:r>
          </a:p>
          <a:p>
            <a:pPr lvl="0">
              <a:lnSpc>
                <a:spcPct val="100000"/>
              </a:lnSpc>
              <a:spcAft>
                <a:spcPts val="283"/>
              </a:spcAft>
            </a:pPr>
            <a:r>
              <a:rPr lang="fr-FR" sz="2800">
                <a:latin typeface="Courier New" pitchFamily="49"/>
              </a:rPr>
              <a:t>    password="admin-secret"</a:t>
            </a:r>
          </a:p>
          <a:p>
            <a:pPr lvl="0">
              <a:lnSpc>
                <a:spcPct val="100000"/>
              </a:lnSpc>
              <a:spcAft>
                <a:spcPts val="283"/>
              </a:spcAft>
            </a:pPr>
            <a:r>
              <a:rPr lang="fr-FR" sz="2800">
                <a:latin typeface="Courier New" pitchFamily="49"/>
              </a:rPr>
              <a:t>    user_admin="admin-secret";</a:t>
            </a:r>
          </a:p>
          <a:p>
            <a:pPr lvl="0">
              <a:lnSpc>
                <a:spcPct val="100000"/>
              </a:lnSpc>
              <a:spcAft>
                <a:spcPts val="283"/>
              </a:spcAft>
            </a:pPr>
            <a:r>
              <a:rPr lang="fr-FR" sz="2800">
                <a:latin typeface="Courier New" pitchFamily="49"/>
              </a:rPr>
              <a:t>};</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name="page26">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Concepts de base</a:t>
            </a:r>
          </a:p>
        </p:txBody>
      </p:sp>
      <p:sp>
        <p:nvSpPr>
          <p:cNvPr id="3" name="Espace réservé du texte 2"/>
          <p:cNvSpPr txBox="1">
            <a:spLocks noGrp="1"/>
          </p:cNvSpPr>
          <p:nvPr>
            <p:ph type="body" idx="4294967295"/>
          </p:nvPr>
        </p:nvSpPr>
        <p:spPr>
          <a:xfrm>
            <a:off x="1091880" y="2311308"/>
            <a:ext cx="8459640" cy="4384800"/>
          </a:xfrm>
        </p:spPr>
        <p:txBody>
          <a:bodyPr vert="horz">
            <a:normAutofit fontScale="92500" lnSpcReduction="20000"/>
          </a:bodyPr>
          <a:lstStyle/>
          <a:p>
            <a:pPr lvl="0"/>
            <a:r>
              <a:rPr lang="fr-FR"/>
              <a:t>Kafka s’exécute en </a:t>
            </a:r>
            <a:r>
              <a:rPr lang="fr-FR" b="1" i="1">
                <a:solidFill>
                  <a:srgbClr val="0D1F63"/>
                </a:solidFill>
              </a:rPr>
              <a:t>cluster</a:t>
            </a:r>
            <a:r>
              <a:rPr lang="fr-FR"/>
              <a:t> sur un ou plusieurs serveurs (</a:t>
            </a:r>
            <a:r>
              <a:rPr lang="fr-FR" b="1" i="1">
                <a:solidFill>
                  <a:srgbClr val="0D1F63"/>
                </a:solidFill>
              </a:rPr>
              <a:t>brokers</a:t>
            </a:r>
            <a:r>
              <a:rPr lang="fr-FR"/>
              <a:t>) pouvant être déployés dans différents data-center.</a:t>
            </a:r>
          </a:p>
          <a:p>
            <a:pPr lvl="0"/>
            <a:endParaRPr lang="fr-FR"/>
          </a:p>
          <a:p>
            <a:pPr lvl="0"/>
            <a:r>
              <a:rPr lang="fr-FR"/>
              <a:t>Le cluster Kafka </a:t>
            </a:r>
            <a:br>
              <a:rPr lang="fr-FR"/>
            </a:br>
            <a:r>
              <a:rPr lang="fr-FR"/>
              <a:t>stocke des flux d'enregistrements : les </a:t>
            </a:r>
            <a:r>
              <a:rPr lang="fr-FR" b="1" i="1">
                <a:solidFill>
                  <a:srgbClr val="0D1F63"/>
                </a:solidFill>
              </a:rPr>
              <a:t>records</a:t>
            </a:r>
            <a:r>
              <a:rPr lang="fr-FR"/>
              <a:t> </a:t>
            </a:r>
            <a:br>
              <a:rPr lang="fr-FR"/>
            </a:br>
            <a:r>
              <a:rPr lang="fr-FR"/>
              <a:t>dans des rubriques : les </a:t>
            </a:r>
            <a:r>
              <a:rPr lang="fr-FR" b="1" i="1">
                <a:solidFill>
                  <a:srgbClr val="0D1F63"/>
                </a:solidFill>
              </a:rPr>
              <a:t>topics</a:t>
            </a:r>
            <a:r>
              <a:rPr lang="fr-FR"/>
              <a:t> .</a:t>
            </a:r>
          </a:p>
          <a:p>
            <a:pPr lvl="0"/>
            <a:endParaRPr lang="fr-FR"/>
          </a:p>
          <a:p>
            <a:pPr lvl="0"/>
            <a:r>
              <a:rPr lang="fr-FR"/>
              <a:t>Chaque enregistrement se compose d'une clé éventuelle, d'une valeur et d'un horodatage.</a:t>
            </a:r>
          </a:p>
          <a:p>
            <a:pPr lvl="0"/>
            <a:endParaRPr lang="fr-F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40.xml><?xml version="1.0" encoding="utf-8"?>
<p:sld xmlns:a="http://schemas.openxmlformats.org/drawingml/2006/main" xmlns:r="http://schemas.openxmlformats.org/officeDocument/2006/relationships" xmlns:p="http://schemas.openxmlformats.org/presentationml/2006/main">
  <p:cSld name="page266">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Autorisation</a:t>
            </a:r>
          </a:p>
        </p:txBody>
      </p:sp>
      <p:sp>
        <p:nvSpPr>
          <p:cNvPr id="3" name="Espace réservé du texte 2"/>
          <p:cNvSpPr txBox="1">
            <a:spLocks noGrp="1"/>
          </p:cNvSpPr>
          <p:nvPr>
            <p:ph type="body" idx="4294967295"/>
          </p:nvPr>
        </p:nvSpPr>
        <p:spPr/>
        <p:txBody>
          <a:bodyPr vert="horz">
            <a:normAutofit fontScale="85000" lnSpcReduction="10000"/>
          </a:bodyPr>
          <a:lstStyle/>
          <a:p>
            <a:pPr lvl="0"/>
            <a:r>
              <a:rPr lang="fr-FR"/>
              <a:t>Les ACLs sont stockées dans les méta-données gérées par les contrôleurs et peuvent être gérées par l’utilitaire </a:t>
            </a:r>
            <a:r>
              <a:rPr lang="fr-FR" b="1" i="1">
                <a:solidFill>
                  <a:srgbClr val="3465A4"/>
                </a:solidFill>
              </a:rPr>
              <a:t>kafka-acls.sh</a:t>
            </a:r>
          </a:p>
          <a:p>
            <a:pPr lvl="0"/>
            <a:r>
              <a:rPr lang="fr-FR"/>
              <a:t>Chaque requête Kafka est autorisée si le </a:t>
            </a:r>
            <a:r>
              <a:rPr lang="fr-FR" i="1"/>
              <a:t>KafkaPrincipal</a:t>
            </a:r>
            <a:r>
              <a:rPr lang="fr-FR"/>
              <a:t> associé à la connexion a les autorisations pour effectuer l'opération demandée sur les ressources demandées.</a:t>
            </a:r>
          </a:p>
          <a:p>
            <a:pPr lvl="0"/>
            <a:r>
              <a:rPr lang="fr-FR"/>
              <a:t>Les règles peuvent être exprimées comme suit :</a:t>
            </a:r>
          </a:p>
          <a:p>
            <a:pPr lvl="0"/>
            <a:r>
              <a:rPr lang="fr-FR" i="1"/>
              <a:t>Principal P is [Allowed/Denied] Operation O From Host H on any Resource R matching ResourcePattern RP</a:t>
            </a:r>
          </a:p>
          <a:p>
            <a:pPr lvl="0"/>
            <a:endParaRPr lang="fr-F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41.xml><?xml version="1.0" encoding="utf-8"?>
<p:sld xmlns:a="http://schemas.openxmlformats.org/drawingml/2006/main" xmlns:r="http://schemas.openxmlformats.org/officeDocument/2006/relationships" xmlns:p="http://schemas.openxmlformats.org/presentationml/2006/main">
  <p:cSld name="page267">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Exemple</a:t>
            </a:r>
          </a:p>
        </p:txBody>
      </p:sp>
      <p:sp>
        <p:nvSpPr>
          <p:cNvPr id="3" name="Espace réservé du texte 2"/>
          <p:cNvSpPr txBox="1">
            <a:spLocks noGrp="1"/>
          </p:cNvSpPr>
          <p:nvPr>
            <p:ph type="body" idx="4294967295"/>
          </p:nvPr>
        </p:nvSpPr>
        <p:spPr/>
        <p:txBody>
          <a:bodyPr vert="horz">
            <a:normAutofit fontScale="85000" lnSpcReduction="10000"/>
          </a:bodyPr>
          <a:lstStyle/>
          <a:p>
            <a:pPr lvl="0"/>
            <a:r>
              <a:rPr lang="fr-FR" i="1"/>
              <a:t>Principals User:Bob et User:Alice sont autorisés à effectuer les opérations Read et Write sur le Topic Test-Topic à partir des IP 198.51.100.0 et IP 198.51.100.1</a:t>
            </a:r>
          </a:p>
          <a:p>
            <a:pPr lvl="0"/>
            <a:endParaRPr lang="fr-FR"/>
          </a:p>
          <a:p>
            <a:pPr lvl="0"/>
            <a:r>
              <a:rPr lang="fr-FR"/>
              <a:t> </a:t>
            </a:r>
            <a:r>
              <a:rPr lang="fr-FR">
                <a:latin typeface="Courier New" pitchFamily="49"/>
              </a:rPr>
              <a:t>bin/kafka-acls.sh –bootstrap-servers localhost:9092 --add --allow-principal User:Bob --allow-principal User:Alice --allow-host 198.51.100.0 --allow-host 198.51.100.1 --operation Read --operation Write --topic Test-topic</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42.xml><?xml version="1.0" encoding="utf-8"?>
<p:sld xmlns:a="http://schemas.openxmlformats.org/drawingml/2006/main" xmlns:r="http://schemas.openxmlformats.org/officeDocument/2006/relationships" xmlns:p="http://schemas.openxmlformats.org/presentationml/2006/main">
  <p:cSld name="page268">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Ressources et opérations</a:t>
            </a:r>
          </a:p>
        </p:txBody>
      </p:sp>
      <p:sp>
        <p:nvSpPr>
          <p:cNvPr id="3" name="Espace réservé du texte 2"/>
          <p:cNvSpPr txBox="1">
            <a:spLocks noGrp="1"/>
          </p:cNvSpPr>
          <p:nvPr>
            <p:ph type="body" idx="4294967295"/>
          </p:nvPr>
        </p:nvSpPr>
        <p:spPr/>
        <p:txBody>
          <a:bodyPr vert="horz">
            <a:normAutofit fontScale="55000" lnSpcReduction="20000"/>
          </a:bodyPr>
          <a:lstStyle/>
          <a:p>
            <a:pPr lvl="0"/>
            <a:r>
              <a:rPr lang="fr-FR"/>
              <a:t>Chaque ACL consiste en :</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a:solidFill>
                  <a:srgbClr val="064280"/>
                </a:solidFill>
                <a:latin typeface="Tahoma" pitchFamily="34"/>
                <a:cs typeface="Lucida Sans Unicode" pitchFamily="34"/>
              </a:rPr>
              <a:t>Type de ressource</a:t>
            </a:r>
            <a:r>
              <a:rPr lang="fr-FR" sz="3200">
                <a:solidFill>
                  <a:srgbClr val="000000"/>
                </a:solidFill>
                <a:latin typeface="Tahoma" pitchFamily="34"/>
                <a:cs typeface="Lucida Sans Unicode" pitchFamily="34"/>
              </a:rPr>
              <a:t> : </a:t>
            </a:r>
            <a:r>
              <a:rPr lang="fr-FR" sz="3200" i="1">
                <a:solidFill>
                  <a:srgbClr val="000000"/>
                </a:solidFill>
                <a:latin typeface="Tahoma" pitchFamily="34"/>
                <a:cs typeface="Lucida Sans Unicode" pitchFamily="34"/>
              </a:rPr>
              <a:t>Cluster | Topic | Group | TransactionalId</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a:solidFill>
                  <a:srgbClr val="064280"/>
                </a:solidFill>
                <a:latin typeface="Tahoma" pitchFamily="34"/>
                <a:cs typeface="Lucida Sans Unicode" pitchFamily="34"/>
              </a:rPr>
              <a:t>Type</a:t>
            </a:r>
            <a:r>
              <a:rPr lang="fr-FR" sz="3200">
                <a:solidFill>
                  <a:srgbClr val="000000"/>
                </a:solidFill>
                <a:latin typeface="Tahoma" pitchFamily="34"/>
                <a:cs typeface="Lucida Sans Unicode" pitchFamily="34"/>
              </a:rPr>
              <a:t> </a:t>
            </a:r>
            <a:r>
              <a:rPr lang="fr-FR" sz="3200" b="1">
                <a:solidFill>
                  <a:srgbClr val="064280"/>
                </a:solidFill>
                <a:latin typeface="Tahoma" pitchFamily="34"/>
                <a:cs typeface="Lucida Sans Unicode" pitchFamily="34"/>
              </a:rPr>
              <a:t>de</a:t>
            </a:r>
            <a:r>
              <a:rPr lang="fr-FR" sz="3200">
                <a:solidFill>
                  <a:srgbClr val="000000"/>
                </a:solidFill>
                <a:latin typeface="Tahoma" pitchFamily="34"/>
                <a:cs typeface="Lucida Sans Unicode" pitchFamily="34"/>
              </a:rPr>
              <a:t> </a:t>
            </a:r>
            <a:r>
              <a:rPr lang="fr-FR" sz="3200" b="1">
                <a:solidFill>
                  <a:srgbClr val="064280"/>
                </a:solidFill>
                <a:latin typeface="Tahoma" pitchFamily="34"/>
                <a:cs typeface="Lucida Sans Unicode" pitchFamily="34"/>
              </a:rPr>
              <a:t>pattern</a:t>
            </a:r>
            <a:r>
              <a:rPr lang="fr-FR" sz="3200">
                <a:solidFill>
                  <a:srgbClr val="000000"/>
                </a:solidFill>
                <a:latin typeface="Tahoma" pitchFamily="34"/>
                <a:cs typeface="Lucida Sans Unicode" pitchFamily="34"/>
              </a:rPr>
              <a:t> : </a:t>
            </a:r>
            <a:r>
              <a:rPr lang="fr-FR" sz="3200" i="1">
                <a:solidFill>
                  <a:srgbClr val="000000"/>
                </a:solidFill>
                <a:latin typeface="Tahoma" pitchFamily="34"/>
                <a:cs typeface="Lucida Sans Unicode" pitchFamily="34"/>
              </a:rPr>
              <a:t>Literal | Prefixed</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a:solidFill>
                  <a:srgbClr val="064280"/>
                </a:solidFill>
                <a:latin typeface="Tahoma" pitchFamily="34"/>
                <a:cs typeface="Lucida Sans Unicode" pitchFamily="34"/>
              </a:rPr>
              <a:t>Nom</a:t>
            </a:r>
            <a:r>
              <a:rPr lang="fr-FR" sz="3200">
                <a:solidFill>
                  <a:srgbClr val="000000"/>
                </a:solidFill>
                <a:latin typeface="Tahoma" pitchFamily="34"/>
                <a:cs typeface="Lucida Sans Unicode" pitchFamily="34"/>
              </a:rPr>
              <a:t> </a:t>
            </a:r>
            <a:r>
              <a:rPr lang="fr-FR" sz="3200" b="1">
                <a:solidFill>
                  <a:srgbClr val="064280"/>
                </a:solidFill>
                <a:latin typeface="Tahoma" pitchFamily="34"/>
                <a:cs typeface="Lucida Sans Unicode" pitchFamily="34"/>
              </a:rPr>
              <a:t>de la ressource</a:t>
            </a:r>
            <a:r>
              <a:rPr lang="fr-FR" sz="3200">
                <a:solidFill>
                  <a:srgbClr val="000000"/>
                </a:solidFill>
                <a:latin typeface="Tahoma" pitchFamily="34"/>
                <a:cs typeface="Lucida Sans Unicode" pitchFamily="34"/>
              </a:rPr>
              <a:t> : Possibilité d’utiliser les wildcards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a:solidFill>
                  <a:srgbClr val="064280"/>
                </a:solidFill>
                <a:latin typeface="Tahoma" pitchFamily="34"/>
                <a:cs typeface="Lucida Sans Unicode" pitchFamily="34"/>
              </a:rPr>
              <a:t>Opération</a:t>
            </a:r>
            <a:r>
              <a:rPr lang="fr-FR" sz="3200">
                <a:solidFill>
                  <a:srgbClr val="000000"/>
                </a:solidFill>
                <a:latin typeface="Tahoma" pitchFamily="34"/>
                <a:cs typeface="Lucida Sans Unicode" pitchFamily="34"/>
              </a:rPr>
              <a:t> : </a:t>
            </a:r>
            <a:r>
              <a:rPr lang="fr-FR" sz="3200" i="1">
                <a:solidFill>
                  <a:srgbClr val="000000"/>
                </a:solidFill>
                <a:latin typeface="Tahoma" pitchFamily="34"/>
                <a:cs typeface="Lucida Sans Unicode" pitchFamily="34"/>
              </a:rPr>
              <a:t>Describe | Create | Delete | Alter | Read | Write | DescribeConfigs | AlterConfigs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a:solidFill>
                  <a:srgbClr val="064280"/>
                </a:solidFill>
                <a:latin typeface="Tahoma" pitchFamily="34"/>
                <a:cs typeface="Lucida Sans Unicode" pitchFamily="34"/>
              </a:rPr>
              <a:t>Type de permission</a:t>
            </a:r>
            <a:r>
              <a:rPr lang="fr-FR" sz="3200">
                <a:solidFill>
                  <a:srgbClr val="000000"/>
                </a:solidFill>
                <a:latin typeface="Tahoma" pitchFamily="34"/>
                <a:cs typeface="Lucida Sans Unicode" pitchFamily="34"/>
              </a:rPr>
              <a:t> : </a:t>
            </a:r>
            <a:r>
              <a:rPr lang="fr-FR" sz="3200" i="1">
                <a:solidFill>
                  <a:srgbClr val="000000"/>
                </a:solidFill>
                <a:latin typeface="Tahoma" pitchFamily="34"/>
                <a:cs typeface="Lucida Sans Unicode" pitchFamily="34"/>
              </a:rPr>
              <a:t>Allow | Deny</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a:solidFill>
                  <a:srgbClr val="064280"/>
                </a:solidFill>
                <a:latin typeface="Tahoma" pitchFamily="34"/>
                <a:cs typeface="Lucida Sans Unicode" pitchFamily="34"/>
              </a:rPr>
              <a:t>Principal</a:t>
            </a:r>
            <a:r>
              <a:rPr lang="fr-FR" sz="3200">
                <a:solidFill>
                  <a:srgbClr val="000000"/>
                </a:solidFill>
                <a:latin typeface="Tahoma" pitchFamily="34"/>
                <a:cs typeface="Lucida Sans Unicode" pitchFamily="34"/>
              </a:rPr>
              <a:t> : De la forme </a:t>
            </a:r>
            <a:r>
              <a:rPr lang="fr-FR" sz="3200" i="1">
                <a:solidFill>
                  <a:srgbClr val="000000"/>
                </a:solidFill>
                <a:latin typeface="Tahoma" pitchFamily="34"/>
                <a:cs typeface="Lucida Sans Unicode" pitchFamily="34"/>
              </a:rPr>
              <a:t>&lt;principalType&gt;:&lt;principalName&gt;</a:t>
            </a:r>
            <a:r>
              <a:rPr lang="fr-FR" sz="3200">
                <a:solidFill>
                  <a:srgbClr val="000000"/>
                </a:solidFill>
                <a:latin typeface="Tahoma" pitchFamily="34"/>
                <a:cs typeface="Lucida Sans Unicode" pitchFamily="34"/>
              </a:rPr>
              <a:t/>
            </a:r>
            <a:br>
              <a:rPr lang="fr-FR" sz="3200">
                <a:solidFill>
                  <a:srgbClr val="000000"/>
                </a:solidFill>
                <a:latin typeface="Tahoma" pitchFamily="34"/>
                <a:cs typeface="Lucida Sans Unicode" pitchFamily="34"/>
              </a:rPr>
            </a:br>
            <a:r>
              <a:rPr lang="fr-FR" sz="3200">
                <a:solidFill>
                  <a:srgbClr val="000000"/>
                </a:solidFill>
                <a:latin typeface="Tahoma" pitchFamily="34"/>
                <a:cs typeface="Lucida Sans Unicode" pitchFamily="34"/>
              </a:rPr>
              <a:t>Exemple : </a:t>
            </a:r>
            <a:r>
              <a:rPr lang="fr-FR" sz="3200" i="1">
                <a:solidFill>
                  <a:srgbClr val="000000"/>
                </a:solidFill>
                <a:latin typeface="Tahoma" pitchFamily="34"/>
                <a:cs typeface="Lucida Sans Unicode" pitchFamily="34"/>
              </a:rPr>
              <a:t>User:Alice, Group:Sales, User :*</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a:solidFill>
                  <a:srgbClr val="064280"/>
                </a:solidFill>
                <a:latin typeface="Tahoma" pitchFamily="34"/>
                <a:cs typeface="Lucida Sans Unicode" pitchFamily="34"/>
              </a:rPr>
              <a:t>Host</a:t>
            </a:r>
            <a:r>
              <a:rPr lang="fr-FR" sz="3200">
                <a:solidFill>
                  <a:srgbClr val="000000"/>
                </a:solidFill>
                <a:latin typeface="Tahoma" pitchFamily="34"/>
                <a:cs typeface="Lucida Sans Unicode" pitchFamily="34"/>
              </a:rPr>
              <a:t> : Adresse IP du client, * si tout le monde</a:t>
            </a:r>
          </a:p>
          <a:p>
            <a:pPr lvl="0"/>
            <a:r>
              <a:rPr lang="fr-FR"/>
              <a:t>Exemple Complet :</a:t>
            </a:r>
            <a:br>
              <a:rPr lang="fr-FR"/>
            </a:br>
            <a:r>
              <a:rPr lang="fr-FR" i="1"/>
              <a:t>User:Alice has Allow permission for Write to Prefixed Topic:customer from 192.168.0.1</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43.xml><?xml version="1.0" encoding="utf-8"?>
<p:sld xmlns:a="http://schemas.openxmlformats.org/drawingml/2006/main" xmlns:r="http://schemas.openxmlformats.org/officeDocument/2006/relationships" xmlns:p="http://schemas.openxmlformats.org/presentationml/2006/main">
  <p:cSld name="page269">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Règles</a:t>
            </a:r>
          </a:p>
        </p:txBody>
      </p:sp>
      <p:sp>
        <p:nvSpPr>
          <p:cNvPr id="3" name="Espace réservé du texte 2"/>
          <p:cNvSpPr txBox="1">
            <a:spLocks noGrp="1"/>
          </p:cNvSpPr>
          <p:nvPr>
            <p:ph type="body" idx="4294967295"/>
          </p:nvPr>
        </p:nvSpPr>
        <p:spPr/>
        <p:txBody>
          <a:bodyPr vert="horz">
            <a:normAutofit fontScale="92500" lnSpcReduction="10000"/>
          </a:bodyPr>
          <a:lstStyle/>
          <a:p>
            <a:pPr lvl="0"/>
            <a:r>
              <a:rPr lang="fr-FR"/>
              <a:t>AclAuthorizer autorise une action s'il n'y a pas d'ACL de DENY qui corresponde à l'action et qu'il y a au moins une ACL ALLOW qui correspond à l'action.</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L'autorisation Describe est implicitement accordée si l'autorisation Read, Write, Alter ou Delete est accordée.</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L'autorisation Describe Configs est implicitement accordée si l'autorisation AlterConfigs est accordée.</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44.xml><?xml version="1.0" encoding="utf-8"?>
<p:sld xmlns:a="http://schemas.openxmlformats.org/drawingml/2006/main" xmlns:r="http://schemas.openxmlformats.org/officeDocument/2006/relationships" xmlns:p="http://schemas.openxmlformats.org/presentationml/2006/main">
  <p:cSld name="page270">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Permissions clientes</a:t>
            </a:r>
          </a:p>
        </p:txBody>
      </p:sp>
      <p:sp>
        <p:nvSpPr>
          <p:cNvPr id="3" name="Espace réservé du texte 2"/>
          <p:cNvSpPr txBox="1">
            <a:spLocks noGrp="1"/>
          </p:cNvSpPr>
          <p:nvPr>
            <p:ph type="body" idx="4294967295"/>
          </p:nvPr>
        </p:nvSpPr>
        <p:spPr/>
        <p:txBody>
          <a:bodyPr vert="horz">
            <a:normAutofit fontScale="70000" lnSpcReduction="20000"/>
          </a:bodyPr>
          <a:lstStyle/>
          <a:p>
            <a:pPr lvl="0"/>
            <a:r>
              <a:rPr lang="fr-FR"/>
              <a:t>Brokers : </a:t>
            </a:r>
            <a:r>
              <a:rPr lang="fr-FR" b="1" i="1">
                <a:solidFill>
                  <a:srgbClr val="064280"/>
                </a:solidFill>
              </a:rPr>
              <a:t>Cluster:ClusterAction</a:t>
            </a:r>
            <a:r>
              <a:rPr lang="fr-FR"/>
              <a:t> pour autoriser les requêtes de contrôleur et les requêtes de fetch des répliques.</a:t>
            </a:r>
          </a:p>
          <a:p>
            <a:pPr lvl="0"/>
            <a:r>
              <a:rPr lang="fr-FR"/>
              <a:t>Producteurs simples : </a:t>
            </a:r>
            <a:r>
              <a:rPr lang="fr-FR" b="1" i="1">
                <a:solidFill>
                  <a:srgbClr val="064280"/>
                </a:solidFill>
              </a:rPr>
              <a:t>Topic:Write</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idempotents sans transactions : </a:t>
            </a:r>
            <a:r>
              <a:rPr lang="fr-FR" sz="3200" b="1" i="1">
                <a:solidFill>
                  <a:srgbClr val="064280"/>
                </a:solidFill>
                <a:latin typeface="Tahoma" pitchFamily="34"/>
                <a:cs typeface="Lucida Sans Unicode" pitchFamily="34"/>
              </a:rPr>
              <a:t>Cluster:IdempotentWrite</a:t>
            </a:r>
            <a:r>
              <a:rPr lang="fr-FR" sz="3200">
                <a:solidFill>
                  <a:srgbClr val="000000"/>
                </a:solidFill>
                <a:latin typeface="Tahoma" pitchFamily="34"/>
                <a:cs typeface="Lucida Sans Unicode" pitchFamily="34"/>
              </a:rPr>
              <a:t>.</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Transactionnels : </a:t>
            </a:r>
            <a:r>
              <a:rPr lang="fr-FR" sz="3200" b="1" i="1">
                <a:solidFill>
                  <a:srgbClr val="064280"/>
                </a:solidFill>
                <a:latin typeface="Tahoma" pitchFamily="34"/>
                <a:cs typeface="Lucida Sans Unicode" pitchFamily="34"/>
              </a:rPr>
              <a:t>TransactionalId:Write</a:t>
            </a:r>
            <a:r>
              <a:rPr lang="fr-FR" sz="3200">
                <a:solidFill>
                  <a:srgbClr val="000000"/>
                </a:solidFill>
                <a:latin typeface="Tahoma" pitchFamily="34"/>
                <a:cs typeface="Lucida Sans Unicode" pitchFamily="34"/>
              </a:rPr>
              <a:t> à la transaction et </a:t>
            </a:r>
            <a:r>
              <a:rPr lang="fr-FR" sz="3200" b="1" i="1">
                <a:solidFill>
                  <a:srgbClr val="064280"/>
                </a:solidFill>
                <a:latin typeface="Tahoma" pitchFamily="34"/>
                <a:cs typeface="Lucida Sans Unicode" pitchFamily="34"/>
              </a:rPr>
              <a:t>Group:Read</a:t>
            </a:r>
            <a:r>
              <a:rPr lang="fr-FR" sz="3200">
                <a:solidFill>
                  <a:srgbClr val="000000"/>
                </a:solidFill>
                <a:latin typeface="Tahoma" pitchFamily="34"/>
                <a:cs typeface="Lucida Sans Unicode" pitchFamily="34"/>
              </a:rPr>
              <a:t> pour que les groupes de consommateurs valident les offsets.</a:t>
            </a:r>
          </a:p>
          <a:p>
            <a:pPr lvl="0"/>
            <a:r>
              <a:rPr lang="fr-FR"/>
              <a:t>Consommateurs : </a:t>
            </a:r>
            <a:r>
              <a:rPr lang="fr-FR" b="1" i="1">
                <a:solidFill>
                  <a:srgbClr val="064280"/>
                </a:solidFill>
              </a:rPr>
              <a:t>Topic:Read</a:t>
            </a:r>
            <a:r>
              <a:rPr lang="fr-FR"/>
              <a:t> et </a:t>
            </a:r>
            <a:r>
              <a:rPr lang="fr-FR" b="1" i="1">
                <a:solidFill>
                  <a:srgbClr val="064280"/>
                </a:solidFill>
              </a:rPr>
              <a:t>Group:Read</a:t>
            </a:r>
            <a:r>
              <a:rPr lang="fr-FR"/>
              <a:t> s'ils utilisent la gestion de groupe ou la gestion des offsets.</a:t>
            </a:r>
          </a:p>
          <a:p>
            <a:pPr lvl="0"/>
            <a:r>
              <a:rPr lang="fr-FR"/>
              <a:t>Clients admin : </a:t>
            </a:r>
            <a:r>
              <a:rPr lang="fr-FR" b="1" i="1">
                <a:solidFill>
                  <a:srgbClr val="064280"/>
                </a:solidFill>
              </a:rPr>
              <a:t>Create, Delete, Describe, Alter, DescribeConfigs, AlterConfigs</a:t>
            </a:r>
            <a:r>
              <a:rPr lang="fr-FR"/>
              <a:t> .</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45.xml><?xml version="1.0" encoding="utf-8"?>
<p:sld xmlns:a="http://schemas.openxmlformats.org/drawingml/2006/main" xmlns:r="http://schemas.openxmlformats.org/officeDocument/2006/relationships" xmlns:p="http://schemas.openxmlformats.org/presentationml/2006/main">
  <p:cSld name="page271">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Exceptions</a:t>
            </a:r>
          </a:p>
        </p:txBody>
      </p:sp>
      <p:sp>
        <p:nvSpPr>
          <p:cNvPr id="3" name="Espace réservé du texte 2"/>
          <p:cNvSpPr txBox="1">
            <a:spLocks noGrp="1"/>
          </p:cNvSpPr>
          <p:nvPr>
            <p:ph type="body" idx="4294967295"/>
          </p:nvPr>
        </p:nvSpPr>
        <p:spPr/>
        <p:txBody>
          <a:bodyPr vert="horz">
            <a:normAutofit lnSpcReduction="10000"/>
          </a:bodyPr>
          <a:lstStyle/>
          <a:p>
            <a:pPr lvl="0"/>
            <a:r>
              <a:rPr lang="fr-FR"/>
              <a:t>2 options de configuration permettant d’accorder un large accès aux ressources permet de simplifier la  mise en place d’ACL à des clusters existants :</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a:solidFill>
                  <a:srgbClr val="064280"/>
                </a:solidFill>
                <a:latin typeface="Tahoma" pitchFamily="34"/>
                <a:cs typeface="Lucida Sans Unicode" pitchFamily="34"/>
              </a:rPr>
              <a:t>super.users</a:t>
            </a:r>
            <a:r>
              <a:rPr lang="fr-FR" sz="3200">
                <a:solidFill>
                  <a:srgbClr val="000000"/>
                </a:solidFill>
                <a:latin typeface="Tahoma" pitchFamily="34"/>
                <a:cs typeface="Lucida Sans Unicode" pitchFamily="34"/>
              </a:rPr>
              <a:t> : Pemet de définir les utilisateurs ayant droit à tout</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a:solidFill>
                  <a:srgbClr val="064280"/>
                </a:solidFill>
                <a:latin typeface="Tahoma" pitchFamily="34"/>
                <a:cs typeface="Lucida Sans Unicode" pitchFamily="34"/>
              </a:rPr>
              <a:t>allow.everyone.if.no.acl.found=true</a:t>
            </a:r>
            <a:r>
              <a:rPr lang="fr-FR" sz="3200">
                <a:solidFill>
                  <a:srgbClr val="000000"/>
                </a:solidFill>
                <a:latin typeface="Tahoma" pitchFamily="34"/>
                <a:cs typeface="Lucida Sans Unicode" pitchFamily="34"/>
              </a:rPr>
              <a:t> : </a:t>
            </a:r>
            <a:br>
              <a:rPr lang="fr-FR" sz="3200">
                <a:solidFill>
                  <a:srgbClr val="000000"/>
                </a:solidFill>
                <a:latin typeface="Tahoma" pitchFamily="34"/>
                <a:cs typeface="Lucida Sans Unicode" pitchFamily="34"/>
              </a:rPr>
            </a:br>
            <a:r>
              <a:rPr lang="fr-FR" sz="3200">
                <a:solidFill>
                  <a:srgbClr val="000000"/>
                </a:solidFill>
                <a:latin typeface="Tahoma" pitchFamily="34"/>
                <a:cs typeface="Lucida Sans Unicode" pitchFamily="34"/>
              </a:rPr>
              <a:t>Tous les utilisateurs ont accès aux ressources sans ACL.</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46.xml><?xml version="1.0" encoding="utf-8"?>
<p:sld xmlns:a="http://schemas.openxmlformats.org/drawingml/2006/main" xmlns:r="http://schemas.openxmlformats.org/officeDocument/2006/relationships" xmlns:p="http://schemas.openxmlformats.org/presentationml/2006/main">
  <p:cSld name="page272">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Exemple</a:t>
            </a:r>
          </a:p>
        </p:txBody>
      </p:sp>
      <p:sp>
        <p:nvSpPr>
          <p:cNvPr id="3" name="Espace réservé du texte 2"/>
          <p:cNvSpPr txBox="1">
            <a:spLocks noGrp="1"/>
          </p:cNvSpPr>
          <p:nvPr>
            <p:ph type="body" idx="4294967295"/>
          </p:nvPr>
        </p:nvSpPr>
        <p:spPr/>
        <p:txBody>
          <a:bodyPr vert="horz">
            <a:normAutofit fontScale="77500" lnSpcReduction="20000"/>
          </a:bodyPr>
          <a:lstStyle/>
          <a:p>
            <a:pPr lvl="0"/>
            <a:r>
              <a:rPr lang="fr-FR" i="1"/>
              <a:t>Principals User:Bob et User:Alice sont autorisés à effectuer les opérations Read et Write sur le Topic Test-Topic à partir des IP 198.51.100.0 et IP 198.51.100.1</a:t>
            </a:r>
          </a:p>
          <a:p>
            <a:pPr lvl="0"/>
            <a:endParaRPr lang="fr-FR"/>
          </a:p>
          <a:p>
            <a:pPr lvl="0"/>
            <a:r>
              <a:rPr lang="fr-FR"/>
              <a:t> </a:t>
            </a:r>
            <a:r>
              <a:rPr lang="fr-FR">
                <a:latin typeface="Courier New" pitchFamily="49"/>
              </a:rPr>
              <a:t>bin/kafka-acls.sh --authorizer-properties zookeeper.connect=localhost:2181 --add --allow-principal User:Bob --allow-principal User:Alice --allow-host 198.51.100.0 --allow-host 198.51.100.1 --operation Read --operation Write --topic Test-topic</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47.xml><?xml version="1.0" encoding="utf-8"?>
<p:sld xmlns:a="http://schemas.openxmlformats.org/drawingml/2006/main" xmlns:r="http://schemas.openxmlformats.org/officeDocument/2006/relationships" xmlns:p="http://schemas.openxmlformats.org/presentationml/2006/main">
  <p:cSld name="page273">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Audit</a:t>
            </a:r>
          </a:p>
        </p:txBody>
      </p:sp>
      <p:sp>
        <p:nvSpPr>
          <p:cNvPr id="3" name="Espace réservé du texte 2"/>
          <p:cNvSpPr txBox="1">
            <a:spLocks noGrp="1"/>
          </p:cNvSpPr>
          <p:nvPr>
            <p:ph type="body" idx="4294967295"/>
          </p:nvPr>
        </p:nvSpPr>
        <p:spPr/>
        <p:txBody>
          <a:bodyPr vert="horz">
            <a:normAutofit fontScale="92500" lnSpcReduction="20000"/>
          </a:bodyPr>
          <a:lstStyle/>
          <a:p>
            <a:pPr lvl="0"/>
            <a:r>
              <a:rPr lang="fr-FR"/>
              <a:t>Les brokers peuvent être configurés pour générés des traces d’audit.</a:t>
            </a:r>
          </a:p>
          <a:p>
            <a:pPr lvl="0"/>
            <a:r>
              <a:rPr lang="fr-FR"/>
              <a:t>La configuration s’effectue dans </a:t>
            </a:r>
            <a:r>
              <a:rPr lang="fr-FR" i="1"/>
              <a:t>conf/log4j.properties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Le fichier par défaut est </a:t>
            </a:r>
            <a:r>
              <a:rPr lang="fr-FR" sz="3200" i="1">
                <a:solidFill>
                  <a:srgbClr val="000000"/>
                </a:solidFill>
                <a:latin typeface="Tahoma" pitchFamily="34"/>
                <a:cs typeface="Lucida Sans Unicode" pitchFamily="34"/>
              </a:rPr>
              <a:t>kafka-authorizer.log</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Le niveau INFO trace les entrées pour chaque refus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Le niveau DEBUG pour chaque requête acceptée</a:t>
            </a:r>
          </a:p>
          <a:p>
            <a:pPr lvl="0"/>
            <a:endParaRPr lang="fr-FR"/>
          </a:p>
        </p:txBody>
      </p:sp>
      <p:sp>
        <p:nvSpPr>
          <p:cNvPr id="4" name="ZoneTexte 3"/>
          <p:cNvSpPr txBox="1"/>
          <p:nvPr/>
        </p:nvSpPr>
        <p:spPr>
          <a:xfrm>
            <a:off x="577440" y="6983999"/>
            <a:ext cx="5004360" cy="437760"/>
          </a:xfrm>
          <a:prstGeom prst="rect">
            <a:avLst/>
          </a:prstGeom>
          <a:noFill/>
          <a:ln>
            <a:noFill/>
          </a:ln>
        </p:spPr>
        <p:txBody>
          <a:bodyPr vert="horz" wrap="none" lIns="90000" tIns="45000" rIns="90000" bIns="45000" anchorCtr="0" compatLnSpc="1">
            <a:sp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2400" b="1" i="1" u="none" strike="noStrike" baseline="0">
                <a:ln>
                  <a:noFill/>
                </a:ln>
                <a:solidFill>
                  <a:srgbClr val="CE181E"/>
                </a:solidFill>
                <a:latin typeface="Times New Roman" pitchFamily="18"/>
                <a:ea typeface="Lucida Sans Unicode" pitchFamily="34"/>
                <a:cs typeface="Lucida Sans Unicode" pitchFamily="34"/>
              </a:rPr>
              <a:t>Atelier 9.4 : Autorisation</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48.xml><?xml version="1.0" encoding="utf-8"?>
<p:sld xmlns:a="http://schemas.openxmlformats.org/drawingml/2006/main" xmlns:r="http://schemas.openxmlformats.org/officeDocument/2006/relationships" xmlns:p="http://schemas.openxmlformats.org/presentationml/2006/main">
  <p:cSld name="page274">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wrap="square">
            <a:spAutoFit/>
          </a:bodyPr>
          <a:lstStyle/>
          <a:p>
            <a:pPr lvl="0"/>
            <a:r>
              <a:rPr lang="fr-FR" sz="4800"/>
              <a:t>Sécurité</a:t>
            </a:r>
          </a:p>
        </p:txBody>
      </p:sp>
      <p:sp>
        <p:nvSpPr>
          <p:cNvPr id="3" name="Sous-titre 2"/>
          <p:cNvSpPr txBox="1">
            <a:spLocks noGrp="1"/>
          </p:cNvSpPr>
          <p:nvPr>
            <p:ph type="subTitle" idx="4294967295"/>
          </p:nvPr>
        </p:nvSpPr>
        <p:spPr/>
        <p:txBody>
          <a:bodyPr vert="horz" wrap="square">
            <a:spAutoFit/>
          </a:bodyPr>
          <a:lstStyle/>
          <a:p>
            <a:pPr lvl="0" indent="-311040" algn="ctr">
              <a:lnSpc>
                <a:spcPct val="95000"/>
              </a:lnSpc>
              <a:spcAft>
                <a:spcPts val="0"/>
              </a:spcAft>
            </a:pPr>
            <a:endParaRPr lang="fr-FR" b="1"/>
          </a:p>
          <a:p>
            <a:pPr lvl="0" indent="-311040" algn="ctr">
              <a:lnSpc>
                <a:spcPct val="95000"/>
              </a:lnSpc>
              <a:spcAft>
                <a:spcPts val="0"/>
              </a:spcAft>
            </a:pPr>
            <a:endParaRPr lang="fr-FR" b="1"/>
          </a:p>
          <a:p>
            <a:pPr lvl="0" indent="-311040" algn="ctr">
              <a:lnSpc>
                <a:spcPct val="95000"/>
              </a:lnSpc>
              <a:spcAft>
                <a:spcPts val="0"/>
              </a:spcAft>
            </a:pPr>
            <a:r>
              <a:rPr lang="fr-FR"/>
              <a:t>Configuration des listeners</a:t>
            </a:r>
          </a:p>
          <a:p>
            <a:pPr lvl="0" indent="-311040" algn="ctr">
              <a:lnSpc>
                <a:spcPct val="95000"/>
              </a:lnSpc>
              <a:spcAft>
                <a:spcPts val="0"/>
              </a:spcAft>
            </a:pPr>
            <a:r>
              <a:rPr lang="fr-FR"/>
              <a:t>SSL/TLS</a:t>
            </a:r>
          </a:p>
          <a:p>
            <a:pPr lvl="0" indent="-311040" algn="ctr">
              <a:lnSpc>
                <a:spcPct val="95000"/>
              </a:lnSpc>
              <a:spcAft>
                <a:spcPts val="0"/>
              </a:spcAft>
            </a:pPr>
            <a:r>
              <a:rPr lang="fr-FR"/>
              <a:t>Authentification via SASL</a:t>
            </a:r>
          </a:p>
          <a:p>
            <a:pPr lvl="0" indent="-311040" algn="ctr">
              <a:lnSpc>
                <a:spcPct val="95000"/>
              </a:lnSpc>
              <a:spcAft>
                <a:spcPts val="0"/>
              </a:spcAft>
            </a:pPr>
            <a:r>
              <a:rPr lang="fr-FR"/>
              <a:t>ACLs</a:t>
            </a:r>
          </a:p>
          <a:p>
            <a:pPr lvl="0" indent="-311040" algn="ctr">
              <a:lnSpc>
                <a:spcPct val="95000"/>
              </a:lnSpc>
              <a:spcAft>
                <a:spcPts val="0"/>
              </a:spcAft>
            </a:pPr>
            <a:r>
              <a:rPr lang="fr-FR" b="1">
                <a:solidFill>
                  <a:srgbClr val="064280"/>
                </a:solidFill>
              </a:rPr>
              <a:t>Quotas</a:t>
            </a:r>
          </a:p>
          <a:p>
            <a:pPr lvl="0" indent="-311040" algn="ctr">
              <a:lnSpc>
                <a:spcPct val="95000"/>
              </a:lnSpc>
              <a:spcAft>
                <a:spcPts val="0"/>
              </a:spcAft>
            </a:pPr>
            <a:endParaRPr lang="fr-F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49.xml><?xml version="1.0" encoding="utf-8"?>
<p:sld xmlns:a="http://schemas.openxmlformats.org/drawingml/2006/main" xmlns:r="http://schemas.openxmlformats.org/officeDocument/2006/relationships" xmlns:p="http://schemas.openxmlformats.org/presentationml/2006/main">
  <p:cSld name="page275">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Introduction</a:t>
            </a:r>
          </a:p>
        </p:txBody>
      </p:sp>
      <p:sp>
        <p:nvSpPr>
          <p:cNvPr id="3" name="Espace réservé du texte 2"/>
          <p:cNvSpPr txBox="1">
            <a:spLocks noGrp="1"/>
          </p:cNvSpPr>
          <p:nvPr>
            <p:ph type="body" idx="4294967295"/>
          </p:nvPr>
        </p:nvSpPr>
        <p:spPr/>
        <p:txBody>
          <a:bodyPr vert="horz">
            <a:normAutofit fontScale="70000" lnSpcReduction="20000"/>
          </a:bodyPr>
          <a:lstStyle/>
          <a:p>
            <a:pPr lvl="0"/>
            <a:r>
              <a:rPr lang="fr-FR"/>
              <a:t>Kafka permet d'appliquer des quotas sur les requêtes pour contrôler les ressources du broker utilisées par les clients.</a:t>
            </a:r>
          </a:p>
          <a:p>
            <a:pPr lvl="0"/>
            <a:r>
              <a:rPr lang="fr-FR"/>
              <a:t>Deux types de quotas peuvent être appliqués par groupe de client :</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Les quotas de bande passante réseau définissent des seuils de débit</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Les quotas de taux de requête définissent les seuils d'utilisation du processeur en pourcentage du réseau et des threads d'E/S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Quotas du taux de connexion par IP</a:t>
            </a:r>
          </a:p>
          <a:p>
            <a:pPr lvl="0"/>
            <a:r>
              <a:rPr lang="fr-FR"/>
              <a:t>L’identité du client correspond au KafkaPrincipal dans un cluster sécurisé ou la propriété applicative client-id.</a:t>
            </a:r>
          </a:p>
          <a:p>
            <a:pPr lvl="0"/>
            <a:r>
              <a:rPr lang="fr-FR"/>
              <a:t>Tous les clients ayant la même identité partagent leur configuration de quotas</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name="page27">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APIs</a:t>
            </a:r>
          </a:p>
        </p:txBody>
      </p:sp>
      <p:sp>
        <p:nvSpPr>
          <p:cNvPr id="3" name="Espace réservé du texte 2"/>
          <p:cNvSpPr txBox="1">
            <a:spLocks noGrp="1"/>
          </p:cNvSpPr>
          <p:nvPr>
            <p:ph type="body" idx="4294967295"/>
          </p:nvPr>
        </p:nvSpPr>
        <p:spPr>
          <a:xfrm>
            <a:off x="1091880" y="2360736"/>
            <a:ext cx="8459640" cy="4384800"/>
          </a:xfrm>
        </p:spPr>
        <p:txBody>
          <a:bodyPr vert="horz">
            <a:normAutofit fontScale="70000" lnSpcReduction="20000"/>
          </a:bodyPr>
          <a:lstStyle/>
          <a:p>
            <a:pPr lvl="0"/>
            <a:r>
              <a:rPr lang="fr-FR"/>
              <a:t>Kafka propose 5 principales APIs :</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L'API </a:t>
            </a:r>
            <a:r>
              <a:rPr lang="fr-FR" sz="3200" b="1" i="1">
                <a:solidFill>
                  <a:srgbClr val="182F7C"/>
                </a:solidFill>
                <a:latin typeface="Tahoma" pitchFamily="34"/>
                <a:cs typeface="Lucida Sans Unicode" pitchFamily="34"/>
              </a:rPr>
              <a:t>Producer</a:t>
            </a:r>
            <a:r>
              <a:rPr lang="fr-FR" sz="3200">
                <a:solidFill>
                  <a:srgbClr val="000000"/>
                </a:solidFill>
                <a:latin typeface="Tahoma" pitchFamily="34"/>
                <a:cs typeface="Lucida Sans Unicode" pitchFamily="34"/>
              </a:rPr>
              <a:t> permet à une application de publier un flux sur un ou plusieurs topics Kafka.</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L'API </a:t>
            </a:r>
            <a:r>
              <a:rPr lang="fr-FR" sz="3200" b="1" i="1">
                <a:solidFill>
                  <a:srgbClr val="182F7C"/>
                </a:solidFill>
                <a:latin typeface="Tahoma" pitchFamily="34"/>
                <a:cs typeface="Lucida Sans Unicode" pitchFamily="34"/>
              </a:rPr>
              <a:t>Consumer</a:t>
            </a:r>
            <a:r>
              <a:rPr lang="fr-FR" sz="3200">
                <a:solidFill>
                  <a:srgbClr val="000000"/>
                </a:solidFill>
                <a:latin typeface="Tahoma" pitchFamily="34"/>
                <a:cs typeface="Lucida Sans Unicode" pitchFamily="34"/>
              </a:rPr>
              <a:t> permet à une application de s'abonner à un ou plusieurs topics et de traiter le flux d'enregistrements associé.</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L'API </a:t>
            </a:r>
            <a:r>
              <a:rPr lang="fr-FR" sz="3200" b="1" i="1">
                <a:solidFill>
                  <a:srgbClr val="182F7C"/>
                </a:solidFill>
                <a:latin typeface="Tahoma" pitchFamily="34"/>
                <a:cs typeface="Lucida Sans Unicode" pitchFamily="34"/>
              </a:rPr>
              <a:t>Streams</a:t>
            </a:r>
            <a:r>
              <a:rPr lang="fr-FR" sz="3200">
                <a:solidFill>
                  <a:srgbClr val="000000"/>
                </a:solidFill>
                <a:latin typeface="Tahoma" pitchFamily="34"/>
                <a:cs typeface="Lucida Sans Unicode" pitchFamily="34"/>
              </a:rPr>
              <a:t> permet à une application d'agir comme un processeur de flux, consommant un ou plusieurs topic d'entrée et produisant un flux de sortie vers un ou plusieurs topics.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L'API </a:t>
            </a:r>
            <a:r>
              <a:rPr lang="fr-FR" sz="3200" b="1" i="1">
                <a:solidFill>
                  <a:srgbClr val="182F7C"/>
                </a:solidFill>
                <a:latin typeface="Tahoma" pitchFamily="34"/>
                <a:cs typeface="Lucida Sans Unicode" pitchFamily="34"/>
              </a:rPr>
              <a:t>Connector</a:t>
            </a:r>
            <a:r>
              <a:rPr lang="fr-FR" sz="3200">
                <a:solidFill>
                  <a:srgbClr val="000000"/>
                </a:solidFill>
                <a:latin typeface="Tahoma" pitchFamily="34"/>
                <a:cs typeface="Lucida Sans Unicode" pitchFamily="34"/>
              </a:rPr>
              <a:t> permet de créer et d'exécuter des producteurs ou des consommateurs à partir de système tierces (BD, fichiers, STDOUT, …)</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L’API </a:t>
            </a:r>
            <a:r>
              <a:rPr lang="fr-FR" sz="3200" b="1" i="1">
                <a:solidFill>
                  <a:srgbClr val="182F7C"/>
                </a:solidFill>
                <a:latin typeface="Tahoma" pitchFamily="34"/>
                <a:cs typeface="Lucida Sans Unicode" pitchFamily="34"/>
              </a:rPr>
              <a:t>Admin</a:t>
            </a:r>
            <a:r>
              <a:rPr lang="fr-FR" sz="3200">
                <a:solidFill>
                  <a:srgbClr val="000000"/>
                </a:solidFill>
                <a:latin typeface="Tahoma" pitchFamily="34"/>
                <a:cs typeface="Lucida Sans Unicode" pitchFamily="34"/>
              </a:rPr>
              <a:t> permet de gérer les topics et le cluster</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50.xml><?xml version="1.0" encoding="utf-8"?>
<p:sld xmlns:a="http://schemas.openxmlformats.org/drawingml/2006/main" xmlns:r="http://schemas.openxmlformats.org/officeDocument/2006/relationships" xmlns:p="http://schemas.openxmlformats.org/presentationml/2006/main">
  <p:cSld name="page276">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Quota de bande passante</a:t>
            </a:r>
          </a:p>
        </p:txBody>
      </p:sp>
      <p:sp>
        <p:nvSpPr>
          <p:cNvPr id="3" name="Espace réservé du texte 2"/>
          <p:cNvSpPr txBox="1">
            <a:spLocks noGrp="1"/>
          </p:cNvSpPr>
          <p:nvPr>
            <p:ph type="body" idx="4294967295"/>
          </p:nvPr>
        </p:nvSpPr>
        <p:spPr/>
        <p:txBody>
          <a:bodyPr vert="horz">
            <a:normAutofit fontScale="92500" lnSpcReduction="20000"/>
          </a:bodyPr>
          <a:lstStyle/>
          <a:p>
            <a:pPr lvl="0"/>
            <a:r>
              <a:rPr lang="fr-FR"/>
              <a:t>Le seuil de débit d'octets pour chaque groupe de clients.</a:t>
            </a:r>
          </a:p>
          <a:p>
            <a:pPr lvl="0"/>
            <a:r>
              <a:rPr lang="fr-FR"/>
              <a:t>Chaque groupe peut publier/consommer un maximum de X octets/sec par broker avant d’être limités.</a:t>
            </a:r>
          </a:p>
          <a:p>
            <a:pPr lvl="0"/>
            <a:endParaRPr lang="fr-FR"/>
          </a:p>
          <a:p>
            <a:pPr lvl="0"/>
            <a:r>
              <a:rPr lang="fr-FR" sz="2400">
                <a:latin typeface="Courier New" pitchFamily="49"/>
              </a:rPr>
              <a:t>kafka-configs.sh --bootstrap-server $BOOT --alter --add-config </a:t>
            </a:r>
            <a:r>
              <a:rPr lang="fr-FR" sz="2400" b="1">
                <a:solidFill>
                  <a:srgbClr val="064280"/>
                </a:solidFill>
                <a:latin typeface="Courier New" pitchFamily="49"/>
              </a:rPr>
              <a:t>'producer_byte_rate=1024,consumer_byte_rate=1024'</a:t>
            </a:r>
            <a:r>
              <a:rPr lang="fr-FR" sz="2400">
                <a:latin typeface="Courier New" pitchFamily="49"/>
              </a:rPr>
              <a:t> --entity-type users --entity-name &lt;authenticated-principal&gt; --command-config /tmp/client.properties</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51.xml><?xml version="1.0" encoding="utf-8"?>
<p:sld xmlns:a="http://schemas.openxmlformats.org/drawingml/2006/main" xmlns:r="http://schemas.openxmlformats.org/officeDocument/2006/relationships" xmlns:p="http://schemas.openxmlformats.org/presentationml/2006/main">
  <p:cSld name="page277">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Taux de requêtes</a:t>
            </a:r>
          </a:p>
        </p:txBody>
      </p:sp>
      <p:sp>
        <p:nvSpPr>
          <p:cNvPr id="3" name="Espace réservé du texte 2"/>
          <p:cNvSpPr txBox="1">
            <a:spLocks noGrp="1"/>
          </p:cNvSpPr>
          <p:nvPr>
            <p:ph type="body" idx="4294967295"/>
          </p:nvPr>
        </p:nvSpPr>
        <p:spPr/>
        <p:txBody>
          <a:bodyPr vert="horz"/>
          <a:lstStyle/>
          <a:p>
            <a:pPr lvl="0"/>
            <a:r>
              <a:rPr lang="fr-FR"/>
              <a:t>Définis en pourcentage de temps sur les threads d'I/O et de réseau de chaque broker dans une fenêtre temporelle.</a:t>
            </a:r>
          </a:p>
          <a:p>
            <a:pPr lvl="0"/>
            <a:endParaRPr lang="fr-FR"/>
          </a:p>
          <a:p>
            <a:pPr lvl="0"/>
            <a:r>
              <a:rPr lang="fr-FR" sz="2400">
                <a:latin typeface="Courier New" pitchFamily="49"/>
              </a:rPr>
              <a:t>kafka-configs.sh --bootstrap-server $BOOT --alter --add-config </a:t>
            </a:r>
            <a:r>
              <a:rPr lang="fr-FR" sz="2400" b="1">
                <a:solidFill>
                  <a:srgbClr val="064280"/>
                </a:solidFill>
                <a:latin typeface="Courier New" pitchFamily="49"/>
              </a:rPr>
              <a:t>'request_percentage=150'</a:t>
            </a:r>
            <a:r>
              <a:rPr lang="fr-FR" sz="2400">
                <a:latin typeface="Courier New" pitchFamily="49"/>
              </a:rPr>
              <a:t> --entity-type users --entity-name big-time-tv-show-host --command-config /tmp/client.properties</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52.xml><?xml version="1.0" encoding="utf-8"?>
<p:sld xmlns:a="http://schemas.openxmlformats.org/drawingml/2006/main" xmlns:r="http://schemas.openxmlformats.org/officeDocument/2006/relationships" xmlns:p="http://schemas.openxmlformats.org/presentationml/2006/main">
  <p:cSld name="page278">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Application des quotas</a:t>
            </a:r>
          </a:p>
        </p:txBody>
      </p:sp>
      <p:sp>
        <p:nvSpPr>
          <p:cNvPr id="3" name="Espace réservé du texte 2"/>
          <p:cNvSpPr txBox="1">
            <a:spLocks noGrp="1"/>
          </p:cNvSpPr>
          <p:nvPr>
            <p:ph type="body" idx="4294967295"/>
          </p:nvPr>
        </p:nvSpPr>
        <p:spPr/>
        <p:txBody>
          <a:bodyPr vert="horz">
            <a:normAutofit fontScale="92500" lnSpcReduction="20000"/>
          </a:bodyPr>
          <a:lstStyle/>
          <a:p>
            <a:pPr lvl="0"/>
            <a:r>
              <a:rPr lang="fr-FR"/>
              <a:t>Lorsqu'un broker constate une violation de quota, il calcule une estimation du délai nécessaire pour ramener le client sous son quota.</a:t>
            </a:r>
          </a:p>
          <a:p>
            <a:pPr lvl="0"/>
            <a:r>
              <a:rPr lang="fr-FR"/>
              <a:t>Le broker peut alors :</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Répondre au client avec une demande de délai</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Désactiver le canal de la socket</a:t>
            </a:r>
          </a:p>
          <a:p>
            <a:pPr lvl="0"/>
            <a:endParaRPr lang="fr-FR"/>
          </a:p>
          <a:p>
            <a:pPr lvl="0"/>
            <a:r>
              <a:rPr lang="fr-FR"/>
              <a:t>Selon le client (récent ou non), le client peut soit respecter ce délai, soit l'ignorer.</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53.xml><?xml version="1.0" encoding="utf-8"?>
<p:sld xmlns:a="http://schemas.openxmlformats.org/drawingml/2006/main" xmlns:r="http://schemas.openxmlformats.org/officeDocument/2006/relationships" xmlns:p="http://schemas.openxmlformats.org/presentationml/2006/main">
  <p:cSld name="page279">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wrap="square">
            <a:spAutoFit/>
          </a:bodyPr>
          <a:lstStyle/>
          <a:p>
            <a:pPr lvl="0"/>
            <a:r>
              <a:rPr lang="fr-FR" sz="4800"/>
              <a:t>Annexes</a:t>
            </a:r>
          </a:p>
        </p:txBody>
      </p:sp>
      <p:sp>
        <p:nvSpPr>
          <p:cNvPr id="3" name="Sous-titre 2"/>
          <p:cNvSpPr txBox="1">
            <a:spLocks noGrp="1"/>
          </p:cNvSpPr>
          <p:nvPr>
            <p:ph type="subTitle" idx="4294967295"/>
          </p:nvPr>
        </p:nvSpPr>
        <p:spPr/>
        <p:txBody>
          <a:bodyPr vert="horz" wrap="square">
            <a:spAutoFit/>
          </a:bodyPr>
          <a:lstStyle/>
          <a:p>
            <a:pPr lvl="0" indent="-311040" algn="ctr">
              <a:lnSpc>
                <a:spcPct val="95000"/>
              </a:lnSpc>
              <a:spcAft>
                <a:spcPts val="0"/>
              </a:spcAft>
            </a:pPr>
            <a:endParaRPr lang="fr-FR" b="1"/>
          </a:p>
          <a:p>
            <a:pPr lvl="0" indent="-311040" algn="ctr">
              <a:lnSpc>
                <a:spcPct val="95000"/>
              </a:lnSpc>
              <a:spcAft>
                <a:spcPts val="0"/>
              </a:spcAft>
            </a:pPr>
            <a:endParaRPr lang="fr-FR" b="1"/>
          </a:p>
          <a:p>
            <a:pPr lvl="0" indent="-311040" algn="ctr">
              <a:lnSpc>
                <a:spcPct val="95000"/>
              </a:lnSpc>
              <a:spcAft>
                <a:spcPts val="0"/>
              </a:spcAft>
            </a:pPr>
            <a:r>
              <a:rPr lang="fr-FR" b="1">
                <a:solidFill>
                  <a:srgbClr val="0D1F63"/>
                </a:solidFill>
              </a:rPr>
              <a:t>Stockage et rétention des partitions</a:t>
            </a:r>
          </a:p>
          <a:p>
            <a:pPr lvl="0" indent="-311040" algn="ctr">
              <a:lnSpc>
                <a:spcPct val="95000"/>
              </a:lnSpc>
              <a:spcAft>
                <a:spcPts val="0"/>
              </a:spcAft>
            </a:pPr>
            <a:r>
              <a:rPr lang="fr-FR"/>
              <a:t>Dimensionnement</a:t>
            </a:r>
          </a:p>
          <a:p>
            <a:pPr lvl="0" indent="-311040" algn="ctr">
              <a:lnSpc>
                <a:spcPct val="95000"/>
              </a:lnSpc>
              <a:spcAft>
                <a:spcPts val="0"/>
              </a:spcAft>
            </a:pPr>
            <a:r>
              <a:rPr lang="fr-FR"/>
              <a:t>Monitoring et JMX</a:t>
            </a:r>
          </a:p>
          <a:p>
            <a:pPr lvl="0" indent="-311040" algn="ctr">
              <a:lnSpc>
                <a:spcPct val="95000"/>
              </a:lnSpc>
              <a:spcAft>
                <a:spcPts val="0"/>
              </a:spcAft>
            </a:pPr>
            <a:endParaRPr lang="fr-F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54.xml><?xml version="1.0" encoding="utf-8"?>
<p:sld xmlns:a="http://schemas.openxmlformats.org/drawingml/2006/main" xmlns:r="http://schemas.openxmlformats.org/officeDocument/2006/relationships" xmlns:p="http://schemas.openxmlformats.org/presentationml/2006/main">
  <p:cSld name="page280">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Introduction</a:t>
            </a:r>
          </a:p>
        </p:txBody>
      </p:sp>
      <p:sp>
        <p:nvSpPr>
          <p:cNvPr id="3" name="Espace réservé du texte 2"/>
          <p:cNvSpPr txBox="1">
            <a:spLocks noGrp="1"/>
          </p:cNvSpPr>
          <p:nvPr>
            <p:ph type="body" idx="4294967295"/>
          </p:nvPr>
        </p:nvSpPr>
        <p:spPr/>
        <p:txBody>
          <a:bodyPr vert="horz"/>
          <a:lstStyle/>
          <a:p>
            <a:pPr lvl="0"/>
            <a:r>
              <a:rPr lang="fr-FR"/>
              <a:t>L'unité de stockage de Kafka est une réplique de partition.</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=&gt; Les partitions ne peuvent pas être divisées entre plusieurs brokers ni entre plusieurs disques du même broker</a:t>
            </a:r>
          </a:p>
          <a:p>
            <a:pPr lvl="0"/>
            <a:r>
              <a:rPr lang="fr-FR"/>
              <a:t>La propriété </a:t>
            </a:r>
            <a:r>
              <a:rPr lang="fr-FR" b="1" i="1">
                <a:solidFill>
                  <a:srgbClr val="0D1F63"/>
                </a:solidFill>
              </a:rPr>
              <a:t>log.dirs</a:t>
            </a:r>
            <a:r>
              <a:rPr lang="fr-FR"/>
              <a:t> définit les répertoires de stockage des partitions</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55.xml><?xml version="1.0" encoding="utf-8"?>
<p:sld xmlns:a="http://schemas.openxmlformats.org/drawingml/2006/main" xmlns:r="http://schemas.openxmlformats.org/officeDocument/2006/relationships" xmlns:p="http://schemas.openxmlformats.org/presentationml/2006/main">
  <p:cSld name="page281">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Allocation des partitions</a:t>
            </a:r>
          </a:p>
        </p:txBody>
      </p:sp>
      <p:sp>
        <p:nvSpPr>
          <p:cNvPr id="3" name="Espace réservé du texte 2"/>
          <p:cNvSpPr txBox="1">
            <a:spLocks noGrp="1"/>
          </p:cNvSpPr>
          <p:nvPr>
            <p:ph type="body" idx="4294967295"/>
          </p:nvPr>
        </p:nvSpPr>
        <p:spPr/>
        <p:txBody>
          <a:bodyPr vert="horz">
            <a:normAutofit fontScale="92500" lnSpcReduction="20000"/>
          </a:bodyPr>
          <a:lstStyle/>
          <a:p>
            <a:pPr lvl="0"/>
            <a:r>
              <a:rPr lang="fr-FR"/>
              <a:t>A la création des </a:t>
            </a:r>
            <a:r>
              <a:rPr lang="fr-FR" i="1"/>
              <a:t>topics</a:t>
            </a:r>
            <a:r>
              <a:rPr lang="fr-FR"/>
              <a:t>, Kafka décide comment allouer les partitions sur les brokers</a:t>
            </a:r>
          </a:p>
          <a:p>
            <a:pPr lvl="0"/>
            <a:r>
              <a:rPr lang="fr-FR"/>
              <a:t>Ses objectifs sont :</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2800">
                <a:solidFill>
                  <a:srgbClr val="000000"/>
                </a:solidFill>
                <a:latin typeface="Tahoma" pitchFamily="34"/>
                <a:cs typeface="Lucida Sans Unicode" pitchFamily="34"/>
              </a:rPr>
              <a:t>Répartir </a:t>
            </a:r>
            <a:r>
              <a:rPr lang="fr-FR" sz="3200">
                <a:solidFill>
                  <a:srgbClr val="000000"/>
                </a:solidFill>
                <a:latin typeface="Tahoma" pitchFamily="34"/>
                <a:cs typeface="Lucida Sans Unicode" pitchFamily="34"/>
              </a:rPr>
              <a:t>uniformément les répliques entre les brokers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S’assurer que chaque réplica d’une partition se trouve sur un broker différent</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Si les brokers ont des informations sur le rack, s’assurer que les répliques sont affectés à des racks différents si possible</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56.xml><?xml version="1.0" encoding="utf-8"?>
<p:sld xmlns:a="http://schemas.openxmlformats.org/drawingml/2006/main" xmlns:r="http://schemas.openxmlformats.org/officeDocument/2006/relationships" xmlns:p="http://schemas.openxmlformats.org/presentationml/2006/main">
  <p:cSld name="page282">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Rétention des données</a:t>
            </a:r>
          </a:p>
        </p:txBody>
      </p:sp>
      <p:sp>
        <p:nvSpPr>
          <p:cNvPr id="3" name="Espace réservé du texte 2"/>
          <p:cNvSpPr txBox="1">
            <a:spLocks noGrp="1"/>
          </p:cNvSpPr>
          <p:nvPr>
            <p:ph type="body" idx="4294967295"/>
          </p:nvPr>
        </p:nvSpPr>
        <p:spPr/>
        <p:txBody>
          <a:bodyPr vert="horz">
            <a:normAutofit fontScale="70000" lnSpcReduction="20000"/>
          </a:bodyPr>
          <a:lstStyle/>
          <a:p>
            <a:pPr lvl="0"/>
            <a:r>
              <a:rPr lang="fr-FR"/>
              <a:t>L'administrateur Kafka configure une période de rétention pour chaque topic</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Soit une durée</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Soit un volume</a:t>
            </a:r>
          </a:p>
          <a:p>
            <a:pPr lvl="0"/>
            <a:r>
              <a:rPr lang="fr-FR"/>
              <a:t>Pour accélérer la purge, Kafka utilise les </a:t>
            </a:r>
            <a:r>
              <a:rPr lang="fr-FR" b="1" i="1">
                <a:solidFill>
                  <a:srgbClr val="0D1F63"/>
                </a:solidFill>
              </a:rPr>
              <a:t>segments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Les segments sont des fragments de partition au maximum de 1Go et au maximum d’une semaine de données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Lors de l’écriture d’un segment, lorsque la limite est atteinte, le broker ferme le fichier. Il devient éligible pour la purge</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Il existe donc un seul </a:t>
            </a:r>
            <a:r>
              <a:rPr lang="fr-FR" sz="3200" i="1">
                <a:solidFill>
                  <a:srgbClr val="000000"/>
                </a:solidFill>
                <a:latin typeface="Tahoma" pitchFamily="34"/>
                <a:cs typeface="Lucida Sans Unicode" pitchFamily="34"/>
              </a:rPr>
              <a:t>segment actif</a:t>
            </a:r>
            <a:r>
              <a:rPr lang="fr-FR" sz="3200">
                <a:solidFill>
                  <a:srgbClr val="000000"/>
                </a:solidFill>
                <a:latin typeface="Tahoma" pitchFamily="34"/>
                <a:cs typeface="Lucida Sans Unicode" pitchFamily="34"/>
              </a:rPr>
              <a:t> qui d’ailleurs ne peut pas être purgé</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57.xml><?xml version="1.0" encoding="utf-8"?>
<p:sld xmlns:a="http://schemas.openxmlformats.org/drawingml/2006/main" xmlns:r="http://schemas.openxmlformats.org/officeDocument/2006/relationships" xmlns:p="http://schemas.openxmlformats.org/presentationml/2006/main">
  <p:cSld name="page283">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Segments</a:t>
            </a:r>
          </a:p>
        </p:txBody>
      </p:sp>
      <p:sp>
        <p:nvSpPr>
          <p:cNvPr id="3" name="Espace réservé du texte 2"/>
          <p:cNvSpPr txBox="1">
            <a:spLocks noGrp="1"/>
          </p:cNvSpPr>
          <p:nvPr>
            <p:ph type="body" idx="4294967295"/>
          </p:nvPr>
        </p:nvSpPr>
        <p:spPr/>
        <p:txBody>
          <a:bodyPr vert="horz"/>
          <a:lstStyle/>
          <a:p>
            <a:endParaRPr lang="fr-FR"/>
          </a:p>
        </p:txBody>
      </p:sp>
      <p:pic>
        <p:nvPicPr>
          <p:cNvPr id="4" name="Image 3">
            <a:extLst>
              <a:ext uri="{FF2B5EF4-FFF2-40B4-BE49-F238E27FC236}">
                <a16:creationId xmlns:a16="http://schemas.microsoft.com/office/drawing/2014/main" id="{00000000-0000-0000-0000-000000000000}"/>
              </a:ext>
            </a:extLst>
          </p:cNvPr>
          <p:cNvPicPr>
            <a:picLocks noChangeAspect="1"/>
          </p:cNvPicPr>
          <p:nvPr/>
        </p:nvPicPr>
        <p:blipFill>
          <a:blip r:embed="rId3">
            <a:lum/>
            <a:alphaModFix/>
          </a:blip>
          <a:srcRect/>
          <a:stretch>
            <a:fillRect/>
          </a:stretch>
        </p:blipFill>
        <p:spPr>
          <a:xfrm>
            <a:off x="775080" y="2278800"/>
            <a:ext cx="9155520" cy="498024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58.xml><?xml version="1.0" encoding="utf-8"?>
<p:sld xmlns:a="http://schemas.openxmlformats.org/drawingml/2006/main" xmlns:r="http://schemas.openxmlformats.org/officeDocument/2006/relationships" xmlns:p="http://schemas.openxmlformats.org/presentationml/2006/main">
  <p:cSld name="page284">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Indexation</a:t>
            </a:r>
          </a:p>
        </p:txBody>
      </p:sp>
      <p:sp>
        <p:nvSpPr>
          <p:cNvPr id="3" name="Espace réservé du texte 2"/>
          <p:cNvSpPr txBox="1">
            <a:spLocks noGrp="1"/>
          </p:cNvSpPr>
          <p:nvPr>
            <p:ph type="body" idx="4294967295"/>
          </p:nvPr>
        </p:nvSpPr>
        <p:spPr/>
        <p:txBody>
          <a:bodyPr vert="horz">
            <a:normAutofit fontScale="92500" lnSpcReduction="10000"/>
          </a:bodyPr>
          <a:lstStyle/>
          <a:p>
            <a:pPr lvl="0"/>
            <a:r>
              <a:rPr lang="fr-FR"/>
              <a:t>Kafka permet de récupérer des messages à partir de n'importe quel offset disponible.</a:t>
            </a:r>
          </a:p>
          <a:p>
            <a:pPr lvl="0"/>
            <a:r>
              <a:rPr lang="fr-FR"/>
              <a:t>Pour accélérer cette opération, Kafka maintient un </a:t>
            </a:r>
            <a:r>
              <a:rPr lang="fr-FR" b="1" i="1">
                <a:solidFill>
                  <a:srgbClr val="0D1F63"/>
                </a:solidFill>
              </a:rPr>
              <a:t>index</a:t>
            </a:r>
            <a:r>
              <a:rPr lang="fr-FR"/>
              <a:t> pour chaque partition</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L'index associe les offsets aux segments et aux positions dans le fichier</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Les index sont également divisés en segments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En cas de suppression, ils peuvent être régénérés automatiquement par Kafka</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59.xml><?xml version="1.0" encoding="utf-8"?>
<p:sld xmlns:a="http://schemas.openxmlformats.org/drawingml/2006/main" xmlns:r="http://schemas.openxmlformats.org/officeDocument/2006/relationships" xmlns:p="http://schemas.openxmlformats.org/presentationml/2006/main">
  <p:cSld name="page285">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Principales configurations</a:t>
            </a:r>
          </a:p>
        </p:txBody>
      </p:sp>
      <p:sp>
        <p:nvSpPr>
          <p:cNvPr id="3" name="Espace réservé du texte 2"/>
          <p:cNvSpPr txBox="1">
            <a:spLocks noGrp="1"/>
          </p:cNvSpPr>
          <p:nvPr>
            <p:ph type="body" idx="4294967295"/>
          </p:nvPr>
        </p:nvSpPr>
        <p:spPr/>
        <p:txBody>
          <a:bodyPr vert="horz">
            <a:normAutofit fontScale="85000" lnSpcReduction="20000"/>
          </a:bodyPr>
          <a:lstStyle/>
          <a:p>
            <a:pPr lvl="0"/>
            <a:r>
              <a:rPr lang="fr-FR" b="1" i="1">
                <a:solidFill>
                  <a:srgbClr val="0D1F63"/>
                </a:solidFill>
              </a:rPr>
              <a:t>log.retention.hours</a:t>
            </a:r>
            <a:r>
              <a:rPr lang="fr-FR"/>
              <a:t> (défaut 168 : 7 jours), </a:t>
            </a:r>
            <a:r>
              <a:rPr lang="fr-FR" b="1" i="1">
                <a:solidFill>
                  <a:srgbClr val="0D1F63"/>
                </a:solidFill>
              </a:rPr>
              <a:t>log.retention.minutes </a:t>
            </a:r>
            <a:r>
              <a:rPr lang="fr-FR"/>
              <a:t>(défaut null)</a:t>
            </a:r>
            <a:r>
              <a:rPr lang="fr-FR" b="1" i="1">
                <a:solidFill>
                  <a:srgbClr val="0D1F63"/>
                </a:solidFill>
              </a:rPr>
              <a:t>, log.retention.ms </a:t>
            </a:r>
            <a:r>
              <a:rPr lang="fr-FR"/>
              <a:t>(défaut null, si -1 infini)</a:t>
            </a:r>
            <a:br>
              <a:rPr lang="fr-FR"/>
            </a:br>
            <a:r>
              <a:rPr lang="fr-FR"/>
              <a:t>Période de rétention des vieux segment avant de les supprimer</a:t>
            </a:r>
          </a:p>
          <a:p>
            <a:pPr lvl="0"/>
            <a:r>
              <a:rPr lang="fr-FR" b="1" i="1">
                <a:solidFill>
                  <a:srgbClr val="0D1F63"/>
                </a:solidFill>
              </a:rPr>
              <a:t>log.retention.bytes (défaut -1) </a:t>
            </a:r>
            <a:br>
              <a:rPr lang="fr-FR" b="1" i="1">
                <a:solidFill>
                  <a:srgbClr val="0D1F63"/>
                </a:solidFill>
              </a:rPr>
            </a:br>
            <a:r>
              <a:rPr lang="fr-FR"/>
              <a:t>La</a:t>
            </a:r>
            <a:r>
              <a:rPr lang="fr-FR" b="1" i="1">
                <a:solidFill>
                  <a:srgbClr val="0D1F63"/>
                </a:solidFill>
              </a:rPr>
              <a:t> </a:t>
            </a:r>
            <a:r>
              <a:rPr lang="fr-FR"/>
              <a:t>taille</a:t>
            </a:r>
            <a:r>
              <a:rPr lang="fr-FR" b="1" i="1">
                <a:solidFill>
                  <a:srgbClr val="0D1F63"/>
                </a:solidFill>
              </a:rPr>
              <a:t> </a:t>
            </a:r>
            <a:r>
              <a:rPr lang="fr-FR"/>
              <a:t>maximale du log</a:t>
            </a:r>
          </a:p>
          <a:p>
            <a:pPr lvl="0"/>
            <a:endParaRPr lang="fr-FR"/>
          </a:p>
          <a:p>
            <a:pPr lvl="0"/>
            <a:r>
              <a:rPr lang="fr-FR" b="1" i="1">
                <a:solidFill>
                  <a:srgbClr val="0D1F63"/>
                </a:solidFill>
              </a:rPr>
              <a:t>offsets.retention.minutes</a:t>
            </a:r>
            <a:r>
              <a:rPr lang="fr-FR"/>
              <a:t> (défaut 10080 : 7 jours)</a:t>
            </a:r>
            <a:br>
              <a:rPr lang="fr-FR"/>
            </a:br>
            <a:r>
              <a:rPr lang="fr-FR"/>
              <a:t>Le nombre de minutes pour conserver l’index d’offset d’un groupe n’ayant plus de consommateurs</a:t>
            </a:r>
          </a:p>
          <a:p>
            <a:pPr lvl="0"/>
            <a:endParaRPr lang="fr-FR"/>
          </a:p>
          <a:p>
            <a:pPr lvl="0"/>
            <a:endParaRPr lang="fr-F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name="page28">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APIs</a:t>
            </a:r>
          </a:p>
        </p:txBody>
      </p:sp>
      <p:sp>
        <p:nvSpPr>
          <p:cNvPr id="3" name="Espace réservé du texte 2"/>
          <p:cNvSpPr txBox="1">
            <a:spLocks noGrp="1"/>
          </p:cNvSpPr>
          <p:nvPr>
            <p:ph type="body" idx="4294967295"/>
          </p:nvPr>
        </p:nvSpPr>
        <p:spPr/>
        <p:txBody>
          <a:bodyPr vert="horz"/>
          <a:lstStyle/>
          <a:p>
            <a:endParaRPr lang="fr-FR"/>
          </a:p>
        </p:txBody>
      </p:sp>
      <p:pic>
        <p:nvPicPr>
          <p:cNvPr id="4" name="Image 3">
            <a:extLst>
              <a:ext uri="{FF2B5EF4-FFF2-40B4-BE49-F238E27FC236}">
                <a16:creationId xmlns:a16="http://schemas.microsoft.com/office/drawing/2014/main" id="{00000000-0000-0000-0000-000000000000}"/>
              </a:ext>
            </a:extLst>
          </p:cNvPr>
          <p:cNvPicPr>
            <a:picLocks noChangeAspect="1"/>
          </p:cNvPicPr>
          <p:nvPr/>
        </p:nvPicPr>
        <p:blipFill>
          <a:blip r:embed="rId3">
            <a:lum/>
            <a:alphaModFix/>
          </a:blip>
          <a:srcRect/>
          <a:stretch>
            <a:fillRect/>
          </a:stretch>
        </p:blipFill>
        <p:spPr>
          <a:xfrm>
            <a:off x="1728000" y="2237400"/>
            <a:ext cx="6414840" cy="53946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60.xml><?xml version="1.0" encoding="utf-8"?>
<p:sld xmlns:a="http://schemas.openxmlformats.org/drawingml/2006/main" xmlns:r="http://schemas.openxmlformats.org/officeDocument/2006/relationships" xmlns:p="http://schemas.openxmlformats.org/presentationml/2006/main">
  <p:cSld name="page286">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Compactage</a:t>
            </a:r>
          </a:p>
        </p:txBody>
      </p:sp>
      <p:sp>
        <p:nvSpPr>
          <p:cNvPr id="3" name="Espace réservé du texte 2"/>
          <p:cNvSpPr txBox="1">
            <a:spLocks noGrp="1"/>
          </p:cNvSpPr>
          <p:nvPr>
            <p:ph type="body" idx="4294967295"/>
          </p:nvPr>
        </p:nvSpPr>
        <p:spPr/>
        <p:txBody>
          <a:bodyPr vert="horz">
            <a:normAutofit fontScale="92500" lnSpcReduction="10000"/>
          </a:bodyPr>
          <a:lstStyle/>
          <a:p>
            <a:pPr lvl="0"/>
            <a:r>
              <a:rPr lang="fr-FR"/>
              <a:t>Kafka autorise également la stratégie de rétention </a:t>
            </a:r>
            <a:r>
              <a:rPr lang="fr-FR" b="1" i="1">
                <a:solidFill>
                  <a:srgbClr val="0D1F63"/>
                </a:solidFill>
              </a:rPr>
              <a:t>compact</a:t>
            </a:r>
            <a:r>
              <a:rPr lang="fr-FR"/>
              <a:t>, qui ne stocke que la valeur la plus récente pour chaque clé du </a:t>
            </a:r>
            <a:r>
              <a:rPr lang="fr-FR" i="1"/>
              <a:t>topic</a:t>
            </a:r>
            <a:r>
              <a:rPr lang="fr-FR"/>
              <a:t>.</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Propriétés </a:t>
            </a:r>
            <a:r>
              <a:rPr lang="fr-FR" sz="3200" b="1" i="1">
                <a:solidFill>
                  <a:srgbClr val="0D1F63"/>
                </a:solidFill>
                <a:latin typeface="Tahoma" pitchFamily="34"/>
                <a:cs typeface="Lucida Sans Unicode" pitchFamily="34"/>
              </a:rPr>
              <a:t>cleanup.policy=compact </a:t>
            </a:r>
            <a:r>
              <a:rPr lang="fr-FR" sz="3200">
                <a:solidFill>
                  <a:srgbClr val="000000"/>
                </a:solidFill>
                <a:latin typeface="Tahoma" pitchFamily="34"/>
                <a:cs typeface="Lucida Sans Unicode" pitchFamily="34"/>
              </a:rPr>
              <a:t>et </a:t>
            </a:r>
            <a:r>
              <a:rPr lang="fr-FR" sz="3200" b="1" i="1">
                <a:solidFill>
                  <a:srgbClr val="0D1F63"/>
                </a:solidFill>
                <a:latin typeface="Tahoma" pitchFamily="34"/>
                <a:cs typeface="Lucida Sans Unicode" pitchFamily="34"/>
              </a:rPr>
              <a:t>log.cleaner.enabled=true</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Les événements doivent alors contenir une clé</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Le compactage est effectué par une thread séparé qui périodiquement purge les messages </a:t>
            </a:r>
            <a:r>
              <a:rPr lang="fr-FR" sz="3200" i="1">
                <a:solidFill>
                  <a:srgbClr val="000000"/>
                </a:solidFill>
                <a:latin typeface="Tahoma" pitchFamily="34"/>
                <a:cs typeface="Lucida Sans Unicode" pitchFamily="34"/>
              </a:rPr>
              <a:t>dirty</a:t>
            </a:r>
          </a:p>
          <a:p>
            <a:pPr lvl="0"/>
            <a:endParaRPr lang="fr-F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61.xml><?xml version="1.0" encoding="utf-8"?>
<p:sld xmlns:a="http://schemas.openxmlformats.org/drawingml/2006/main" xmlns:r="http://schemas.openxmlformats.org/officeDocument/2006/relationships" xmlns:p="http://schemas.openxmlformats.org/presentationml/2006/main">
  <p:cSld name="page287">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Nettoyage des logs</a:t>
            </a:r>
          </a:p>
        </p:txBody>
      </p:sp>
      <p:sp>
        <p:nvSpPr>
          <p:cNvPr id="3" name="Espace réservé du texte 2"/>
          <p:cNvSpPr txBox="1">
            <a:spLocks noGrp="1"/>
          </p:cNvSpPr>
          <p:nvPr>
            <p:ph type="body" idx="4294967295"/>
          </p:nvPr>
        </p:nvSpPr>
        <p:spPr/>
        <p:txBody>
          <a:bodyPr vert="horz">
            <a:normAutofit fontScale="70000" lnSpcReduction="20000"/>
          </a:bodyPr>
          <a:lstStyle/>
          <a:p>
            <a:pPr lvl="0"/>
            <a:r>
              <a:rPr lang="fr-FR"/>
              <a:t>Propriété log.cleanup.policy, 2 stratégies disponible :</a:t>
            </a:r>
          </a:p>
          <a:p>
            <a:pPr lvl="0"/>
            <a:endParaRPr lang="fr-F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a:solidFill>
                  <a:srgbClr val="0D1F63"/>
                </a:solidFill>
                <a:latin typeface="Tahoma" pitchFamily="34"/>
                <a:cs typeface="Lucida Sans Unicode" pitchFamily="34"/>
              </a:rPr>
              <a:t>delete</a:t>
            </a:r>
            <a:r>
              <a:rPr lang="fr-FR" sz="3200">
                <a:solidFill>
                  <a:srgbClr val="000000"/>
                </a:solidFill>
                <a:latin typeface="Tahoma" pitchFamily="34"/>
                <a:cs typeface="Lucida Sans Unicode" pitchFamily="34"/>
              </a:rPr>
              <a:t> (défaut) :</a:t>
            </a:r>
          </a:p>
          <a:p>
            <a:pPr marL="342720" lvl="2" indent="-342720" hangingPunct="0">
              <a:lnSpc>
                <a:spcPct val="96000"/>
              </a:lnSpc>
              <a:spcBef>
                <a:spcPts val="0"/>
              </a:spcBef>
              <a:spcAft>
                <a:spcPts val="1423"/>
              </a:spcAft>
              <a:buClr>
                <a:srgbClr val="000000"/>
              </a:buClr>
              <a:buSzPct val="100000"/>
              <a:buFont typeface="Times New Roman" pitchFamily="18"/>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Suppression des vieux segments en fonction de l’âge et la taille du log (partition)</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a:solidFill>
                  <a:srgbClr val="0D1F63"/>
                </a:solidFill>
                <a:latin typeface="Tahoma" pitchFamily="34"/>
                <a:cs typeface="Lucida Sans Unicode" pitchFamily="34"/>
              </a:rPr>
              <a:t>compact</a:t>
            </a:r>
          </a:p>
          <a:p>
            <a:pPr marL="342720" lvl="2" indent="-342720" hangingPunct="0">
              <a:lnSpc>
                <a:spcPct val="96000"/>
              </a:lnSpc>
              <a:spcBef>
                <a:spcPts val="0"/>
              </a:spcBef>
              <a:spcAft>
                <a:spcPts val="1423"/>
              </a:spcAft>
              <a:buClr>
                <a:srgbClr val="000000"/>
              </a:buClr>
              <a:buSzPct val="100000"/>
              <a:buFont typeface="Times New Roman" pitchFamily="18"/>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Suppression basée sur les clés des messages quelque soit l’âge et la taille des données</a:t>
            </a:r>
          </a:p>
          <a:p>
            <a:pPr lvl="0"/>
            <a:endParaRPr lang="fr-FR"/>
          </a:p>
          <a:p>
            <a:pPr lvl="0"/>
            <a:r>
              <a:rPr lang="fr-FR"/>
              <a:t>Possibilité de combiner les 2 stratégies (delete and compact)</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62.xml><?xml version="1.0" encoding="utf-8"?>
<p:sld xmlns:a="http://schemas.openxmlformats.org/drawingml/2006/main" xmlns:r="http://schemas.openxmlformats.org/officeDocument/2006/relationships" xmlns:p="http://schemas.openxmlformats.org/presentationml/2006/main">
  <p:cSld name="page288">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Stratégie </a:t>
            </a:r>
            <a:r>
              <a:rPr lang="fr-FR" i="1"/>
              <a:t>delete</a:t>
            </a:r>
          </a:p>
        </p:txBody>
      </p:sp>
      <p:sp>
        <p:nvSpPr>
          <p:cNvPr id="3" name="Espace réservé du texte 2"/>
          <p:cNvSpPr txBox="1">
            <a:spLocks noGrp="1"/>
          </p:cNvSpPr>
          <p:nvPr>
            <p:ph type="body" idx="4294967295"/>
          </p:nvPr>
        </p:nvSpPr>
        <p:spPr/>
        <p:txBody>
          <a:bodyPr vert="horz">
            <a:normAutofit fontScale="92500"/>
          </a:bodyPr>
          <a:lstStyle/>
          <a:p>
            <a:pPr lvl="0"/>
            <a:r>
              <a:rPr lang="fr-FR"/>
              <a:t>La stratégie </a:t>
            </a:r>
            <a:r>
              <a:rPr lang="fr-FR" i="1"/>
              <a:t>delete</a:t>
            </a:r>
            <a:r>
              <a:rPr lang="fr-FR"/>
              <a:t> s’appuie sur :  </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a:solidFill>
                  <a:srgbClr val="0D1F63"/>
                </a:solidFill>
                <a:latin typeface="Tahoma" pitchFamily="34"/>
                <a:cs typeface="Lucida Sans Unicode" pitchFamily="34"/>
              </a:rPr>
              <a:t>log.retention.bytes</a:t>
            </a:r>
            <a:r>
              <a:rPr lang="fr-FR" sz="3200">
                <a:solidFill>
                  <a:srgbClr val="000000"/>
                </a:solidFill>
                <a:latin typeface="Tahoma" pitchFamily="34"/>
                <a:cs typeface="Lucida Sans Unicode" pitchFamily="34"/>
              </a:rPr>
              <a:t> (défaut -1 : infinite)</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a:solidFill>
                  <a:srgbClr val="0D1F63"/>
                </a:solidFill>
                <a:latin typeface="Tahoma" pitchFamily="34"/>
                <a:cs typeface="Lucida Sans Unicode" pitchFamily="34"/>
              </a:rPr>
              <a:t>log.retention.ms</a:t>
            </a:r>
            <a:r>
              <a:rPr lang="fr-FR" sz="2800">
                <a:solidFill>
                  <a:srgbClr val="000000"/>
                </a:solidFill>
                <a:latin typeface="Tahoma" pitchFamily="34"/>
                <a:cs typeface="Lucida Sans Unicode" pitchFamily="34"/>
              </a:rPr>
              <a:t> (</a:t>
            </a:r>
            <a:r>
              <a:rPr lang="fr-FR" sz="3200">
                <a:solidFill>
                  <a:srgbClr val="000000"/>
                </a:solidFill>
                <a:latin typeface="Tahoma" pitchFamily="34"/>
                <a:cs typeface="Lucida Sans Unicode" pitchFamily="34"/>
              </a:rPr>
              <a:t>défaut null)</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a:solidFill>
                  <a:srgbClr val="0D1F63"/>
                </a:solidFill>
                <a:latin typeface="Tahoma" pitchFamily="34"/>
                <a:cs typeface="Lucida Sans Unicode" pitchFamily="34"/>
              </a:rPr>
              <a:t>log.retention.minutes</a:t>
            </a:r>
            <a:r>
              <a:rPr lang="fr-FR" sz="2800">
                <a:solidFill>
                  <a:srgbClr val="000000"/>
                </a:solidFill>
                <a:latin typeface="Tahoma" pitchFamily="34"/>
                <a:cs typeface="Lucida Sans Unicode" pitchFamily="34"/>
              </a:rPr>
              <a:t> (</a:t>
            </a:r>
            <a:r>
              <a:rPr lang="fr-FR" sz="3200">
                <a:solidFill>
                  <a:srgbClr val="000000"/>
                </a:solidFill>
                <a:latin typeface="Tahoma" pitchFamily="34"/>
                <a:cs typeface="Lucida Sans Unicode" pitchFamily="34"/>
              </a:rPr>
              <a:t>défaut null)</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a:solidFill>
                  <a:srgbClr val="0D1F63"/>
                </a:solidFill>
                <a:latin typeface="Tahoma" pitchFamily="34"/>
                <a:cs typeface="Lucida Sans Unicode" pitchFamily="34"/>
              </a:rPr>
              <a:t>log.retention.hours</a:t>
            </a:r>
            <a:r>
              <a:rPr lang="fr-FR" sz="2800">
                <a:solidFill>
                  <a:srgbClr val="000000"/>
                </a:solidFill>
                <a:latin typeface="Tahoma" pitchFamily="34"/>
                <a:cs typeface="Lucida Sans Unicode" pitchFamily="34"/>
              </a:rPr>
              <a:t> (</a:t>
            </a:r>
            <a:r>
              <a:rPr lang="fr-FR" sz="3200">
                <a:solidFill>
                  <a:srgbClr val="000000"/>
                </a:solidFill>
                <a:latin typeface="Tahoma" pitchFamily="34"/>
                <a:cs typeface="Lucida Sans Unicode" pitchFamily="34"/>
              </a:rPr>
              <a:t>défaut 168, 1 semaine)</a:t>
            </a:r>
          </a:p>
          <a:p>
            <a:pPr lvl="0"/>
            <a:endParaRPr lang="fr-FR"/>
          </a:p>
          <a:p>
            <a:pPr lvl="0"/>
            <a:r>
              <a:rPr lang="fr-FR"/>
              <a:t>=&gt; Meilleur contrôle de l’usage disque</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63.xml><?xml version="1.0" encoding="utf-8"?>
<p:sld xmlns:a="http://schemas.openxmlformats.org/drawingml/2006/main" xmlns:r="http://schemas.openxmlformats.org/officeDocument/2006/relationships" xmlns:p="http://schemas.openxmlformats.org/presentationml/2006/main">
  <p:cSld name="page289">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Stratégie compact</a:t>
            </a:r>
          </a:p>
        </p:txBody>
      </p:sp>
      <p:sp>
        <p:nvSpPr>
          <p:cNvPr id="3" name="Espace réservé du texte 2"/>
          <p:cNvSpPr txBox="1">
            <a:spLocks noGrp="1"/>
          </p:cNvSpPr>
          <p:nvPr>
            <p:ph type="body" idx="4294967295"/>
          </p:nvPr>
        </p:nvSpPr>
        <p:spPr/>
        <p:txBody>
          <a:bodyPr vert="horz">
            <a:normAutofit fontScale="40000" lnSpcReduction="20000"/>
          </a:bodyPr>
          <a:lstStyle/>
          <a:p>
            <a:pPr lvl="0"/>
            <a:r>
              <a:rPr lang="fr-FR"/>
              <a:t>2 propriétés de configuration importante pour cette stratégie :</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i="1">
                <a:solidFill>
                  <a:srgbClr val="000000"/>
                </a:solidFill>
                <a:latin typeface="Tahoma" pitchFamily="34"/>
                <a:cs typeface="Lucida Sans Unicode" pitchFamily="34"/>
              </a:rPr>
              <a:t>cleaner.min.compaction.lag.ms</a:t>
            </a:r>
            <a:r>
              <a:rPr lang="fr-FR" sz="3200">
                <a:solidFill>
                  <a:srgbClr val="000000"/>
                </a:solidFill>
                <a:latin typeface="Tahoma" pitchFamily="34"/>
                <a:cs typeface="Lucida Sans Unicode" pitchFamily="34"/>
              </a:rPr>
              <a:t> : Le temps minimum qu’un message reste non compacté</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i="1">
                <a:solidFill>
                  <a:srgbClr val="000000"/>
                </a:solidFill>
                <a:latin typeface="Tahoma" pitchFamily="34"/>
                <a:cs typeface="Lucida Sans Unicode" pitchFamily="34"/>
              </a:rPr>
              <a:t>cleaner.max.compaction.lag.ms</a:t>
            </a:r>
            <a:r>
              <a:rPr lang="fr-FR" sz="3200">
                <a:solidFill>
                  <a:srgbClr val="000000"/>
                </a:solidFill>
                <a:latin typeface="Tahoma" pitchFamily="34"/>
                <a:cs typeface="Lucida Sans Unicode" pitchFamily="34"/>
              </a:rPr>
              <a:t> : Le temps maximum qu’un message reste inéligible pour la compactage</a:t>
            </a:r>
          </a:p>
          <a:p>
            <a:pPr lvl="0"/>
            <a:r>
              <a:rPr lang="fr-FR"/>
              <a:t>Le </a:t>
            </a:r>
            <a:r>
              <a:rPr lang="fr-FR" i="1"/>
              <a:t>nettoyeur</a:t>
            </a:r>
            <a:r>
              <a:rPr lang="fr-FR"/>
              <a:t> (</a:t>
            </a:r>
            <a:r>
              <a:rPr lang="fr-FR" i="1"/>
              <a:t>log cleaner</a:t>
            </a:r>
            <a:r>
              <a:rPr lang="fr-FR"/>
              <a:t>) est implémenté par un pool de threads.</a:t>
            </a:r>
          </a:p>
          <a:p>
            <a:pPr lvl="0"/>
            <a:r>
              <a:rPr lang="fr-FR"/>
              <a:t>Le pool est configurable :</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i="1">
                <a:solidFill>
                  <a:srgbClr val="000000"/>
                </a:solidFill>
                <a:latin typeface="Tahoma" pitchFamily="34"/>
                <a:cs typeface="Lucida Sans Unicode" pitchFamily="34"/>
              </a:rPr>
              <a:t>log.cleaner.enable : doit être activé si stratégie compact</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i="1">
                <a:solidFill>
                  <a:srgbClr val="000000"/>
                </a:solidFill>
                <a:latin typeface="Tahoma" pitchFamily="34"/>
                <a:cs typeface="Lucida Sans Unicode" pitchFamily="34"/>
              </a:rPr>
              <a:t>Log.cleaner.threads : Le nombre de threads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i="1">
                <a:solidFill>
                  <a:srgbClr val="000000"/>
                </a:solidFill>
                <a:latin typeface="Tahoma" pitchFamily="34"/>
                <a:cs typeface="Lucida Sans Unicode" pitchFamily="34"/>
              </a:rPr>
              <a:t>log.cleaner.backoff.ms </a:t>
            </a:r>
            <a:r>
              <a:rPr lang="fr-FR" sz="3200">
                <a:solidFill>
                  <a:srgbClr val="000000"/>
                </a:solidFill>
                <a:latin typeface="Tahoma" pitchFamily="34"/>
                <a:cs typeface="Lucida Sans Unicode" pitchFamily="34"/>
              </a:rPr>
              <a:t>: Le temps de pause lorsqu’il n’y pas de travail (défaut 15 secondes)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a:t>
            </a:r>
          </a:p>
          <a:p>
            <a:pPr lvl="0"/>
            <a:r>
              <a:rPr lang="fr-FR"/>
              <a:t>Lors du nettoyage, le segment actif est fermé (un nouveau segment est créé)</a:t>
            </a:r>
          </a:p>
          <a:p>
            <a:pPr lvl="0"/>
            <a:r>
              <a:rPr lang="fr-FR"/>
              <a:t>Sauvegarde la dernière valeur (dernière mise à jour) pour chaque clé</a:t>
            </a:r>
          </a:p>
          <a:p>
            <a:pPr lvl="0"/>
            <a:endParaRPr lang="fr-FR"/>
          </a:p>
          <a:p>
            <a:pPr lvl="0"/>
            <a:r>
              <a:rPr lang="fr-FR"/>
              <a:t>=&gt; Consomme CPU et RAM</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64.xml><?xml version="1.0" encoding="utf-8"?>
<p:sld xmlns:a="http://schemas.openxmlformats.org/drawingml/2006/main" xmlns:r="http://schemas.openxmlformats.org/officeDocument/2006/relationships" xmlns:p="http://schemas.openxmlformats.org/presentationml/2006/main">
  <p:cSld name="page290">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Exemple </a:t>
            </a:r>
            <a:r>
              <a:rPr lang="fr-FR" i="1"/>
              <a:t>compact</a:t>
            </a:r>
          </a:p>
        </p:txBody>
      </p:sp>
      <p:sp>
        <p:nvSpPr>
          <p:cNvPr id="3" name="Espace réservé du texte 2"/>
          <p:cNvSpPr txBox="1">
            <a:spLocks noGrp="1"/>
          </p:cNvSpPr>
          <p:nvPr>
            <p:ph type="body" idx="4294967295"/>
          </p:nvPr>
        </p:nvSpPr>
        <p:spPr/>
        <p:txBody>
          <a:bodyPr vert="horz"/>
          <a:lstStyle/>
          <a:p>
            <a:endParaRPr lang="fr-FR"/>
          </a:p>
        </p:txBody>
      </p:sp>
      <p:pic>
        <p:nvPicPr>
          <p:cNvPr id="4" name="Image 3">
            <a:extLst>
              <a:ext uri="{FF2B5EF4-FFF2-40B4-BE49-F238E27FC236}">
                <a16:creationId xmlns:a16="http://schemas.microsoft.com/office/drawing/2014/main" id="{00000000-0000-0000-0000-000000000000}"/>
              </a:ext>
            </a:extLst>
          </p:cNvPr>
          <p:cNvPicPr>
            <a:picLocks noChangeAspect="1"/>
          </p:cNvPicPr>
          <p:nvPr/>
        </p:nvPicPr>
        <p:blipFill>
          <a:blip r:embed="rId3">
            <a:lum/>
            <a:alphaModFix/>
          </a:blip>
          <a:srcRect/>
          <a:stretch>
            <a:fillRect/>
          </a:stretch>
        </p:blipFill>
        <p:spPr>
          <a:xfrm>
            <a:off x="2707920" y="2330280"/>
            <a:ext cx="5068080" cy="4794840"/>
          </a:xfrm>
          <a:prstGeom prst="rect">
            <a:avLst/>
          </a:prstGeom>
          <a:noFill/>
          <a:ln>
            <a:noFill/>
          </a:ln>
        </p:spPr>
      </p:pic>
      <p:sp>
        <p:nvSpPr>
          <p:cNvPr id="5" name="ZoneTexte 4"/>
          <p:cNvSpPr txBox="1"/>
          <p:nvPr/>
        </p:nvSpPr>
        <p:spPr>
          <a:xfrm>
            <a:off x="577080" y="6983999"/>
            <a:ext cx="4182840" cy="437760"/>
          </a:xfrm>
          <a:prstGeom prst="rect">
            <a:avLst/>
          </a:prstGeom>
          <a:noFill/>
          <a:ln>
            <a:noFill/>
          </a:ln>
        </p:spPr>
        <p:txBody>
          <a:bodyPr vert="horz" wrap="none" lIns="90000" tIns="45000" rIns="90000" bIns="45000" anchorCtr="0" compatLnSpc="1">
            <a:sp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2400" b="1" i="1" u="none" strike="noStrike" baseline="0">
                <a:ln>
                  <a:noFill/>
                </a:ln>
                <a:solidFill>
                  <a:srgbClr val="CE181E"/>
                </a:solidFill>
                <a:latin typeface="Times New Roman" pitchFamily="18"/>
                <a:ea typeface="Lucida Sans Unicode" pitchFamily="34"/>
                <a:cs typeface="Lucida Sans Unicode" pitchFamily="34"/>
              </a:rPr>
              <a:t>Atelier 10.1 : Rétention des logs</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65.xml><?xml version="1.0" encoding="utf-8"?>
<p:sld xmlns:a="http://schemas.openxmlformats.org/drawingml/2006/main" xmlns:r="http://schemas.openxmlformats.org/officeDocument/2006/relationships" xmlns:p="http://schemas.openxmlformats.org/presentationml/2006/main" show="0">
  <p:cSld name="page291">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Conséquences stratégie </a:t>
            </a:r>
            <a:r>
              <a:rPr lang="fr-FR" i="1"/>
              <a:t>compact</a:t>
            </a:r>
          </a:p>
        </p:txBody>
      </p:sp>
      <p:sp>
        <p:nvSpPr>
          <p:cNvPr id="3" name="Espace réservé du texte 2"/>
          <p:cNvSpPr txBox="1">
            <a:spLocks noGrp="1"/>
          </p:cNvSpPr>
          <p:nvPr>
            <p:ph type="body" idx="4294967295"/>
          </p:nvPr>
        </p:nvSpPr>
        <p:spPr/>
        <p:txBody>
          <a:bodyPr vert="horz">
            <a:normAutofit fontScale="85000" lnSpcReduction="20000"/>
          </a:bodyPr>
          <a:lstStyle/>
          <a:p>
            <a:pPr lvl="0"/>
            <a:r>
              <a:rPr lang="fr-FR"/>
              <a:t>Consommateurs «à jour» (offset courant dans le segment actif), récupèrent tous les messages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Le segment actif n’est pas compacté</a:t>
            </a:r>
          </a:p>
          <a:p>
            <a:pPr lvl="0"/>
            <a:r>
              <a:rPr lang="fr-FR"/>
              <a:t>=&gt; Le compactage n'empêche pas le consommateur de lire les données en double</a:t>
            </a:r>
          </a:p>
          <a:p>
            <a:pPr lvl="0"/>
            <a:r>
              <a:rPr lang="fr-FR"/>
              <a:t>L’ordre des messages est sauvegardé</a:t>
            </a:r>
          </a:p>
          <a:p>
            <a:pPr lvl="0"/>
            <a:r>
              <a:rPr lang="fr-FR"/>
              <a:t>Les offsets des messages sont sauvegardés</a:t>
            </a:r>
          </a:p>
          <a:p>
            <a:pPr lvl="0"/>
            <a:r>
              <a:rPr lang="fr-FR"/>
              <a:t>Les messages supprimés sont toujours disponibles pour les consommateurs actifs jusqu'à ce que </a:t>
            </a:r>
            <a:r>
              <a:rPr lang="fr-FR" i="1"/>
              <a:t>delete.retention.ms</a:t>
            </a:r>
            <a:r>
              <a:rPr lang="fr-FR"/>
              <a:t> soit expiré (24h par défaut)</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66.xml><?xml version="1.0" encoding="utf-8"?>
<p:sld xmlns:a="http://schemas.openxmlformats.org/drawingml/2006/main" xmlns:r="http://schemas.openxmlformats.org/officeDocument/2006/relationships" xmlns:p="http://schemas.openxmlformats.org/presentationml/2006/main" show="0">
  <p:cSld name="page292">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Paramètres de compactage</a:t>
            </a:r>
          </a:p>
        </p:txBody>
      </p:sp>
      <p:sp>
        <p:nvSpPr>
          <p:cNvPr id="3" name="Espace réservé du texte 2"/>
          <p:cNvSpPr txBox="1">
            <a:spLocks noGrp="1"/>
          </p:cNvSpPr>
          <p:nvPr>
            <p:ph type="body" idx="4294967295"/>
          </p:nvPr>
        </p:nvSpPr>
        <p:spPr/>
        <p:txBody>
          <a:bodyPr vert="horz"/>
          <a:lstStyle/>
          <a:p>
            <a:pPr lvl="0"/>
            <a:r>
              <a:rPr lang="fr-FR" b="1" i="1">
                <a:solidFill>
                  <a:srgbClr val="0D1F63"/>
                </a:solidFill>
              </a:rPr>
              <a:t>segment.ms</a:t>
            </a:r>
            <a:r>
              <a:rPr lang="fr-FR"/>
              <a:t> (7 jours)</a:t>
            </a:r>
          </a:p>
          <a:p>
            <a:pPr lvl="0"/>
            <a:r>
              <a:rPr lang="fr-FR" b="1" i="1">
                <a:solidFill>
                  <a:srgbClr val="0D1F63"/>
                </a:solidFill>
              </a:rPr>
              <a:t>segment.byte</a:t>
            </a:r>
            <a:r>
              <a:rPr lang="fr-FR"/>
              <a:t> (1G)</a:t>
            </a:r>
          </a:p>
          <a:p>
            <a:pPr lvl="0"/>
            <a:r>
              <a:rPr lang="fr-FR" b="1" i="1">
                <a:solidFill>
                  <a:srgbClr val="0D1F63"/>
                </a:solidFill>
              </a:rPr>
              <a:t>min.compaction.lag.ms</a:t>
            </a:r>
            <a:r>
              <a:rPr lang="fr-FR"/>
              <a:t> (défaut 0)</a:t>
            </a:r>
          </a:p>
          <a:p>
            <a:pPr lvl="0"/>
            <a:r>
              <a:rPr lang="fr-FR" b="1" i="1">
                <a:solidFill>
                  <a:srgbClr val="0D1F63"/>
                </a:solidFill>
              </a:rPr>
              <a:t>delete.retention.ms</a:t>
            </a:r>
            <a:r>
              <a:rPr lang="fr-FR"/>
              <a:t> (défaut 1 jour)</a:t>
            </a:r>
          </a:p>
          <a:p>
            <a:pPr lvl="0"/>
            <a:r>
              <a:rPr lang="fr-FR" b="1" i="1">
                <a:solidFill>
                  <a:srgbClr val="0D1F63"/>
                </a:solidFill>
              </a:rPr>
              <a:t>min.cleanable.dirty.ratio</a:t>
            </a:r>
            <a:r>
              <a:rPr lang="fr-FR"/>
              <a:t> (défaut 0.5) : réduire pour un nettoyage plus efficace</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67.xml><?xml version="1.0" encoding="utf-8"?>
<p:sld xmlns:a="http://schemas.openxmlformats.org/drawingml/2006/main" xmlns:r="http://schemas.openxmlformats.org/officeDocument/2006/relationships" xmlns:p="http://schemas.openxmlformats.org/presentationml/2006/main">
  <p:cSld name="page293">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wrap="square">
            <a:spAutoFit/>
          </a:bodyPr>
          <a:lstStyle/>
          <a:p>
            <a:pPr lvl="0"/>
            <a:r>
              <a:rPr lang="fr-FR" sz="4800"/>
              <a:t>Administration</a:t>
            </a:r>
          </a:p>
        </p:txBody>
      </p:sp>
      <p:sp>
        <p:nvSpPr>
          <p:cNvPr id="3" name="Sous-titre 2"/>
          <p:cNvSpPr txBox="1">
            <a:spLocks noGrp="1"/>
          </p:cNvSpPr>
          <p:nvPr>
            <p:ph type="subTitle" idx="4294967295"/>
          </p:nvPr>
        </p:nvSpPr>
        <p:spPr/>
        <p:txBody>
          <a:bodyPr vert="horz" wrap="square">
            <a:spAutoFit/>
          </a:bodyPr>
          <a:lstStyle/>
          <a:p>
            <a:pPr lvl="0" indent="-311040" algn="ctr">
              <a:lnSpc>
                <a:spcPct val="95000"/>
              </a:lnSpc>
              <a:spcAft>
                <a:spcPts val="0"/>
              </a:spcAft>
            </a:pPr>
            <a:endParaRPr lang="fr-FR" b="1"/>
          </a:p>
          <a:p>
            <a:pPr lvl="0" indent="-311040" algn="ctr">
              <a:lnSpc>
                <a:spcPct val="95000"/>
              </a:lnSpc>
              <a:spcAft>
                <a:spcPts val="0"/>
              </a:spcAft>
            </a:pPr>
            <a:endParaRPr lang="fr-FR" b="1"/>
          </a:p>
          <a:p>
            <a:pPr lvl="0" indent="-311040" algn="ctr">
              <a:lnSpc>
                <a:spcPct val="95000"/>
              </a:lnSpc>
              <a:spcAft>
                <a:spcPts val="0"/>
              </a:spcAft>
            </a:pPr>
            <a:r>
              <a:rPr lang="fr-FR"/>
              <a:t>Stockage et rétention des partitions</a:t>
            </a:r>
          </a:p>
          <a:p>
            <a:pPr lvl="0" indent="-311040" algn="ctr">
              <a:lnSpc>
                <a:spcPct val="95000"/>
              </a:lnSpc>
              <a:spcAft>
                <a:spcPts val="0"/>
              </a:spcAft>
            </a:pPr>
            <a:r>
              <a:rPr lang="fr-FR" b="1">
                <a:solidFill>
                  <a:srgbClr val="0D1F63"/>
                </a:solidFill>
              </a:rPr>
              <a:t>Dimensionnement</a:t>
            </a:r>
          </a:p>
          <a:p>
            <a:pPr lvl="0" indent="-311040" algn="ctr">
              <a:lnSpc>
                <a:spcPct val="95000"/>
              </a:lnSpc>
              <a:spcAft>
                <a:spcPts val="0"/>
              </a:spcAft>
            </a:pPr>
            <a:r>
              <a:rPr lang="fr-FR"/>
              <a:t>Monitoring et JMX</a:t>
            </a:r>
          </a:p>
          <a:p>
            <a:pPr lvl="0" indent="-311040" algn="ctr">
              <a:lnSpc>
                <a:spcPct val="95000"/>
              </a:lnSpc>
              <a:spcAft>
                <a:spcPts val="0"/>
              </a:spcAft>
            </a:pPr>
            <a:endParaRPr lang="fr-F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68.xml><?xml version="1.0" encoding="utf-8"?>
<p:sld xmlns:a="http://schemas.openxmlformats.org/drawingml/2006/main" xmlns:r="http://schemas.openxmlformats.org/officeDocument/2006/relationships" xmlns:p="http://schemas.openxmlformats.org/presentationml/2006/main">
  <p:cSld name="page294">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ZooKeeper</a:t>
            </a:r>
          </a:p>
        </p:txBody>
      </p:sp>
      <p:sp>
        <p:nvSpPr>
          <p:cNvPr id="3" name="Espace réservé du texte 2"/>
          <p:cNvSpPr txBox="1">
            <a:spLocks noGrp="1"/>
          </p:cNvSpPr>
          <p:nvPr>
            <p:ph type="body" idx="4294967295"/>
          </p:nvPr>
        </p:nvSpPr>
        <p:spPr/>
        <p:txBody>
          <a:bodyPr vert="horz">
            <a:normAutofit fontScale="55000" lnSpcReduction="20000"/>
          </a:bodyPr>
          <a:lstStyle/>
          <a:p>
            <a:pPr lvl="0"/>
            <a:r>
              <a:rPr lang="fr-FR" u="sng"/>
              <a:t>CPU</a:t>
            </a:r>
            <a:r>
              <a:rPr lang="fr-FR"/>
              <a:t> : Typiquement pas un goulot d’étranglement</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 2 - 4 CPU</a:t>
            </a:r>
          </a:p>
          <a:p>
            <a:pPr lvl="0"/>
            <a:r>
              <a:rPr lang="fr-FR" u="sng"/>
              <a:t>Disque</a:t>
            </a:r>
            <a:r>
              <a:rPr lang="fr-FR"/>
              <a:t> : Sensible à la latence I/O, Utilisation d’un disque dédié. De préférence SSD</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Au moins 64 Gb</a:t>
            </a:r>
          </a:p>
          <a:p>
            <a:pPr lvl="0"/>
            <a:r>
              <a:rPr lang="fr-FR" u="sng"/>
              <a:t>Mémoire</a:t>
            </a:r>
            <a:r>
              <a:rPr lang="fr-FR"/>
              <a:t> : Pas d’utilisation intensive</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Dépend de l’état du cluster</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4 Gb - 16 Gb (Pour les très grand cluster : plus de 2000 partitions)</a:t>
            </a:r>
          </a:p>
          <a:p>
            <a:pPr lvl="0"/>
            <a:r>
              <a:rPr lang="fr-FR" u="sng"/>
              <a:t>JVM</a:t>
            </a:r>
            <a:r>
              <a:rPr lang="fr-FR"/>
              <a:t> : Pas d’utilisation intensive de la heap</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Au moins 1 Gb pour le cache de page</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1 Gb - 4 Gb</a:t>
            </a:r>
          </a:p>
          <a:p>
            <a:pPr lvl="0"/>
            <a:r>
              <a:rPr lang="fr-FR" u="sng"/>
              <a:t>Réseau</a:t>
            </a:r>
            <a:r>
              <a:rPr lang="fr-FR"/>
              <a:t> : La bande passante ne doit pas être partagée avec d’autres applications</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69.xml><?xml version="1.0" encoding="utf-8"?>
<p:sld xmlns:a="http://schemas.openxmlformats.org/drawingml/2006/main" xmlns:r="http://schemas.openxmlformats.org/officeDocument/2006/relationships" xmlns:p="http://schemas.openxmlformats.org/presentationml/2006/main">
  <p:cSld name="page295">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Kafka Broker</a:t>
            </a:r>
          </a:p>
        </p:txBody>
      </p:sp>
      <p:sp>
        <p:nvSpPr>
          <p:cNvPr id="3" name="Espace réservé du texte 2"/>
          <p:cNvSpPr txBox="1">
            <a:spLocks noGrp="1"/>
          </p:cNvSpPr>
          <p:nvPr>
            <p:ph type="body" idx="4294967295"/>
          </p:nvPr>
        </p:nvSpPr>
        <p:spPr/>
        <p:txBody>
          <a:bodyPr vert="horz">
            <a:normAutofit fontScale="62500" lnSpcReduction="20000"/>
          </a:bodyPr>
          <a:lstStyle/>
          <a:p>
            <a:pPr lvl="0"/>
            <a:r>
              <a:rPr lang="fr-FR" u="sng"/>
              <a:t>CPU</a:t>
            </a:r>
            <a:r>
              <a:rPr lang="fr-FR"/>
              <a:t> : Pas d’utilisation intensive du CPU</a:t>
            </a:r>
          </a:p>
          <a:p>
            <a:pPr lvl="0"/>
            <a:r>
              <a:rPr lang="fr-FR" u="sng"/>
              <a:t>Disque</a:t>
            </a:r>
            <a:r>
              <a:rPr lang="fr-FR"/>
              <a:t> :</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RAID 10 est mieux</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SSD n’est pas plus efficace•</a:t>
            </a:r>
          </a:p>
          <a:p>
            <a:pPr lvl="0"/>
            <a:r>
              <a:rPr lang="fr-FR" u="sng"/>
              <a:t>Mémoire</a:t>
            </a:r>
            <a:r>
              <a:rPr lang="fr-FR"/>
              <a:t> : Pas d’utilisation intensive (sauf pour le compactage)</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16 Gb – 64 Gb</a:t>
            </a:r>
          </a:p>
          <a:p>
            <a:pPr lvl="0"/>
            <a:r>
              <a:rPr lang="fr-FR" u="sng"/>
              <a:t>JVM</a:t>
            </a:r>
            <a:r>
              <a:rPr lang="fr-FR"/>
              <a:t> :</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4 Gb – 6 Gb</a:t>
            </a:r>
          </a:p>
          <a:p>
            <a:pPr lvl="0"/>
            <a:r>
              <a:rPr lang="fr-FR" u="sng"/>
              <a:t>Réseau</a:t>
            </a:r>
            <a:r>
              <a:rPr lang="fr-FR"/>
              <a:t>:</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1 Gb - 10 Gb Ethernet (pour les gros cluster)</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La bande passante ne doit pas être partagée avec d’autres applications</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name="page29">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Protocole Client/Serveur</a:t>
            </a:r>
          </a:p>
        </p:txBody>
      </p:sp>
      <p:sp>
        <p:nvSpPr>
          <p:cNvPr id="3" name="Espace réservé du texte 2"/>
          <p:cNvSpPr txBox="1">
            <a:spLocks noGrp="1"/>
          </p:cNvSpPr>
          <p:nvPr>
            <p:ph type="body" idx="4294967295"/>
          </p:nvPr>
        </p:nvSpPr>
        <p:spPr/>
        <p:txBody>
          <a:bodyPr vert="horz">
            <a:normAutofit fontScale="92500" lnSpcReduction="10000"/>
          </a:bodyPr>
          <a:lstStyle/>
          <a:p>
            <a:pPr lvl="0"/>
            <a:r>
              <a:rPr lang="fr-FR"/>
              <a:t>Dans Kafka, la communication entre les clients et les serveurs s’effectue via un protocole TCP simple, performant et indépendant du langage.</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Ce protocole est versionné et maintient une compatibilité ascendante avec les versions plus anciennes.</a:t>
            </a:r>
          </a:p>
          <a:p>
            <a:pPr lvl="0"/>
            <a:r>
              <a:rPr lang="fr-FR"/>
              <a:t>Apache fournit un client Java, mais les clients sont disponibles dans de nombreuses langages.</a:t>
            </a:r>
            <a:r>
              <a:rPr lang="fr-FR" baseline="30000"/>
              <a:t>1</a:t>
            </a:r>
            <a:r>
              <a:rPr lang="fr-FR"/>
              <a:t/>
            </a:r>
            <a:br>
              <a:rPr lang="fr-FR"/>
            </a:br>
            <a:endParaRPr lang="fr-FR"/>
          </a:p>
        </p:txBody>
      </p:sp>
      <p:sp>
        <p:nvSpPr>
          <p:cNvPr id="4" name="ZoneTexte 3"/>
          <p:cNvSpPr txBox="1"/>
          <p:nvPr/>
        </p:nvSpPr>
        <p:spPr>
          <a:xfrm>
            <a:off x="723959" y="7086600"/>
            <a:ext cx="6682319" cy="437760"/>
          </a:xfrm>
          <a:prstGeom prst="rect">
            <a:avLst/>
          </a:prstGeom>
          <a:noFill/>
          <a:ln>
            <a:noFill/>
          </a:ln>
        </p:spPr>
        <p:txBody>
          <a:bodyPr vert="horz" wrap="none" lIns="90000" tIns="45000" rIns="90000" bIns="45000" anchorCtr="0" compatLnSpc="1">
            <a:sp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2400" b="0" i="0" u="none" strike="noStrike" baseline="0">
                <a:ln>
                  <a:noFill/>
                </a:ln>
                <a:solidFill>
                  <a:srgbClr val="000000"/>
                </a:solidFill>
                <a:latin typeface="Times New Roman" pitchFamily="18"/>
                <a:ea typeface="Lucida Sans Unicode" pitchFamily="34"/>
                <a:cs typeface="Lucida Sans Unicode" pitchFamily="34"/>
              </a:rPr>
              <a:t>1. </a:t>
            </a:r>
            <a:r>
              <a:rPr lang="fr-FR" sz="2000" b="0" i="1" u="none" strike="noStrike" baseline="0">
                <a:ln>
                  <a:noFill/>
                </a:ln>
                <a:solidFill>
                  <a:srgbClr val="000000"/>
                </a:solidFill>
                <a:latin typeface="Times New Roman" pitchFamily="18"/>
                <a:ea typeface="Lucida Sans Unicode" pitchFamily="34"/>
                <a:cs typeface="Lucida Sans Unicode" pitchFamily="34"/>
                <a:hlinkClick r:id="rId3"/>
              </a:rPr>
              <a:t>https://cwiki.apache.org/confluence/display/KAFKA/Clients</a:t>
            </a:r>
            <a:r>
              <a:rPr lang="fr-FR" sz="2400" b="0" i="0" u="none" strike="noStrike" baseline="0">
                <a:ln>
                  <a:noFill/>
                </a:ln>
                <a:solidFill>
                  <a:srgbClr val="000000"/>
                </a:solidFill>
                <a:latin typeface="Times New Roman" pitchFamily="18"/>
                <a:ea typeface="Lucida Sans Unicode" pitchFamily="34"/>
                <a:cs typeface="Lucida Sans Unicode" pitchFamily="34"/>
              </a:rPr>
              <a:t> </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70.xml><?xml version="1.0" encoding="utf-8"?>
<p:sld xmlns:a="http://schemas.openxmlformats.org/drawingml/2006/main" xmlns:r="http://schemas.openxmlformats.org/officeDocument/2006/relationships" xmlns:p="http://schemas.openxmlformats.org/presentationml/2006/main">
  <p:cSld name="page296">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Configuration système</a:t>
            </a:r>
          </a:p>
        </p:txBody>
      </p:sp>
      <p:sp>
        <p:nvSpPr>
          <p:cNvPr id="3" name="Espace réservé du texte 2"/>
          <p:cNvSpPr txBox="1">
            <a:spLocks noGrp="1"/>
          </p:cNvSpPr>
          <p:nvPr>
            <p:ph type="body" idx="4294967295"/>
          </p:nvPr>
        </p:nvSpPr>
        <p:spPr/>
        <p:txBody>
          <a:bodyPr vert="horz">
            <a:normAutofit fontScale="92500" lnSpcReduction="10000"/>
          </a:bodyPr>
          <a:lstStyle/>
          <a:p>
            <a:pPr lvl="0"/>
            <a:r>
              <a:rPr lang="fr-FR"/>
              <a:t>Étendre la limite du nombre de fichiers ouverts :</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i="1">
                <a:solidFill>
                  <a:srgbClr val="000000"/>
                </a:solidFill>
                <a:latin typeface="Tahoma" pitchFamily="34"/>
                <a:cs typeface="Lucida Sans Unicode" pitchFamily="34"/>
              </a:rPr>
              <a:t>ulimit -n 100000</a:t>
            </a:r>
          </a:p>
          <a:p>
            <a:pPr lvl="0"/>
            <a:endParaRPr lang="fr-FR"/>
          </a:p>
          <a:p>
            <a:pPr lvl="0"/>
            <a:r>
              <a:rPr lang="fr-FR"/>
              <a:t>Configuration Virtual Memory </a:t>
            </a:r>
            <a:br>
              <a:rPr lang="fr-FR"/>
            </a:br>
            <a:r>
              <a:rPr lang="fr-FR"/>
              <a:t>(</a:t>
            </a:r>
            <a:r>
              <a:rPr lang="fr-FR" i="1"/>
              <a:t>/etc/sysctl.conf pour ubuntu</a:t>
            </a:r>
            <a:r>
              <a:rPr lang="fr-FR"/>
              <a:t>)</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i="1">
                <a:solidFill>
                  <a:srgbClr val="000000"/>
                </a:solidFill>
                <a:latin typeface="Tahoma" pitchFamily="34"/>
                <a:cs typeface="Lucida Sans Unicode" pitchFamily="34"/>
              </a:rPr>
              <a:t>vm.swappiness=1</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i="1">
                <a:solidFill>
                  <a:srgbClr val="000000"/>
                </a:solidFill>
                <a:latin typeface="Tahoma" pitchFamily="34"/>
                <a:cs typeface="Lucida Sans Unicode" pitchFamily="34"/>
              </a:rPr>
              <a:t>vm.dirty_background_ratio=5</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i="1">
                <a:solidFill>
                  <a:srgbClr val="000000"/>
                </a:solidFill>
                <a:latin typeface="Tahoma" pitchFamily="34"/>
                <a:cs typeface="Lucida Sans Unicode" pitchFamily="34"/>
              </a:rPr>
              <a:t>vm.dirty_ratio=60</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71.xml><?xml version="1.0" encoding="utf-8"?>
<p:sld xmlns:a="http://schemas.openxmlformats.org/drawingml/2006/main" xmlns:r="http://schemas.openxmlformats.org/officeDocument/2006/relationships" xmlns:p="http://schemas.openxmlformats.org/presentationml/2006/main">
  <p:cSld name="page297">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JVM</a:t>
            </a:r>
          </a:p>
        </p:txBody>
      </p:sp>
      <p:sp>
        <p:nvSpPr>
          <p:cNvPr id="3" name="Espace réservé du texte 2"/>
          <p:cNvSpPr txBox="1">
            <a:spLocks noGrp="1"/>
          </p:cNvSpPr>
          <p:nvPr>
            <p:ph type="body" idx="4294967295"/>
          </p:nvPr>
        </p:nvSpPr>
        <p:spPr/>
        <p:txBody>
          <a:bodyPr vert="horz">
            <a:normAutofit fontScale="70000" lnSpcReduction="20000"/>
          </a:bodyPr>
          <a:lstStyle/>
          <a:p>
            <a:pPr lvl="0"/>
            <a:r>
              <a:rPr lang="fr-FR"/>
              <a:t>KAFKA_HEAP_OPTS peut être utilisée</a:t>
            </a:r>
          </a:p>
          <a:p>
            <a:pPr lvl="0"/>
            <a:r>
              <a:rPr lang="fr-FR"/>
              <a:t>Heap size :</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-Xms4G -Xmx4G or -Xms6G -Xmx6G</a:t>
            </a:r>
          </a:p>
          <a:p>
            <a:pPr lvl="0"/>
            <a:endParaRPr lang="fr-FR"/>
          </a:p>
          <a:p>
            <a:pPr lvl="0"/>
            <a:r>
              <a:rPr lang="fr-FR"/>
              <a:t>Options JVM</a:t>
            </a:r>
          </a:p>
          <a:p>
            <a:pPr lvl="0"/>
            <a:r>
              <a:rPr lang="fr-FR"/>
              <a:t>-XX:MetaspaceSize=96m -XX:+UseG1GC -XX:MaxGCPauseMillis=20</a:t>
            </a:r>
          </a:p>
          <a:p>
            <a:pPr lvl="0"/>
            <a:r>
              <a:rPr lang="fr-FR"/>
              <a:t>-XX:InitiatingHeapOccupancyPercent=35 -XX:G1HeapRegionSize=16M</a:t>
            </a:r>
          </a:p>
          <a:p>
            <a:pPr lvl="0"/>
            <a:r>
              <a:rPr lang="fr-FR"/>
              <a:t>-XX:MinMetaspaceFreeRatio=50 -XX:MaxMetaspaceFreeRatio=80</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72.xml><?xml version="1.0" encoding="utf-8"?>
<p:sld xmlns:a="http://schemas.openxmlformats.org/drawingml/2006/main" xmlns:r="http://schemas.openxmlformats.org/officeDocument/2006/relationships" xmlns:p="http://schemas.openxmlformats.org/presentationml/2006/main">
  <p:cSld name="page298">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Dimensionnement cluster</a:t>
            </a:r>
          </a:p>
        </p:txBody>
      </p:sp>
      <p:sp>
        <p:nvSpPr>
          <p:cNvPr id="3" name="Espace réservé du texte 2"/>
          <p:cNvSpPr txBox="1">
            <a:spLocks noGrp="1"/>
          </p:cNvSpPr>
          <p:nvPr>
            <p:ph type="body" idx="4294967295"/>
          </p:nvPr>
        </p:nvSpPr>
        <p:spPr/>
        <p:txBody>
          <a:bodyPr vert="horz">
            <a:normAutofit fontScale="85000" lnSpcReduction="10000"/>
          </a:bodyPr>
          <a:lstStyle/>
          <a:p>
            <a:pPr lvl="0"/>
            <a:r>
              <a:rPr lang="fr-FR"/>
              <a:t>Généralement basée sur les capacités de stockage :</a:t>
            </a:r>
          </a:p>
          <a:p>
            <a:pPr lvl="0"/>
            <a:r>
              <a:rPr lang="fr-FR" sz="2600"/>
              <a:t>Nbre de msg-jour * Taille moyenne * Rétention * Replication / stockage par Broker</a:t>
            </a:r>
          </a:p>
          <a:p>
            <a:pPr lvl="0"/>
            <a:endParaRPr lang="fr-FR"/>
          </a:p>
          <a:p>
            <a:pPr lvl="0"/>
            <a:r>
              <a:rPr lang="fr-FR"/>
              <a:t>Les ressources doivent être surveillées et le cluster doit être étendu plus de 70% est atteint pour :</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CPU</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L’espace de stockage</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La bande passante</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73.xml><?xml version="1.0" encoding="utf-8"?>
<p:sld xmlns:a="http://schemas.openxmlformats.org/drawingml/2006/main" xmlns:r="http://schemas.openxmlformats.org/officeDocument/2006/relationships" xmlns:p="http://schemas.openxmlformats.org/presentationml/2006/main">
  <p:cSld name="page299">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Zookeeper</a:t>
            </a:r>
          </a:p>
        </p:txBody>
      </p:sp>
      <p:sp>
        <p:nvSpPr>
          <p:cNvPr id="3" name="Espace réservé du texte 2"/>
          <p:cNvSpPr txBox="1">
            <a:spLocks noGrp="1"/>
          </p:cNvSpPr>
          <p:nvPr>
            <p:ph type="body" idx="4294967295"/>
          </p:nvPr>
        </p:nvSpPr>
        <p:spPr/>
        <p:txBody>
          <a:bodyPr vert="horz"/>
          <a:lstStyle/>
          <a:p>
            <a:pPr lvl="0"/>
            <a:r>
              <a:rPr lang="fr-FR"/>
              <a:t>Un nombre impair de serveurs </a:t>
            </a:r>
            <a:r>
              <a:rPr lang="fr-FR" i="1"/>
              <a:t>Zookeeper</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Nécessité d’un Quorum (vote majoritaire)</a:t>
            </a:r>
          </a:p>
          <a:p>
            <a:pPr lvl="0"/>
            <a:r>
              <a:rPr lang="fr-FR"/>
              <a:t>– 3 nœuds permet une panne</a:t>
            </a:r>
          </a:p>
          <a:p>
            <a:pPr lvl="0"/>
            <a:r>
              <a:rPr lang="fr-FR"/>
              <a:t>– 5 nœuds permet 2 pannes</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74.xml><?xml version="1.0" encoding="utf-8"?>
<p:sld xmlns:a="http://schemas.openxmlformats.org/drawingml/2006/main" xmlns:r="http://schemas.openxmlformats.org/officeDocument/2006/relationships" xmlns:p="http://schemas.openxmlformats.org/presentationml/2006/main">
  <p:cSld name="page300">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Partitionnement des topics</a:t>
            </a:r>
          </a:p>
        </p:txBody>
      </p:sp>
      <p:sp>
        <p:nvSpPr>
          <p:cNvPr id="3" name="Espace réservé du texte 2"/>
          <p:cNvSpPr txBox="1">
            <a:spLocks noGrp="1"/>
          </p:cNvSpPr>
          <p:nvPr>
            <p:ph type="body" idx="4294967295"/>
          </p:nvPr>
        </p:nvSpPr>
        <p:spPr/>
        <p:txBody>
          <a:bodyPr vert="horz"/>
          <a:lstStyle/>
          <a:p>
            <a:pPr lvl="0"/>
            <a:r>
              <a:rPr lang="fr-FR"/>
              <a:t>Augmenter le nombre de partitions permet plus de consommateurs</a:t>
            </a:r>
          </a:p>
          <a:p>
            <a:pPr lvl="0"/>
            <a:r>
              <a:rPr lang="fr-FR"/>
              <a:t>Mais augmente généralement la taille du cluster</a:t>
            </a:r>
          </a:p>
          <a:p>
            <a:pPr lvl="0"/>
            <a:r>
              <a:rPr lang="fr-FR"/>
              <a:t>Évaluer l’utilisation d’un autre topic ?</a:t>
            </a:r>
          </a:p>
          <a:p>
            <a:pPr lvl="0"/>
            <a:endParaRPr lang="fr-FR"/>
          </a:p>
          <a:p>
            <a:pPr lvl="0"/>
            <a:r>
              <a:rPr lang="fr-FR"/>
              <a:t>Généralement 24 est suffisant</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75.xml><?xml version="1.0" encoding="utf-8"?>
<p:sld xmlns:a="http://schemas.openxmlformats.org/drawingml/2006/main" xmlns:r="http://schemas.openxmlformats.org/officeDocument/2006/relationships" xmlns:p="http://schemas.openxmlformats.org/presentationml/2006/main">
  <p:cSld name="page301">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wrap="square">
            <a:spAutoFit/>
          </a:bodyPr>
          <a:lstStyle/>
          <a:p>
            <a:pPr lvl="0"/>
            <a:r>
              <a:rPr lang="fr-FR" sz="4800"/>
              <a:t>Administration</a:t>
            </a:r>
          </a:p>
        </p:txBody>
      </p:sp>
      <p:sp>
        <p:nvSpPr>
          <p:cNvPr id="3" name="Sous-titre 2"/>
          <p:cNvSpPr txBox="1">
            <a:spLocks noGrp="1"/>
          </p:cNvSpPr>
          <p:nvPr>
            <p:ph type="subTitle" idx="4294967295"/>
          </p:nvPr>
        </p:nvSpPr>
        <p:spPr/>
        <p:txBody>
          <a:bodyPr vert="horz" wrap="square">
            <a:spAutoFit/>
          </a:bodyPr>
          <a:lstStyle/>
          <a:p>
            <a:pPr lvl="0" indent="-311040" algn="ctr">
              <a:lnSpc>
                <a:spcPct val="95000"/>
              </a:lnSpc>
              <a:spcAft>
                <a:spcPts val="0"/>
              </a:spcAft>
            </a:pPr>
            <a:endParaRPr lang="fr-FR" b="1"/>
          </a:p>
          <a:p>
            <a:pPr lvl="0" indent="-311040" algn="ctr">
              <a:lnSpc>
                <a:spcPct val="95000"/>
              </a:lnSpc>
              <a:spcAft>
                <a:spcPts val="0"/>
              </a:spcAft>
            </a:pPr>
            <a:endParaRPr lang="fr-FR" b="1"/>
          </a:p>
          <a:p>
            <a:pPr lvl="0" indent="-311040" algn="ctr">
              <a:lnSpc>
                <a:spcPct val="95000"/>
              </a:lnSpc>
              <a:spcAft>
                <a:spcPts val="0"/>
              </a:spcAft>
            </a:pPr>
            <a:r>
              <a:rPr lang="fr-FR"/>
              <a:t>Stockage et rétention des partitions</a:t>
            </a:r>
          </a:p>
          <a:p>
            <a:pPr lvl="0" indent="-311040" algn="ctr">
              <a:lnSpc>
                <a:spcPct val="95000"/>
              </a:lnSpc>
              <a:spcAft>
                <a:spcPts val="0"/>
              </a:spcAft>
            </a:pPr>
            <a:r>
              <a:rPr lang="fr-FR"/>
              <a:t>Dimensionnement</a:t>
            </a:r>
          </a:p>
          <a:p>
            <a:pPr lvl="0" indent="-311040" algn="ctr">
              <a:lnSpc>
                <a:spcPct val="95000"/>
              </a:lnSpc>
              <a:spcAft>
                <a:spcPts val="0"/>
              </a:spcAft>
            </a:pPr>
            <a:r>
              <a:rPr lang="fr-FR" b="1">
                <a:solidFill>
                  <a:srgbClr val="0D1F63"/>
                </a:solidFill>
              </a:rPr>
              <a:t>Monitoring et JMX</a:t>
            </a:r>
          </a:p>
          <a:p>
            <a:pPr lvl="0" indent="-311040" algn="ctr">
              <a:lnSpc>
                <a:spcPct val="95000"/>
              </a:lnSpc>
              <a:spcAft>
                <a:spcPts val="0"/>
              </a:spcAft>
            </a:pPr>
            <a:endParaRPr lang="fr-FR" b="1">
              <a:solidFill>
                <a:srgbClr val="0D1F63"/>
              </a:solidFill>
            </a:endParaRPr>
          </a:p>
          <a:p>
            <a:pPr lvl="0" indent="-311040" algn="ctr">
              <a:lnSpc>
                <a:spcPct val="95000"/>
              </a:lnSpc>
              <a:spcAft>
                <a:spcPts val="0"/>
              </a:spcAft>
            </a:pPr>
            <a:endParaRPr lang="fr-F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76.xml><?xml version="1.0" encoding="utf-8"?>
<p:sld xmlns:a="http://schemas.openxmlformats.org/drawingml/2006/main" xmlns:r="http://schemas.openxmlformats.org/officeDocument/2006/relationships" xmlns:p="http://schemas.openxmlformats.org/presentationml/2006/main">
  <p:cSld name="page302">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Principaux métriques brokers accessibles via JMX</a:t>
            </a:r>
          </a:p>
        </p:txBody>
      </p:sp>
      <p:graphicFrame>
        <p:nvGraphicFramePr>
          <p:cNvPr id="3" name="Espace réservé du tableau 2"/>
          <p:cNvGraphicFramePr>
            <a:graphicFrameLocks noGrp="1"/>
          </p:cNvGraphicFramePr>
          <p:nvPr>
            <p:ph type="tbl" idx="4294967295"/>
          </p:nvPr>
        </p:nvGraphicFramePr>
        <p:xfrm>
          <a:off x="576000" y="2261880"/>
          <a:ext cx="9719640" cy="5271120"/>
        </p:xfrm>
        <a:graphic>
          <a:graphicData uri="http://schemas.openxmlformats.org/drawingml/2006/table">
            <a:tbl>
              <a:tblPr firstRow="1" bandRow="1"/>
              <a:tblGrid>
                <a:gridCol w="3754800">
                  <a:extLst>
                    <a:ext uri="{9D8B030D-6E8A-4147-A177-3AD203B41FA5}">
                      <a16:colId xmlns:a16="http://schemas.microsoft.com/office/drawing/2014/main" val="2859100293"/>
                    </a:ext>
                  </a:extLst>
                </a:gridCol>
                <a:gridCol w="4035240">
                  <a:extLst>
                    <a:ext uri="{9D8B030D-6E8A-4147-A177-3AD203B41FA5}">
                      <a16:colId xmlns:a16="http://schemas.microsoft.com/office/drawing/2014/main" val="1468771211"/>
                    </a:ext>
                  </a:extLst>
                </a:gridCol>
                <a:gridCol w="1929960">
                  <a:extLst>
                    <a:ext uri="{9D8B030D-6E8A-4147-A177-3AD203B41FA5}">
                      <a16:colId xmlns:a16="http://schemas.microsoft.com/office/drawing/2014/main" val="1097053953"/>
                    </a:ext>
                  </a:extLst>
                </a:gridCol>
              </a:tblGrid>
              <a:tr h="441360">
                <a:tc>
                  <a:txBody>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2400" b="0" i="0" u="none" strike="noStrike" baseline="0">
                          <a:ln>
                            <a:noFill/>
                          </a:ln>
                          <a:solidFill>
                            <a:srgbClr val="000000"/>
                          </a:solidFill>
                          <a:latin typeface="Times New Roman" pitchFamily="18"/>
                          <a:ea typeface="Lucida Sans Unicode" pitchFamily="34"/>
                          <a:cs typeface="Lucida Sans Unicode" pitchFamily="34"/>
                        </a:rPr>
                        <a:t>Métrique</a:t>
                      </a:r>
                    </a:p>
                  </a:txBody>
                  <a:tcPr/>
                </a:tc>
                <a:tc>
                  <a:txBody>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2400" b="0" i="0" u="none" strike="noStrike" baseline="0">
                          <a:ln>
                            <a:noFill/>
                          </a:ln>
                          <a:solidFill>
                            <a:srgbClr val="000000"/>
                          </a:solidFill>
                          <a:latin typeface="Times New Roman" pitchFamily="18"/>
                          <a:ea typeface="Lucida Sans Unicode" pitchFamily="34"/>
                          <a:cs typeface="Lucida Sans Unicode" pitchFamily="34"/>
                        </a:rPr>
                        <a:t>Description</a:t>
                      </a:r>
                    </a:p>
                  </a:txBody>
                  <a:tcPr/>
                </a:tc>
                <a:tc>
                  <a:txBody>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2400" b="0" i="0" u="none" strike="noStrike" baseline="0">
                          <a:ln>
                            <a:noFill/>
                          </a:ln>
                          <a:solidFill>
                            <a:srgbClr val="000000"/>
                          </a:solidFill>
                          <a:latin typeface="Times New Roman" pitchFamily="18"/>
                          <a:ea typeface="Lucida Sans Unicode" pitchFamily="34"/>
                          <a:cs typeface="Lucida Sans Unicode" pitchFamily="34"/>
                        </a:rPr>
                        <a:t>Alerte</a:t>
                      </a:r>
                    </a:p>
                  </a:txBody>
                  <a:tcPr/>
                </a:tc>
                <a:extLst>
                  <a:ext uri="{0D108BD9-81ED-4DB2-BD59-A6C34878D82A}">
                    <a16:rowId xmlns:a16="http://schemas.microsoft.com/office/drawing/2014/main" val="3146757983"/>
                  </a:ext>
                </a:extLst>
              </a:tr>
              <a:tr h="824040">
                <a:tc>
                  <a:txBody>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1600" b="0" i="0" u="none" strike="noStrike" baseline="0">
                          <a:ln>
                            <a:noFill/>
                          </a:ln>
                          <a:solidFill>
                            <a:srgbClr val="000000"/>
                          </a:solidFill>
                          <a:latin typeface="Times New Roman" pitchFamily="18"/>
                          <a:ea typeface="Lucida Sans Unicode" pitchFamily="34"/>
                          <a:cs typeface="Lucida Sans Unicode" pitchFamily="34"/>
                        </a:rPr>
                        <a:t>kafka.server:type=ReplicaManager,name=</a:t>
                      </a:r>
                    </a:p>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1600" b="0" i="0" u="none" strike="noStrike" baseline="0">
                          <a:ln>
                            <a:noFill/>
                          </a:ln>
                          <a:solidFill>
                            <a:srgbClr val="000000"/>
                          </a:solidFill>
                          <a:latin typeface="Times New Roman" pitchFamily="18"/>
                          <a:ea typeface="Lucida Sans Unicode" pitchFamily="34"/>
                          <a:cs typeface="Lucida Sans Unicode" pitchFamily="34"/>
                        </a:rPr>
                        <a:t>UnderReplicatedPartitions</a:t>
                      </a:r>
                    </a:p>
                  </a:txBody>
                  <a:tcPr/>
                </a:tc>
                <a:tc>
                  <a:txBody>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2400" b="0" i="0" u="none" strike="noStrike" baseline="0">
                          <a:ln>
                            <a:noFill/>
                          </a:ln>
                          <a:solidFill>
                            <a:srgbClr val="000000"/>
                          </a:solidFill>
                          <a:latin typeface="Times New Roman" pitchFamily="18"/>
                          <a:ea typeface="Lucida Sans Unicode" pitchFamily="34"/>
                          <a:cs typeface="Lucida Sans Unicode" pitchFamily="34"/>
                        </a:rPr>
                        <a:t>Nombre de partition sous-répliquée</a:t>
                      </a:r>
                    </a:p>
                  </a:txBody>
                  <a:tcPr/>
                </a:tc>
                <a:tc>
                  <a:txBody>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2400" b="0" i="0" u="none" strike="noStrike" baseline="0">
                          <a:ln>
                            <a:noFill/>
                          </a:ln>
                          <a:solidFill>
                            <a:srgbClr val="000000"/>
                          </a:solidFill>
                          <a:latin typeface="Times New Roman" pitchFamily="18"/>
                          <a:ea typeface="Lucida Sans Unicode" pitchFamily="34"/>
                          <a:cs typeface="Lucida Sans Unicode" pitchFamily="34"/>
                        </a:rPr>
                        <a:t>Si &gt; 0</a:t>
                      </a:r>
                    </a:p>
                  </a:txBody>
                  <a:tcPr/>
                </a:tc>
                <a:extLst>
                  <a:ext uri="{0D108BD9-81ED-4DB2-BD59-A6C34878D82A}">
                    <a16:rowId xmlns:a16="http://schemas.microsoft.com/office/drawing/2014/main" val="1999905984"/>
                  </a:ext>
                </a:extLst>
              </a:tr>
              <a:tr h="642600">
                <a:tc>
                  <a:txBody>
                    <a:bodyPr/>
                    <a:lstStyle/>
                    <a:p>
                      <a:pPr marL="0" marR="0" lvl="0" indent="0" algn="l" rtl="0" hangingPunct="0">
                        <a:lnSpc>
                          <a:spcPct val="100000"/>
                        </a:lnSpc>
                        <a:spcBef>
                          <a:spcPts val="0"/>
                        </a:spcBef>
                        <a:spcAft>
                          <a:spcPts val="0"/>
                        </a:spcAft>
                        <a:buNone/>
                        <a:tabLst/>
                        <a:defRPr lang="fr-FR" sz="1600" b="0" i="0" u="none" strike="noStrike" cap="none" spc="0" baseline="0">
                          <a:ln>
                            <a:noFill/>
                          </a:ln>
                          <a:highlight>
                            <a:scrgbClr r="0" g="0" b="0">
                              <a:alpha val="0"/>
                            </a:scrgbClr>
                          </a:highlight>
                          <a:latin typeface="Times New Roman" pitchFamily="18"/>
                          <a:ea typeface="DejaVu Sans" pitchFamily="2"/>
                          <a:cs typeface="DejaVu Sans" pitchFamily="2"/>
                        </a:defRPr>
                      </a:pPr>
                      <a:r>
                        <a:rPr lang="fr-FR" sz="1600" b="0" i="0" u="none" strike="noStrike" kern="0" cap="none" spc="0" baseline="0">
                          <a:ln>
                            <a:noFill/>
                          </a:ln>
                          <a:solidFill>
                            <a:srgbClr val="000000"/>
                          </a:solidFill>
                          <a:highlight>
                            <a:scrgbClr r="0" g="0" b="0">
                              <a:alpha val="0"/>
                            </a:scrgbClr>
                          </a:highlight>
                          <a:latin typeface="Times New Roman" pitchFamily="18"/>
                          <a:ea typeface="DejaVu Sans" pitchFamily="2"/>
                          <a:cs typeface="DejaVu Sans" pitchFamily="2"/>
                        </a:rPr>
                        <a:t>kafka.controller:type=KafkaController,nam</a:t>
                      </a:r>
                    </a:p>
                    <a:p>
                      <a:pPr marL="0" marR="0" lvl="0" indent="0" algn="l" rtl="0" hangingPunct="0">
                        <a:lnSpc>
                          <a:spcPct val="100000"/>
                        </a:lnSpc>
                        <a:spcBef>
                          <a:spcPts val="0"/>
                        </a:spcBef>
                        <a:spcAft>
                          <a:spcPts val="0"/>
                        </a:spcAft>
                        <a:buNone/>
                        <a:tabLst/>
                        <a:defRPr lang="fr-FR" sz="1600" b="0" i="0" u="none" strike="noStrike" cap="none" spc="0" baseline="0">
                          <a:ln>
                            <a:noFill/>
                          </a:ln>
                          <a:highlight>
                            <a:scrgbClr r="0" g="0" b="0">
                              <a:alpha val="0"/>
                            </a:scrgbClr>
                          </a:highlight>
                          <a:latin typeface="Times New Roman" pitchFamily="18"/>
                          <a:ea typeface="DejaVu Sans" pitchFamily="2"/>
                          <a:cs typeface="DejaVu Sans" pitchFamily="2"/>
                        </a:defRPr>
                      </a:pPr>
                      <a:r>
                        <a:rPr lang="fr-FR" sz="1600" b="0" i="0" u="none" strike="noStrike" kern="0" cap="none" spc="0" baseline="0">
                          <a:ln>
                            <a:noFill/>
                          </a:ln>
                          <a:solidFill>
                            <a:srgbClr val="000000"/>
                          </a:solidFill>
                          <a:highlight>
                            <a:scrgbClr r="0" g="0" b="0">
                              <a:alpha val="0"/>
                            </a:scrgbClr>
                          </a:highlight>
                          <a:latin typeface="Times New Roman" pitchFamily="18"/>
                          <a:ea typeface="DejaVu Sans" pitchFamily="2"/>
                          <a:cs typeface="DejaVu Sans" pitchFamily="2"/>
                        </a:rPr>
                        <a:t>e=OfflinePartitionsCount</a:t>
                      </a:r>
                    </a:p>
                  </a:txBody>
                  <a:tcPr/>
                </a:tc>
                <a:tc>
                  <a:txBody>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2400" b="0" i="0" u="none" strike="noStrike" baseline="0">
                          <a:ln>
                            <a:noFill/>
                          </a:ln>
                          <a:solidFill>
                            <a:srgbClr val="000000"/>
                          </a:solidFill>
                          <a:latin typeface="Times New Roman" pitchFamily="18"/>
                          <a:ea typeface="Lucida Sans Unicode" pitchFamily="34"/>
                          <a:cs typeface="Lucida Sans Unicode" pitchFamily="34"/>
                        </a:rPr>
                        <a:t>Nombre de partitions qui n’ont pas de leader actif</a:t>
                      </a:r>
                    </a:p>
                  </a:txBody>
                  <a:tcPr/>
                </a:tc>
                <a:tc>
                  <a:txBody>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2400" b="0" i="0" u="none" strike="noStrike" baseline="0">
                          <a:ln>
                            <a:noFill/>
                          </a:ln>
                          <a:solidFill>
                            <a:srgbClr val="000000"/>
                          </a:solidFill>
                          <a:latin typeface="Times New Roman" pitchFamily="18"/>
                          <a:ea typeface="Lucida Sans Unicode" pitchFamily="34"/>
                          <a:cs typeface="Lucida Sans Unicode" pitchFamily="34"/>
                        </a:rPr>
                        <a:t>Si &gt; 0</a:t>
                      </a:r>
                    </a:p>
                  </a:txBody>
                  <a:tcPr/>
                </a:tc>
                <a:extLst>
                  <a:ext uri="{0D108BD9-81ED-4DB2-BD59-A6C34878D82A}">
                    <a16:rowId xmlns:a16="http://schemas.microsoft.com/office/drawing/2014/main" val="123961940"/>
                  </a:ext>
                </a:extLst>
              </a:tr>
              <a:tr h="642600">
                <a:tc>
                  <a:txBody>
                    <a:bodyPr/>
                    <a:lstStyle/>
                    <a:p>
                      <a:pPr marL="0" marR="0" lvl="0" indent="0" algn="l" rtl="0" hangingPunct="0">
                        <a:lnSpc>
                          <a:spcPct val="100000"/>
                        </a:lnSpc>
                        <a:spcBef>
                          <a:spcPts val="0"/>
                        </a:spcBef>
                        <a:spcAft>
                          <a:spcPts val="0"/>
                        </a:spcAft>
                        <a:buNone/>
                        <a:tabLst/>
                        <a:defRPr lang="fr-FR" sz="1600" b="0" i="0" u="none" strike="noStrike" cap="none" spc="0" baseline="0">
                          <a:ln>
                            <a:noFill/>
                          </a:ln>
                          <a:highlight>
                            <a:scrgbClr r="0" g="0" b="0">
                              <a:alpha val="0"/>
                            </a:scrgbClr>
                          </a:highlight>
                          <a:latin typeface="Times New Roman" pitchFamily="18"/>
                          <a:ea typeface="DejaVu Sans" pitchFamily="2"/>
                          <a:cs typeface="DejaVu Sans" pitchFamily="2"/>
                        </a:defRPr>
                      </a:pPr>
                      <a:r>
                        <a:rPr lang="fr-FR" sz="1600" b="0" i="0" u="none" strike="noStrike" kern="0" cap="none" spc="0" baseline="0">
                          <a:ln>
                            <a:noFill/>
                          </a:ln>
                          <a:solidFill>
                            <a:srgbClr val="000000"/>
                          </a:solidFill>
                          <a:highlight>
                            <a:scrgbClr r="0" g="0" b="0">
                              <a:alpha val="0"/>
                            </a:scrgbClr>
                          </a:highlight>
                          <a:latin typeface="Times New Roman" pitchFamily="18"/>
                          <a:ea typeface="DejaVu Sans" pitchFamily="2"/>
                          <a:cs typeface="DejaVu Sans" pitchFamily="2"/>
                        </a:rPr>
                        <a:t>kafka.controller:type=KafkaController,nam</a:t>
                      </a:r>
                    </a:p>
                    <a:p>
                      <a:pPr marL="0" marR="0" lvl="0" indent="0" algn="l" rtl="0" hangingPunct="0">
                        <a:lnSpc>
                          <a:spcPct val="100000"/>
                        </a:lnSpc>
                        <a:spcBef>
                          <a:spcPts val="0"/>
                        </a:spcBef>
                        <a:spcAft>
                          <a:spcPts val="0"/>
                        </a:spcAft>
                        <a:buNone/>
                        <a:tabLst/>
                        <a:defRPr lang="fr-FR" sz="1600" b="0" i="0" u="none" strike="noStrike" cap="none" spc="0" baseline="0">
                          <a:ln>
                            <a:noFill/>
                          </a:ln>
                          <a:highlight>
                            <a:scrgbClr r="0" g="0" b="0">
                              <a:alpha val="0"/>
                            </a:scrgbClr>
                          </a:highlight>
                          <a:latin typeface="Times New Roman" pitchFamily="18"/>
                          <a:ea typeface="DejaVu Sans" pitchFamily="2"/>
                          <a:cs typeface="DejaVu Sans" pitchFamily="2"/>
                        </a:defRPr>
                      </a:pPr>
                      <a:r>
                        <a:rPr lang="fr-FR" sz="1600" b="0" i="0" u="none" strike="noStrike" kern="0" cap="none" spc="0" baseline="0">
                          <a:ln>
                            <a:noFill/>
                          </a:ln>
                          <a:solidFill>
                            <a:srgbClr val="000000"/>
                          </a:solidFill>
                          <a:highlight>
                            <a:scrgbClr r="0" g="0" b="0">
                              <a:alpha val="0"/>
                            </a:scrgbClr>
                          </a:highlight>
                          <a:latin typeface="Times New Roman" pitchFamily="18"/>
                          <a:ea typeface="DejaVu Sans" pitchFamily="2"/>
                          <a:cs typeface="DejaVu Sans" pitchFamily="2"/>
                        </a:rPr>
                        <a:t>e=ActiveControllerCount</a:t>
                      </a:r>
                    </a:p>
                  </a:txBody>
                  <a:tcPr/>
                </a:tc>
                <a:tc>
                  <a:txBody>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2400" b="0" i="0" u="none" strike="noStrike" baseline="0">
                          <a:ln>
                            <a:noFill/>
                          </a:ln>
                          <a:solidFill>
                            <a:srgbClr val="000000"/>
                          </a:solidFill>
                          <a:latin typeface="Times New Roman" pitchFamily="18"/>
                          <a:ea typeface="Lucida Sans Unicode" pitchFamily="34"/>
                          <a:cs typeface="Lucida Sans Unicode" pitchFamily="34"/>
                        </a:rPr>
                        <a:t>Nombre de contrôleur actif dans le cluster</a:t>
                      </a:r>
                    </a:p>
                  </a:txBody>
                  <a:tcPr/>
                </a:tc>
                <a:tc>
                  <a:txBody>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2400" b="0" i="0" u="none" strike="noStrike" baseline="0">
                          <a:ln>
                            <a:noFill/>
                          </a:ln>
                          <a:solidFill>
                            <a:srgbClr val="000000"/>
                          </a:solidFill>
                          <a:latin typeface="Times New Roman" pitchFamily="18"/>
                          <a:ea typeface="Lucida Sans Unicode" pitchFamily="34"/>
                          <a:cs typeface="Lucida Sans Unicode" pitchFamily="34"/>
                        </a:rPr>
                        <a:t>Si!= 1</a:t>
                      </a:r>
                    </a:p>
                  </a:txBody>
                  <a:tcPr/>
                </a:tc>
                <a:extLst>
                  <a:ext uri="{0D108BD9-81ED-4DB2-BD59-A6C34878D82A}">
                    <a16:rowId xmlns:a16="http://schemas.microsoft.com/office/drawing/2014/main" val="1784916821"/>
                  </a:ext>
                </a:extLst>
              </a:tr>
              <a:tr h="916920">
                <a:tc>
                  <a:txBody>
                    <a:bodyPr/>
                    <a:lstStyle/>
                    <a:p>
                      <a:pPr marL="0" marR="0" lvl="0" indent="0" algn="l" rtl="0" hangingPunct="0">
                        <a:lnSpc>
                          <a:spcPct val="100000"/>
                        </a:lnSpc>
                        <a:spcBef>
                          <a:spcPts val="0"/>
                        </a:spcBef>
                        <a:spcAft>
                          <a:spcPts val="0"/>
                        </a:spcAft>
                        <a:buNone/>
                        <a:tabLst/>
                        <a:defRPr lang="fr-FR" sz="1600" b="0" i="0" u="none" strike="noStrike" cap="none" spc="0" baseline="0">
                          <a:ln>
                            <a:noFill/>
                          </a:ln>
                          <a:highlight>
                            <a:scrgbClr r="0" g="0" b="0">
                              <a:alpha val="0"/>
                            </a:scrgbClr>
                          </a:highlight>
                          <a:latin typeface="Times New Roman" pitchFamily="18"/>
                          <a:ea typeface="DejaVu Sans" pitchFamily="2"/>
                          <a:cs typeface="DejaVu Sans" pitchFamily="2"/>
                        </a:defRPr>
                      </a:pPr>
                      <a:r>
                        <a:rPr lang="fr-FR" sz="1600" b="0" i="0" u="none" strike="noStrike" kern="0" cap="none" spc="0" baseline="0">
                          <a:ln>
                            <a:noFill/>
                          </a:ln>
                          <a:solidFill>
                            <a:srgbClr val="000000"/>
                          </a:solidFill>
                          <a:highlight>
                            <a:scrgbClr r="0" g="0" b="0">
                              <a:alpha val="0"/>
                            </a:scrgbClr>
                          </a:highlight>
                          <a:latin typeface="Times New Roman" pitchFamily="18"/>
                          <a:ea typeface="DejaVu Sans" pitchFamily="2"/>
                          <a:cs typeface="DejaVu Sans" pitchFamily="2"/>
                        </a:rPr>
                        <a:t>kafka.network:type=RequestMetrics,name</a:t>
                      </a:r>
                    </a:p>
                    <a:p>
                      <a:pPr marL="0" marR="0" lvl="0" indent="0" algn="l" rtl="0" hangingPunct="0">
                        <a:lnSpc>
                          <a:spcPct val="100000"/>
                        </a:lnSpc>
                        <a:spcBef>
                          <a:spcPts val="0"/>
                        </a:spcBef>
                        <a:spcAft>
                          <a:spcPts val="0"/>
                        </a:spcAft>
                        <a:buNone/>
                        <a:tabLst/>
                        <a:defRPr lang="fr-FR" sz="1600" b="0" i="0" u="none" strike="noStrike" cap="none" spc="0" baseline="0">
                          <a:ln>
                            <a:noFill/>
                          </a:ln>
                          <a:highlight>
                            <a:scrgbClr r="0" g="0" b="0">
                              <a:alpha val="0"/>
                            </a:scrgbClr>
                          </a:highlight>
                          <a:latin typeface="Times New Roman" pitchFamily="18"/>
                          <a:ea typeface="DejaVu Sans" pitchFamily="2"/>
                          <a:cs typeface="DejaVu Sans" pitchFamily="2"/>
                        </a:defRPr>
                      </a:pPr>
                      <a:r>
                        <a:rPr lang="fr-FR" sz="1600" b="0" i="0" u="none" strike="noStrike" kern="0" cap="none" spc="0" baseline="0">
                          <a:ln>
                            <a:noFill/>
                          </a:ln>
                          <a:solidFill>
                            <a:srgbClr val="000000"/>
                          </a:solidFill>
                          <a:highlight>
                            <a:scrgbClr r="0" g="0" b="0">
                              <a:alpha val="0"/>
                            </a:scrgbClr>
                          </a:highlight>
                          <a:latin typeface="Times New Roman" pitchFamily="18"/>
                          <a:ea typeface="DejaVu Sans" pitchFamily="2"/>
                          <a:cs typeface="DejaVu Sans" pitchFamily="2"/>
                        </a:rPr>
                        <a:t>=RequestsPerSec,request={Produce|Fetch</a:t>
                      </a:r>
                    </a:p>
                    <a:p>
                      <a:pPr marL="0" marR="0" lvl="0" indent="0" algn="l" rtl="0" hangingPunct="0">
                        <a:lnSpc>
                          <a:spcPct val="100000"/>
                        </a:lnSpc>
                        <a:spcBef>
                          <a:spcPts val="0"/>
                        </a:spcBef>
                        <a:spcAft>
                          <a:spcPts val="0"/>
                        </a:spcAft>
                        <a:buNone/>
                        <a:tabLst/>
                        <a:defRPr lang="fr-FR" sz="1600" b="0" i="0" u="none" strike="noStrike" cap="none" spc="0" baseline="0">
                          <a:ln>
                            <a:noFill/>
                          </a:ln>
                          <a:highlight>
                            <a:scrgbClr r="0" g="0" b="0">
                              <a:alpha val="0"/>
                            </a:scrgbClr>
                          </a:highlight>
                          <a:latin typeface="Times New Roman" pitchFamily="18"/>
                          <a:ea typeface="DejaVu Sans" pitchFamily="2"/>
                          <a:cs typeface="DejaVu Sans" pitchFamily="2"/>
                        </a:defRPr>
                      </a:pPr>
                      <a:r>
                        <a:rPr lang="fr-FR" sz="1600" b="0" i="0" u="none" strike="noStrike" kern="0" cap="none" spc="0" baseline="0">
                          <a:ln>
                            <a:noFill/>
                          </a:ln>
                          <a:solidFill>
                            <a:srgbClr val="000000"/>
                          </a:solidFill>
                          <a:highlight>
                            <a:scrgbClr r="0" g="0" b="0">
                              <a:alpha val="0"/>
                            </a:scrgbClr>
                          </a:highlight>
                          <a:latin typeface="Times New Roman" pitchFamily="18"/>
                          <a:ea typeface="DejaVu Sans" pitchFamily="2"/>
                          <a:cs typeface="DejaVu Sans" pitchFamily="2"/>
                        </a:rPr>
                        <a:t>Consumer|FetchFollower}</a:t>
                      </a:r>
                    </a:p>
                  </a:txBody>
                  <a:tcPr/>
                </a:tc>
                <a:tc>
                  <a:txBody>
                    <a:bodyPr/>
                    <a:lstStyle/>
                    <a:p>
                      <a:pPr marL="0" marR="0" lvl="0" indent="0" algn="l" rtl="0" hangingPunct="0">
                        <a:lnSpc>
                          <a:spcPct val="100000"/>
                        </a:lnSpc>
                        <a:spcBef>
                          <a:spcPts val="0"/>
                        </a:spcBef>
                        <a:spcAft>
                          <a:spcPts val="0"/>
                        </a:spcAft>
                        <a:buNone/>
                        <a:tabLst/>
                        <a:defRPr lang="fr-FR" sz="1800" b="0" i="0" u="none" strike="noStrike" kern="1200" cap="none" spc="0" baseline="0">
                          <a:ln>
                            <a:noFill/>
                          </a:ln>
                          <a:highlight>
                            <a:scrgbClr r="0" g="0" b="0">
                              <a:alpha val="0"/>
                            </a:scrgbClr>
                          </a:highlight>
                          <a:latin typeface="Liberation Sans" pitchFamily="18"/>
                          <a:ea typeface="Noto Sans CJK SC" pitchFamily="2"/>
                          <a:cs typeface="Lohit Devanagari" pitchFamily="2"/>
                        </a:defRPr>
                      </a:pPr>
                      <a:r>
                        <a:rPr lang="fr-FR" sz="1800" b="0" i="0" u="none" strike="noStrike" kern="1200" cap="none" spc="0" baseline="0">
                          <a:ln>
                            <a:noFill/>
                          </a:ln>
                          <a:solidFill>
                            <a:srgbClr val="000000"/>
                          </a:solidFill>
                          <a:highlight>
                            <a:scrgbClr r="0" g="0" b="0">
                              <a:alpha val="0"/>
                            </a:scrgbClr>
                          </a:highlight>
                          <a:latin typeface="Liberation Sans" pitchFamily="18"/>
                          <a:ea typeface="Noto Sans CJK SC" pitchFamily="2"/>
                          <a:cs typeface="Lohit Devanagari" pitchFamily="2"/>
                        </a:rPr>
                        <a:t>Nombre de requêtes par seconde, pour</a:t>
                      </a:r>
                    </a:p>
                    <a:p>
                      <a:pPr marL="0" marR="0" lvl="0" indent="0" algn="l" rtl="0" hangingPunct="0">
                        <a:lnSpc>
                          <a:spcPct val="100000"/>
                        </a:lnSpc>
                        <a:spcBef>
                          <a:spcPts val="0"/>
                        </a:spcBef>
                        <a:spcAft>
                          <a:spcPts val="0"/>
                        </a:spcAft>
                        <a:buNone/>
                        <a:tabLst/>
                        <a:defRPr lang="fr-FR" sz="1800" b="0" i="0" u="none" strike="noStrike" kern="1200" cap="none" spc="0" baseline="0">
                          <a:ln>
                            <a:noFill/>
                          </a:ln>
                          <a:highlight>
                            <a:scrgbClr r="0" g="0" b="0">
                              <a:alpha val="0"/>
                            </a:scrgbClr>
                          </a:highlight>
                          <a:latin typeface="Liberation Sans" pitchFamily="18"/>
                          <a:ea typeface="Noto Sans CJK SC" pitchFamily="2"/>
                          <a:cs typeface="Lohit Devanagari" pitchFamily="2"/>
                        </a:defRPr>
                      </a:pPr>
                      <a:r>
                        <a:rPr lang="fr-FR" sz="1800" b="0" i="0" u="none" strike="noStrike" kern="1200" cap="none" spc="0" baseline="0">
                          <a:ln>
                            <a:noFill/>
                          </a:ln>
                          <a:solidFill>
                            <a:srgbClr val="000000"/>
                          </a:solidFill>
                          <a:highlight>
                            <a:scrgbClr r="0" g="0" b="0">
                              <a:alpha val="0"/>
                            </a:scrgbClr>
                          </a:highlight>
                          <a:latin typeface="Liberation Sans" pitchFamily="18"/>
                          <a:ea typeface="Noto Sans CJK SC" pitchFamily="2"/>
                          <a:cs typeface="Lohit Devanagari" pitchFamily="2"/>
                        </a:rPr>
                        <a:t>produire et récupérer</a:t>
                      </a:r>
                    </a:p>
                  </a:txBody>
                  <a:tcPr/>
                </a:tc>
                <a:tc>
                  <a:txBody>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2400" b="0" i="0" u="none" strike="noStrike" baseline="0">
                          <a:ln>
                            <a:noFill/>
                          </a:ln>
                          <a:solidFill>
                            <a:srgbClr val="000000"/>
                          </a:solidFill>
                          <a:latin typeface="Times New Roman" pitchFamily="18"/>
                          <a:ea typeface="Lucida Sans Unicode" pitchFamily="34"/>
                          <a:cs typeface="Lucida Sans Unicode" pitchFamily="34"/>
                        </a:rPr>
                        <a:t>Si changement significatif</a:t>
                      </a:r>
                    </a:p>
                  </a:txBody>
                  <a:tcPr/>
                </a:tc>
                <a:extLst>
                  <a:ext uri="{0D108BD9-81ED-4DB2-BD59-A6C34878D82A}">
                    <a16:rowId xmlns:a16="http://schemas.microsoft.com/office/drawing/2014/main" val="282264762"/>
                  </a:ext>
                </a:extLst>
              </a:tr>
              <a:tr h="642600">
                <a:tc>
                  <a:txBody>
                    <a:bodyPr/>
                    <a:lstStyle/>
                    <a:p>
                      <a:pPr marL="0" marR="0" lvl="0" indent="0" algn="l" rtl="0" hangingPunct="0">
                        <a:lnSpc>
                          <a:spcPct val="100000"/>
                        </a:lnSpc>
                        <a:spcBef>
                          <a:spcPts val="0"/>
                        </a:spcBef>
                        <a:spcAft>
                          <a:spcPts val="0"/>
                        </a:spcAft>
                        <a:buNone/>
                        <a:tabLst/>
                        <a:defRPr lang="fr-FR" sz="1600" b="0" i="0" u="none" strike="noStrike" cap="none" spc="0" baseline="0">
                          <a:ln>
                            <a:noFill/>
                          </a:ln>
                          <a:highlight>
                            <a:scrgbClr r="0" g="0" b="0">
                              <a:alpha val="0"/>
                            </a:scrgbClr>
                          </a:highlight>
                          <a:latin typeface="Times New Roman" pitchFamily="18"/>
                          <a:ea typeface="DejaVu Sans" pitchFamily="2"/>
                          <a:cs typeface="DejaVu Sans" pitchFamily="2"/>
                        </a:defRPr>
                      </a:pPr>
                      <a:r>
                        <a:rPr lang="fr-FR" sz="1600" b="0" i="0" u="none" strike="noStrike" kern="0" cap="none" spc="0" baseline="0">
                          <a:ln>
                            <a:noFill/>
                          </a:ln>
                          <a:solidFill>
                            <a:srgbClr val="000000"/>
                          </a:solidFill>
                          <a:highlight>
                            <a:scrgbClr r="0" g="0" b="0">
                              <a:alpha val="0"/>
                            </a:scrgbClr>
                          </a:highlight>
                          <a:latin typeface="Times New Roman" pitchFamily="18"/>
                          <a:ea typeface="DejaVu Sans" pitchFamily="2"/>
                          <a:cs typeface="DejaVu Sans" pitchFamily="2"/>
                        </a:rPr>
                        <a:t>kafka.server:type=ReplicaFetcherManager,</a:t>
                      </a:r>
                    </a:p>
                    <a:p>
                      <a:pPr marL="0" marR="0" lvl="0" indent="0" algn="l" rtl="0" hangingPunct="0">
                        <a:lnSpc>
                          <a:spcPct val="100000"/>
                        </a:lnSpc>
                        <a:spcBef>
                          <a:spcPts val="0"/>
                        </a:spcBef>
                        <a:spcAft>
                          <a:spcPts val="0"/>
                        </a:spcAft>
                        <a:buNone/>
                        <a:tabLst/>
                        <a:defRPr lang="fr-FR" sz="1600" b="0" i="0" u="none" strike="noStrike" cap="none" spc="0" baseline="0">
                          <a:ln>
                            <a:noFill/>
                          </a:ln>
                          <a:highlight>
                            <a:scrgbClr r="0" g="0" b="0">
                              <a:alpha val="0"/>
                            </a:scrgbClr>
                          </a:highlight>
                          <a:latin typeface="Times New Roman" pitchFamily="18"/>
                          <a:ea typeface="DejaVu Sans" pitchFamily="2"/>
                          <a:cs typeface="DejaVu Sans" pitchFamily="2"/>
                        </a:defRPr>
                      </a:pPr>
                      <a:r>
                        <a:rPr lang="fr-FR" sz="1600" b="0" i="0" u="none" strike="noStrike" kern="0" cap="none" spc="0" baseline="0">
                          <a:ln>
                            <a:noFill/>
                          </a:ln>
                          <a:solidFill>
                            <a:srgbClr val="000000"/>
                          </a:solidFill>
                          <a:highlight>
                            <a:scrgbClr r="0" g="0" b="0">
                              <a:alpha val="0"/>
                            </a:scrgbClr>
                          </a:highlight>
                          <a:latin typeface="Times New Roman" pitchFamily="18"/>
                          <a:ea typeface="DejaVu Sans" pitchFamily="2"/>
                          <a:cs typeface="DejaVu Sans" pitchFamily="2"/>
                        </a:rPr>
                        <a:t>name=MaxLag,clientId=Replica</a:t>
                      </a:r>
                    </a:p>
                  </a:txBody>
                  <a:tcPr/>
                </a:tc>
                <a:tc>
                  <a:txBody>
                    <a:bodyPr/>
                    <a:lstStyle/>
                    <a:p>
                      <a:pPr marL="0" marR="0" lvl="0" indent="0" algn="l" rtl="0" hangingPunct="0">
                        <a:lnSpc>
                          <a:spcPct val="100000"/>
                        </a:lnSpc>
                        <a:spcBef>
                          <a:spcPts val="0"/>
                        </a:spcBef>
                        <a:spcAft>
                          <a:spcPts val="0"/>
                        </a:spcAft>
                        <a:buNone/>
                        <a:tabLst/>
                        <a:defRPr lang="fr-FR" sz="1800" b="0" i="0" u="none" strike="noStrike" kern="1200" cap="none" spc="0" baseline="0">
                          <a:ln>
                            <a:noFill/>
                          </a:ln>
                          <a:highlight>
                            <a:scrgbClr r="0" g="0" b="0">
                              <a:alpha val="0"/>
                            </a:scrgbClr>
                          </a:highlight>
                          <a:latin typeface="Liberation Sans" pitchFamily="18"/>
                          <a:ea typeface="Noto Sans CJK SC" pitchFamily="2"/>
                          <a:cs typeface="Lohit Devanagari" pitchFamily="2"/>
                        </a:defRPr>
                      </a:pPr>
                      <a:r>
                        <a:rPr lang="fr-FR" sz="1800" b="0" i="0" u="none" strike="noStrike" kern="1200" cap="none" spc="0" baseline="0">
                          <a:ln>
                            <a:noFill/>
                          </a:ln>
                          <a:solidFill>
                            <a:srgbClr val="000000"/>
                          </a:solidFill>
                          <a:highlight>
                            <a:scrgbClr r="0" g="0" b="0">
                              <a:alpha val="0"/>
                            </a:scrgbClr>
                          </a:highlight>
                          <a:latin typeface="Liberation Sans" pitchFamily="18"/>
                          <a:ea typeface="Noto Sans CJK SC" pitchFamily="2"/>
                          <a:cs typeface="Lohit Devanagari" pitchFamily="2"/>
                        </a:rPr>
                        <a:t>Retard maximal des messages entre</a:t>
                      </a:r>
                    </a:p>
                    <a:p>
                      <a:pPr marL="0" marR="0" lvl="0" indent="0" algn="l" rtl="0" hangingPunct="0">
                        <a:lnSpc>
                          <a:spcPct val="100000"/>
                        </a:lnSpc>
                        <a:spcBef>
                          <a:spcPts val="0"/>
                        </a:spcBef>
                        <a:spcAft>
                          <a:spcPts val="0"/>
                        </a:spcAft>
                        <a:buNone/>
                        <a:tabLst/>
                        <a:defRPr lang="fr-FR" sz="1800" b="0" i="0" u="none" strike="noStrike" kern="1200" cap="none" spc="0" baseline="0">
                          <a:ln>
                            <a:noFill/>
                          </a:ln>
                          <a:highlight>
                            <a:scrgbClr r="0" g="0" b="0">
                              <a:alpha val="0"/>
                            </a:scrgbClr>
                          </a:highlight>
                          <a:latin typeface="Liberation Sans" pitchFamily="18"/>
                          <a:ea typeface="Noto Sans CJK SC" pitchFamily="2"/>
                          <a:cs typeface="Lohit Devanagari" pitchFamily="2"/>
                        </a:defRPr>
                      </a:pPr>
                      <a:r>
                        <a:rPr lang="fr-FR" sz="1800" b="0" i="0" u="none" strike="noStrike" kern="1200" cap="none" spc="0" baseline="0">
                          <a:ln>
                            <a:noFill/>
                          </a:ln>
                          <a:solidFill>
                            <a:srgbClr val="000000"/>
                          </a:solidFill>
                          <a:highlight>
                            <a:scrgbClr r="0" g="0" b="0">
                              <a:alpha val="0"/>
                            </a:scrgbClr>
                          </a:highlight>
                          <a:latin typeface="Liberation Sans" pitchFamily="18"/>
                          <a:ea typeface="Noto Sans CJK SC" pitchFamily="2"/>
                          <a:cs typeface="Lohit Devanagari" pitchFamily="2"/>
                        </a:rPr>
                        <a:t>les répliques et le leader</a:t>
                      </a:r>
                    </a:p>
                  </a:txBody>
                  <a:tcPr/>
                </a:tc>
                <a:tc>
                  <a:txBody>
                    <a:bodyPr/>
                    <a:lstStyle/>
                    <a:p>
                      <a:pPr marL="0" marR="0" indent="0" algn="l" rtl="0" hangingPunct="0">
                        <a:lnSpc>
                          <a:spcPct val="95000"/>
                        </a:lnSpc>
                        <a:spcBef>
                          <a:spcPts val="0"/>
                        </a:spcBef>
                        <a:spcAft>
                          <a:spcPts val="0"/>
                        </a:spcAft>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cs typeface="Lucida Sans Unicode" pitchFamily="34"/>
                      </a:endParaRPr>
                    </a:p>
                  </a:txBody>
                  <a:tcPr/>
                </a:tc>
                <a:extLst>
                  <a:ext uri="{0D108BD9-81ED-4DB2-BD59-A6C34878D82A}">
                    <a16:rowId xmlns:a16="http://schemas.microsoft.com/office/drawing/2014/main" val="62978691"/>
                  </a:ext>
                </a:extLst>
              </a:tr>
              <a:tr h="580680">
                <a:tc>
                  <a:txBody>
                    <a:bodyPr/>
                    <a:lstStyle/>
                    <a:p>
                      <a:pPr marL="0" marR="0" lvl="0" indent="0" algn="l" rtl="0" hangingPunct="0">
                        <a:lnSpc>
                          <a:spcPct val="100000"/>
                        </a:lnSpc>
                        <a:spcBef>
                          <a:spcPts val="0"/>
                        </a:spcBef>
                        <a:spcAft>
                          <a:spcPts val="0"/>
                        </a:spcAft>
                        <a:buNone/>
                        <a:tabLst/>
                        <a:defRPr lang="fr-FR" sz="1600" b="0" i="0" u="none" strike="noStrike" cap="none" spc="0" baseline="0">
                          <a:ln>
                            <a:noFill/>
                          </a:ln>
                          <a:highlight>
                            <a:scrgbClr r="0" g="0" b="0">
                              <a:alpha val="0"/>
                            </a:scrgbClr>
                          </a:highlight>
                          <a:latin typeface="Times New Roman" pitchFamily="18"/>
                          <a:ea typeface="DejaVu Sans" pitchFamily="2"/>
                          <a:cs typeface="DejaVu Sans" pitchFamily="2"/>
                        </a:defRPr>
                      </a:pPr>
                      <a:r>
                        <a:rPr lang="fr-FR" sz="1600" b="0" i="0" u="none" strike="noStrike" kern="0" cap="none" spc="0" baseline="0">
                          <a:ln>
                            <a:noFill/>
                          </a:ln>
                          <a:solidFill>
                            <a:srgbClr val="000000"/>
                          </a:solidFill>
                          <a:highlight>
                            <a:scrgbClr r="0" g="0" b="0">
                              <a:alpha val="0"/>
                            </a:scrgbClr>
                          </a:highlight>
                          <a:latin typeface="Times New Roman" pitchFamily="18"/>
                          <a:ea typeface="DejaVu Sans" pitchFamily="2"/>
                          <a:cs typeface="DejaVu Sans" pitchFamily="2"/>
                        </a:rPr>
                        <a:t>kafka.server:type=ReplicaManager,name=I</a:t>
                      </a:r>
                    </a:p>
                    <a:p>
                      <a:pPr marL="0" marR="0" lvl="0" indent="0" algn="l" rtl="0" hangingPunct="0">
                        <a:lnSpc>
                          <a:spcPct val="100000"/>
                        </a:lnSpc>
                        <a:spcBef>
                          <a:spcPts val="0"/>
                        </a:spcBef>
                        <a:spcAft>
                          <a:spcPts val="0"/>
                        </a:spcAft>
                        <a:buNone/>
                        <a:tabLst/>
                        <a:defRPr lang="fr-FR" sz="1600" b="0" i="0" u="none" strike="noStrike" cap="none" spc="0" baseline="0">
                          <a:ln>
                            <a:noFill/>
                          </a:ln>
                          <a:highlight>
                            <a:scrgbClr r="0" g="0" b="0">
                              <a:alpha val="0"/>
                            </a:scrgbClr>
                          </a:highlight>
                          <a:latin typeface="Times New Roman" pitchFamily="18"/>
                          <a:ea typeface="DejaVu Sans" pitchFamily="2"/>
                          <a:cs typeface="DejaVu Sans" pitchFamily="2"/>
                        </a:defRPr>
                      </a:pPr>
                      <a:r>
                        <a:rPr lang="fr-FR" sz="1600" b="0" i="0" u="none" strike="noStrike" kern="0" cap="none" spc="0" baseline="0">
                          <a:ln>
                            <a:noFill/>
                          </a:ln>
                          <a:solidFill>
                            <a:srgbClr val="000000"/>
                          </a:solidFill>
                          <a:highlight>
                            <a:scrgbClr r="0" g="0" b="0">
                              <a:alpha val="0"/>
                            </a:scrgbClr>
                          </a:highlight>
                          <a:latin typeface="Times New Roman" pitchFamily="18"/>
                          <a:ea typeface="DejaVu Sans" pitchFamily="2"/>
                          <a:cs typeface="DejaVu Sans" pitchFamily="2"/>
                        </a:rPr>
                        <a:t>srShrinksPerSec</a:t>
                      </a:r>
                    </a:p>
                  </a:txBody>
                  <a:tcPr/>
                </a:tc>
                <a:tc>
                  <a:txBody>
                    <a:bodyPr/>
                    <a:lstStyle/>
                    <a:p>
                      <a:pPr marL="0" marR="0" lvl="0" indent="0" algn="l" rtl="0" hangingPunct="0">
                        <a:lnSpc>
                          <a:spcPct val="100000"/>
                        </a:lnSpc>
                        <a:spcBef>
                          <a:spcPts val="0"/>
                        </a:spcBef>
                        <a:spcAft>
                          <a:spcPts val="0"/>
                        </a:spcAft>
                        <a:buNone/>
                        <a:tabLst/>
                        <a:defRPr lang="fr-FR" sz="1800" b="0" i="0" u="none" strike="noStrike" kern="1200" cap="none" spc="0" baseline="0">
                          <a:ln>
                            <a:noFill/>
                          </a:ln>
                          <a:highlight>
                            <a:scrgbClr r="0" g="0" b="0">
                              <a:alpha val="0"/>
                            </a:scrgbClr>
                          </a:highlight>
                          <a:latin typeface="Liberation Sans" pitchFamily="18"/>
                          <a:ea typeface="Noto Sans CJK SC" pitchFamily="2"/>
                          <a:cs typeface="Lohit Devanagari" pitchFamily="2"/>
                        </a:defRPr>
                      </a:pPr>
                      <a:r>
                        <a:rPr lang="fr-FR" sz="1800" b="0" i="0" u="none" strike="noStrike" kern="1200" cap="none" spc="0" baseline="0">
                          <a:ln>
                            <a:noFill/>
                          </a:ln>
                          <a:solidFill>
                            <a:srgbClr val="000000"/>
                          </a:solidFill>
                          <a:highlight>
                            <a:scrgbClr r="0" g="0" b="0">
                              <a:alpha val="0"/>
                            </a:scrgbClr>
                          </a:highlight>
                          <a:latin typeface="Liberation Sans" pitchFamily="18"/>
                          <a:ea typeface="Noto Sans CJK SC" pitchFamily="2"/>
                          <a:cs typeface="Lohit Devanagari" pitchFamily="2"/>
                        </a:rPr>
                        <a:t>Cadence de shrink des ISR</a:t>
                      </a:r>
                    </a:p>
                  </a:txBody>
                  <a:tcPr/>
                </a:tc>
                <a:tc>
                  <a:txBody>
                    <a:bodyPr/>
                    <a:lstStyle/>
                    <a:p>
                      <a:pPr marL="0" marR="0" indent="0" algn="l" rtl="0" hangingPunct="0">
                        <a:lnSpc>
                          <a:spcPct val="95000"/>
                        </a:lnSpc>
                        <a:spcBef>
                          <a:spcPts val="0"/>
                        </a:spcBef>
                        <a:spcAft>
                          <a:spcPts val="0"/>
                        </a:spcAft>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cs typeface="Lucida Sans Unicode" pitchFamily="34"/>
                      </a:endParaRPr>
                    </a:p>
                  </a:txBody>
                  <a:tcPr/>
                </a:tc>
                <a:extLst>
                  <a:ext uri="{0D108BD9-81ED-4DB2-BD59-A6C34878D82A}">
                    <a16:rowId xmlns:a16="http://schemas.microsoft.com/office/drawing/2014/main" val="1609158515"/>
                  </a:ext>
                </a:extLst>
              </a:tr>
              <a:tr h="580680">
                <a:tc>
                  <a:txBody>
                    <a:bodyPr/>
                    <a:lstStyle/>
                    <a:p>
                      <a:pPr marL="0" marR="0" lvl="0" indent="0" algn="l" rtl="0" hangingPunct="0">
                        <a:lnSpc>
                          <a:spcPct val="100000"/>
                        </a:lnSpc>
                        <a:spcBef>
                          <a:spcPts val="0"/>
                        </a:spcBef>
                        <a:spcAft>
                          <a:spcPts val="0"/>
                        </a:spcAft>
                        <a:buNone/>
                        <a:tabLst/>
                        <a:defRPr lang="fr-FR" sz="1600" b="0" i="0" u="none" strike="noStrike" cap="none" spc="0" baseline="0">
                          <a:ln>
                            <a:noFill/>
                          </a:ln>
                          <a:highlight>
                            <a:scrgbClr r="0" g="0" b="0">
                              <a:alpha val="0"/>
                            </a:scrgbClr>
                          </a:highlight>
                          <a:latin typeface="Times New Roman" pitchFamily="18"/>
                          <a:ea typeface="DejaVu Sans" pitchFamily="2"/>
                          <a:cs typeface="DejaVu Sans" pitchFamily="2"/>
                        </a:defRPr>
                      </a:pPr>
                      <a:r>
                        <a:rPr lang="fr-FR" sz="1600" b="0" i="0" u="none" strike="noStrike" kern="0" cap="none" spc="0" baseline="0">
                          <a:ln>
                            <a:noFill/>
                          </a:ln>
                          <a:solidFill>
                            <a:srgbClr val="000000"/>
                          </a:solidFill>
                          <a:highlight>
                            <a:scrgbClr r="0" g="0" b="0">
                              <a:alpha val="0"/>
                            </a:scrgbClr>
                          </a:highlight>
                          <a:latin typeface="Times New Roman" pitchFamily="18"/>
                          <a:ea typeface="DejaVu Sans" pitchFamily="2"/>
                          <a:cs typeface="DejaVu Sans" pitchFamily="2"/>
                        </a:rPr>
                        <a:t>kafka.server:type=ReplicaManager,name=I</a:t>
                      </a:r>
                    </a:p>
                    <a:p>
                      <a:pPr marL="0" marR="0" lvl="0" indent="0" algn="l" rtl="0" hangingPunct="0">
                        <a:lnSpc>
                          <a:spcPct val="100000"/>
                        </a:lnSpc>
                        <a:spcBef>
                          <a:spcPts val="0"/>
                        </a:spcBef>
                        <a:spcAft>
                          <a:spcPts val="0"/>
                        </a:spcAft>
                        <a:buNone/>
                        <a:tabLst/>
                        <a:defRPr lang="fr-FR" sz="1600" b="0" i="0" u="none" strike="noStrike" cap="none" spc="0" baseline="0">
                          <a:ln>
                            <a:noFill/>
                          </a:ln>
                          <a:highlight>
                            <a:scrgbClr r="0" g="0" b="0">
                              <a:alpha val="0"/>
                            </a:scrgbClr>
                          </a:highlight>
                          <a:latin typeface="Times New Roman" pitchFamily="18"/>
                          <a:ea typeface="DejaVu Sans" pitchFamily="2"/>
                          <a:cs typeface="DejaVu Sans" pitchFamily="2"/>
                        </a:defRPr>
                      </a:pPr>
                      <a:r>
                        <a:rPr lang="fr-FR" sz="1600" b="0" i="0" u="none" strike="noStrike" kern="0" cap="none" spc="0" baseline="0">
                          <a:ln>
                            <a:noFill/>
                          </a:ln>
                          <a:solidFill>
                            <a:srgbClr val="000000"/>
                          </a:solidFill>
                          <a:highlight>
                            <a:scrgbClr r="0" g="0" b="0">
                              <a:alpha val="0"/>
                            </a:scrgbClr>
                          </a:highlight>
                          <a:latin typeface="Times New Roman" pitchFamily="18"/>
                          <a:ea typeface="DejaVu Sans" pitchFamily="2"/>
                          <a:cs typeface="DejaVu Sans" pitchFamily="2"/>
                        </a:rPr>
                        <a:t>srExpandsPerSec</a:t>
                      </a:r>
                    </a:p>
                  </a:txBody>
                  <a:tcPr/>
                </a:tc>
                <a:tc>
                  <a:txBody>
                    <a:bodyPr/>
                    <a:lstStyle/>
                    <a:p>
                      <a:pPr marL="0" marR="0" lvl="0" indent="0" algn="l" rtl="0" hangingPunct="0">
                        <a:lnSpc>
                          <a:spcPct val="100000"/>
                        </a:lnSpc>
                        <a:spcBef>
                          <a:spcPts val="0"/>
                        </a:spcBef>
                        <a:spcAft>
                          <a:spcPts val="0"/>
                        </a:spcAft>
                        <a:buNone/>
                        <a:tabLst/>
                        <a:defRPr lang="fr-FR" sz="1800" b="0" i="0" u="none" strike="noStrike" kern="1200" cap="none" spc="0" baseline="0">
                          <a:ln>
                            <a:noFill/>
                          </a:ln>
                          <a:highlight>
                            <a:scrgbClr r="0" g="0" b="0">
                              <a:alpha val="0"/>
                            </a:scrgbClr>
                          </a:highlight>
                          <a:latin typeface="Liberation Sans" pitchFamily="18"/>
                          <a:ea typeface="Noto Sans CJK SC" pitchFamily="2"/>
                          <a:cs typeface="Lohit Devanagari" pitchFamily="2"/>
                        </a:defRPr>
                      </a:pPr>
                      <a:r>
                        <a:rPr lang="fr-FR" sz="1800" b="0" i="0" u="none" strike="noStrike" kern="1200" cap="none" spc="0" baseline="0">
                          <a:ln>
                            <a:noFill/>
                          </a:ln>
                          <a:solidFill>
                            <a:srgbClr val="000000"/>
                          </a:solidFill>
                          <a:highlight>
                            <a:scrgbClr r="0" g="0" b="0">
                              <a:alpha val="0"/>
                            </a:scrgbClr>
                          </a:highlight>
                          <a:latin typeface="Liberation Sans" pitchFamily="18"/>
                          <a:ea typeface="Noto Sans CJK SC" pitchFamily="2"/>
                          <a:cs typeface="Lohit Devanagari" pitchFamily="2"/>
                        </a:rPr>
                        <a:t>Cadence d’expansion des ISR</a:t>
                      </a:r>
                    </a:p>
                  </a:txBody>
                  <a:tcPr/>
                </a:tc>
                <a:tc>
                  <a:txBody>
                    <a:bodyPr/>
                    <a:lstStyle/>
                    <a:p>
                      <a:pPr marL="0" marR="0" indent="0" algn="l" rtl="0" hangingPunct="0">
                        <a:lnSpc>
                          <a:spcPct val="95000"/>
                        </a:lnSpc>
                        <a:spcBef>
                          <a:spcPts val="0"/>
                        </a:spcBef>
                        <a:spcAft>
                          <a:spcPts val="0"/>
                        </a:spcAft>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cs typeface="Lucida Sans Unicode" pitchFamily="34"/>
                      </a:endParaRPr>
                    </a:p>
                  </a:txBody>
                  <a:tcPr/>
                </a:tc>
                <a:extLst>
                  <a:ext uri="{0D108BD9-81ED-4DB2-BD59-A6C34878D82A}">
                    <a16:rowId xmlns:a16="http://schemas.microsoft.com/office/drawing/2014/main" val="1038406073"/>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77.xml><?xml version="1.0" encoding="utf-8"?>
<p:sld xmlns:a="http://schemas.openxmlformats.org/drawingml/2006/main" xmlns:r="http://schemas.openxmlformats.org/officeDocument/2006/relationships" xmlns:p="http://schemas.openxmlformats.org/presentationml/2006/main">
  <p:cSld name="page303">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Métriques clients</a:t>
            </a:r>
          </a:p>
        </p:txBody>
      </p:sp>
      <p:graphicFrame>
        <p:nvGraphicFramePr>
          <p:cNvPr id="3" name="Espace réservé du tableau 2"/>
          <p:cNvGraphicFramePr>
            <a:graphicFrameLocks noGrp="1"/>
          </p:cNvGraphicFramePr>
          <p:nvPr>
            <p:ph type="tbl" idx="4294967295"/>
          </p:nvPr>
        </p:nvGraphicFramePr>
        <p:xfrm>
          <a:off x="1091880" y="2873880"/>
          <a:ext cx="8459280" cy="2089080"/>
        </p:xfrm>
        <a:graphic>
          <a:graphicData uri="http://schemas.openxmlformats.org/drawingml/2006/table">
            <a:tbl>
              <a:tblPr firstRow="1" bandRow="1"/>
              <a:tblGrid>
                <a:gridCol w="4229640">
                  <a:extLst>
                    <a:ext uri="{9D8B030D-6E8A-4147-A177-3AD203B41FA5}">
                      <a16:colId xmlns:a16="http://schemas.microsoft.com/office/drawing/2014/main" val="1902659227"/>
                    </a:ext>
                  </a:extLst>
                </a:gridCol>
                <a:gridCol w="4230000">
                  <a:extLst>
                    <a:ext uri="{9D8B030D-6E8A-4147-A177-3AD203B41FA5}">
                      <a16:colId xmlns:a16="http://schemas.microsoft.com/office/drawing/2014/main" val="934053407"/>
                    </a:ext>
                  </a:extLst>
                </a:gridCol>
              </a:tblGrid>
              <a:tr h="441360">
                <a:tc>
                  <a:txBody>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2400" b="0" i="0" u="none" strike="noStrike" baseline="0">
                          <a:ln>
                            <a:noFill/>
                          </a:ln>
                          <a:solidFill>
                            <a:srgbClr val="000000"/>
                          </a:solidFill>
                          <a:latin typeface="Times New Roman" pitchFamily="18"/>
                          <a:ea typeface="Lucida Sans Unicode" pitchFamily="34"/>
                          <a:cs typeface="Lucida Sans Unicode" pitchFamily="34"/>
                        </a:rPr>
                        <a:t>Métrique</a:t>
                      </a:r>
                    </a:p>
                  </a:txBody>
                  <a:tcPr/>
                </a:tc>
                <a:tc>
                  <a:txBody>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2400" b="0" i="0" u="none" strike="noStrike" baseline="0">
                          <a:ln>
                            <a:noFill/>
                          </a:ln>
                          <a:solidFill>
                            <a:srgbClr val="000000"/>
                          </a:solidFill>
                          <a:latin typeface="Times New Roman" pitchFamily="18"/>
                          <a:ea typeface="Lucida Sans Unicode" pitchFamily="34"/>
                          <a:cs typeface="Lucida Sans Unicode" pitchFamily="34"/>
                        </a:rPr>
                        <a:t>Description</a:t>
                      </a:r>
                    </a:p>
                  </a:txBody>
                  <a:tcPr/>
                </a:tc>
                <a:extLst>
                  <a:ext uri="{0D108BD9-81ED-4DB2-BD59-A6C34878D82A}">
                    <a16:rowId xmlns:a16="http://schemas.microsoft.com/office/drawing/2014/main" val="1648877584"/>
                  </a:ext>
                </a:extLst>
              </a:tr>
              <a:tr h="824040">
                <a:tc>
                  <a:txBody>
                    <a:bodyPr/>
                    <a:lstStyle/>
                    <a:p>
                      <a:pPr marL="0" marR="0" lvl="0" indent="0" algn="l" rtl="0" hangingPunct="0">
                        <a:lnSpc>
                          <a:spcPct val="100000"/>
                        </a:lnSpc>
                        <a:spcBef>
                          <a:spcPts val="0"/>
                        </a:spcBef>
                        <a:spcAft>
                          <a:spcPts val="0"/>
                        </a:spcAft>
                        <a:buNone/>
                        <a:tabLst/>
                        <a:defRPr lang="fr-FR" sz="1600" b="0" i="0" u="none" strike="noStrike" cap="none" spc="0" baseline="0">
                          <a:ln>
                            <a:noFill/>
                          </a:ln>
                          <a:highlight>
                            <a:scrgbClr r="0" g="0" b="0">
                              <a:alpha val="0"/>
                            </a:scrgbClr>
                          </a:highlight>
                          <a:latin typeface="Times New Roman" pitchFamily="18"/>
                          <a:ea typeface="DejaVu Sans" pitchFamily="2"/>
                          <a:cs typeface="DejaVu Sans" pitchFamily="2"/>
                        </a:defRPr>
                      </a:pPr>
                      <a:r>
                        <a:rPr lang="fr-FR" sz="1600" b="0" i="0" u="none" strike="noStrike" kern="0" cap="none" spc="0" baseline="0">
                          <a:ln>
                            <a:noFill/>
                          </a:ln>
                          <a:solidFill>
                            <a:srgbClr val="000000"/>
                          </a:solidFill>
                          <a:highlight>
                            <a:scrgbClr r="0" g="0" b="0">
                              <a:alpha val="0"/>
                            </a:scrgbClr>
                          </a:highlight>
                          <a:latin typeface="Times New Roman" pitchFamily="18"/>
                          <a:ea typeface="DejaVu Sans" pitchFamily="2"/>
                          <a:cs typeface="DejaVu Sans" pitchFamily="2"/>
                        </a:rPr>
                        <a:t>kafka.producer:type=producermetrics,client-id=([-</a:t>
                      </a:r>
                    </a:p>
                    <a:p>
                      <a:pPr marL="0" marR="0" lvl="0" indent="0" algn="l" rtl="0" hangingPunct="0">
                        <a:lnSpc>
                          <a:spcPct val="100000"/>
                        </a:lnSpc>
                        <a:spcBef>
                          <a:spcPts val="0"/>
                        </a:spcBef>
                        <a:spcAft>
                          <a:spcPts val="0"/>
                        </a:spcAft>
                        <a:buNone/>
                        <a:tabLst/>
                        <a:defRPr lang="fr-FR" sz="1600" b="0" i="0" u="none" strike="noStrike" cap="none" spc="0" baseline="0">
                          <a:ln>
                            <a:noFill/>
                          </a:ln>
                          <a:highlight>
                            <a:scrgbClr r="0" g="0" b="0">
                              <a:alpha val="0"/>
                            </a:scrgbClr>
                          </a:highlight>
                          <a:latin typeface="Times New Roman" pitchFamily="18"/>
                          <a:ea typeface="DejaVu Sans" pitchFamily="2"/>
                          <a:cs typeface="DejaVu Sans" pitchFamily="2"/>
                        </a:defRPr>
                      </a:pPr>
                      <a:r>
                        <a:rPr lang="fr-FR" sz="1600" b="0" i="0" u="none" strike="noStrike" kern="0" cap="none" spc="0" baseline="0">
                          <a:ln>
                            <a:noFill/>
                          </a:ln>
                          <a:solidFill>
                            <a:srgbClr val="000000"/>
                          </a:solidFill>
                          <a:highlight>
                            <a:scrgbClr r="0" g="0" b="0">
                              <a:alpha val="0"/>
                            </a:scrgbClr>
                          </a:highlight>
                          <a:latin typeface="Times New Roman" pitchFamily="18"/>
                          <a:ea typeface="DejaVu Sans" pitchFamily="2"/>
                          <a:cs typeface="DejaVu Sans" pitchFamily="2"/>
                        </a:rPr>
                        <a:t>.w]+),name=io-ratio</a:t>
                      </a:r>
                    </a:p>
                  </a:txBody>
                  <a:tcPr/>
                </a:tc>
                <a:tc>
                  <a:txBody>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2400" b="0" i="0" u="none" strike="noStrike" baseline="0">
                          <a:ln>
                            <a:noFill/>
                          </a:ln>
                          <a:solidFill>
                            <a:srgbClr val="000000"/>
                          </a:solidFill>
                          <a:latin typeface="Times New Roman" pitchFamily="18"/>
                          <a:ea typeface="Lucida Sans Unicode" pitchFamily="34"/>
                          <a:cs typeface="Lucida Sans Unicode" pitchFamily="34"/>
                        </a:rPr>
                        <a:t>Fraction de temps de la thread passé dans les I/O</a:t>
                      </a:r>
                    </a:p>
                  </a:txBody>
                  <a:tcPr/>
                </a:tc>
                <a:extLst>
                  <a:ext uri="{0D108BD9-81ED-4DB2-BD59-A6C34878D82A}">
                    <a16:rowId xmlns:a16="http://schemas.microsoft.com/office/drawing/2014/main" val="3134841767"/>
                  </a:ext>
                </a:extLst>
              </a:tr>
              <a:tr h="824040">
                <a:tc>
                  <a:txBody>
                    <a:bodyPr/>
                    <a:lstStyle/>
                    <a:p>
                      <a:pPr marL="0" marR="0" lvl="0" indent="0" algn="l" rtl="0" hangingPunct="0">
                        <a:lnSpc>
                          <a:spcPct val="100000"/>
                        </a:lnSpc>
                        <a:spcBef>
                          <a:spcPts val="0"/>
                        </a:spcBef>
                        <a:spcAft>
                          <a:spcPts val="0"/>
                        </a:spcAft>
                        <a:buNone/>
                        <a:tabLst/>
                        <a:defRPr lang="fr-FR" sz="1600" b="0" i="0" u="none" strike="noStrike" cap="none" spc="0" baseline="0">
                          <a:ln>
                            <a:noFill/>
                          </a:ln>
                          <a:highlight>
                            <a:scrgbClr r="0" g="0" b="0">
                              <a:alpha val="0"/>
                            </a:scrgbClr>
                          </a:highlight>
                          <a:latin typeface="Times New Roman" pitchFamily="18"/>
                          <a:ea typeface="DejaVu Sans" pitchFamily="2"/>
                          <a:cs typeface="DejaVu Sans" pitchFamily="2"/>
                        </a:defRPr>
                      </a:pPr>
                      <a:r>
                        <a:rPr lang="fr-FR" sz="1600" b="0" i="0" u="none" strike="noStrike" kern="0" cap="none" spc="0" baseline="0">
                          <a:ln>
                            <a:noFill/>
                          </a:ln>
                          <a:solidFill>
                            <a:srgbClr val="000000"/>
                          </a:solidFill>
                          <a:highlight>
                            <a:scrgbClr r="0" g="0" b="0">
                              <a:alpha val="0"/>
                            </a:scrgbClr>
                          </a:highlight>
                          <a:latin typeface="Times New Roman" pitchFamily="18"/>
                          <a:ea typeface="DejaVu Sans" pitchFamily="2"/>
                          <a:cs typeface="DejaVu Sans" pitchFamily="2"/>
                        </a:rPr>
                        <a:t>kafka.producer:type=producer-metrics,client-id=([-</a:t>
                      </a:r>
                    </a:p>
                    <a:p>
                      <a:pPr marL="0" marR="0" lvl="0" indent="0" algn="l" rtl="0" hangingPunct="0">
                        <a:lnSpc>
                          <a:spcPct val="100000"/>
                        </a:lnSpc>
                        <a:spcBef>
                          <a:spcPts val="0"/>
                        </a:spcBef>
                        <a:spcAft>
                          <a:spcPts val="0"/>
                        </a:spcAft>
                        <a:buNone/>
                        <a:tabLst/>
                        <a:defRPr lang="fr-FR" sz="1600" b="0" i="0" u="none" strike="noStrike" cap="none" spc="0" baseline="0">
                          <a:ln>
                            <a:noFill/>
                          </a:ln>
                          <a:highlight>
                            <a:scrgbClr r="0" g="0" b="0">
                              <a:alpha val="0"/>
                            </a:scrgbClr>
                          </a:highlight>
                          <a:latin typeface="Times New Roman" pitchFamily="18"/>
                          <a:ea typeface="DejaVu Sans" pitchFamily="2"/>
                          <a:cs typeface="DejaVu Sans" pitchFamily="2"/>
                        </a:defRPr>
                      </a:pPr>
                      <a:r>
                        <a:rPr lang="fr-FR" sz="1600" b="0" i="0" u="none" strike="noStrike" kern="0" cap="none" spc="0" baseline="0">
                          <a:ln>
                            <a:noFill/>
                          </a:ln>
                          <a:solidFill>
                            <a:srgbClr val="000000"/>
                          </a:solidFill>
                          <a:highlight>
                            <a:scrgbClr r="0" g="0" b="0">
                              <a:alpha val="0"/>
                            </a:scrgbClr>
                          </a:highlight>
                          <a:latin typeface="Times New Roman" pitchFamily="18"/>
                          <a:ea typeface="DejaVu Sans" pitchFamily="2"/>
                          <a:cs typeface="DejaVu Sans" pitchFamily="2"/>
                        </a:rPr>
                        <a:t>.w]+),name=io-wait-ratio</a:t>
                      </a:r>
                    </a:p>
                  </a:txBody>
                  <a:tcPr/>
                </a:tc>
                <a:tc>
                  <a:txBody>
                    <a:bodyPr/>
                    <a:lstStyle/>
                    <a:p>
                      <a:pPr marL="0" marR="0" lvl="0" indent="0" algn="l" rtl="0" hangingPunct="0">
                        <a:lnSpc>
                          <a:spcPct val="100000"/>
                        </a:lnSpc>
                        <a:spcBef>
                          <a:spcPts val="0"/>
                        </a:spcBef>
                        <a:spcAft>
                          <a:spcPts val="0"/>
                        </a:spcAft>
                        <a:buNone/>
                        <a:tabLst/>
                        <a:defRPr lang="fr-FR" sz="1800" b="0" i="0" u="none" strike="noStrike" kern="1200" cap="none" spc="0" baseline="0">
                          <a:ln>
                            <a:noFill/>
                          </a:ln>
                          <a:highlight>
                            <a:scrgbClr r="0" g="0" b="0">
                              <a:alpha val="0"/>
                            </a:scrgbClr>
                          </a:highlight>
                          <a:latin typeface="Liberation Sans" pitchFamily="18"/>
                          <a:ea typeface="Noto Sans CJK SC" pitchFamily="2"/>
                          <a:cs typeface="Lohit Devanagari" pitchFamily="2"/>
                        </a:defRPr>
                      </a:pPr>
                      <a:r>
                        <a:rPr lang="fr-FR" sz="1800" b="0" i="0" u="none" strike="noStrike" kern="1200" cap="none" spc="0" baseline="0">
                          <a:ln>
                            <a:noFill/>
                          </a:ln>
                          <a:solidFill>
                            <a:srgbClr val="000000"/>
                          </a:solidFill>
                          <a:highlight>
                            <a:scrgbClr r="0" g="0" b="0">
                              <a:alpha val="0"/>
                            </a:scrgbClr>
                          </a:highlight>
                          <a:latin typeface="Liberation Sans" pitchFamily="18"/>
                          <a:ea typeface="Noto Sans CJK SC" pitchFamily="2"/>
                          <a:cs typeface="Lohit Devanagari" pitchFamily="2"/>
                        </a:rPr>
                        <a:t>Fraction de temps de la thread passé en attente</a:t>
                      </a:r>
                    </a:p>
                  </a:txBody>
                  <a:tcPr/>
                </a:tc>
                <a:extLst>
                  <a:ext uri="{0D108BD9-81ED-4DB2-BD59-A6C34878D82A}">
                    <a16:rowId xmlns:a16="http://schemas.microsoft.com/office/drawing/2014/main" val="1017569414"/>
                  </a:ext>
                </a:extLst>
              </a:tr>
            </a:tbl>
          </a:graphicData>
        </a:graphic>
      </p:graphicFrame>
      <p:graphicFrame>
        <p:nvGraphicFramePr>
          <p:cNvPr id="4" name="Tableau 3"/>
          <p:cNvGraphicFramePr>
            <a:graphicFrameLocks noGrp="1"/>
          </p:cNvGraphicFramePr>
          <p:nvPr/>
        </p:nvGraphicFramePr>
        <p:xfrm>
          <a:off x="1092240" y="2874240"/>
          <a:ext cx="4230720" cy="365399"/>
        </p:xfrm>
        <a:graphic>
          <a:graphicData uri="http://schemas.openxmlformats.org/drawingml/2006/table">
            <a:tbl>
              <a:tblPr firstRow="1" bandRow="1"/>
              <a:tblGrid>
                <a:gridCol w="4231080">
                  <a:extLst>
                    <a:ext uri="{9D8B030D-6E8A-4147-A177-3AD203B41FA5}">
                      <a16:colId xmlns:a16="http://schemas.microsoft.com/office/drawing/2014/main" val="731836599"/>
                    </a:ext>
                  </a:extLst>
                </a:gridCol>
              </a:tblGrid>
              <a:tr h="365760">
                <a:tc>
                  <a:txBody>
                    <a:bodyPr/>
                    <a:lstStyle/>
                    <a:p>
                      <a:pPr marL="0" marR="0" lvl="0" indent="0" algn="l" rtl="0" hangingPunct="0">
                        <a:lnSpc>
                          <a:spcPct val="100000"/>
                        </a:lnSpc>
                        <a:spcBef>
                          <a:spcPts val="0"/>
                        </a:spcBef>
                        <a:spcAft>
                          <a:spcPts val="0"/>
                        </a:spcAft>
                        <a:buNone/>
                        <a:tabLst/>
                        <a:defRPr lang="fr-FR" kern="0" cap="none" spc="0">
                          <a:highlight>
                            <a:scrgbClr r="0" g="0" b="0">
                              <a:alpha val="0"/>
                            </a:scrgbClr>
                          </a:highlight>
                        </a:defRPr>
                      </a:pPr>
                      <a:r>
                        <a:rPr lang="fr-FR" sz="1600" b="0" i="0" u="none" strike="noStrike" kern="0" cap="none" spc="0" baseline="0">
                          <a:ln>
                            <a:noFill/>
                          </a:ln>
                          <a:solidFill>
                            <a:srgbClr val="000000"/>
                          </a:solidFill>
                          <a:highlight>
                            <a:scrgbClr r="0" g="0" b="0">
                              <a:alpha val="0"/>
                            </a:scrgbClr>
                          </a:highlight>
                          <a:latin typeface="Times New Roman" pitchFamily="18"/>
                          <a:ea typeface="DejaVu Sans" pitchFamily="2"/>
                          <a:cs typeface="DejaVu Sans" pitchFamily="2"/>
                        </a:rPr>
                        <a:t>Métrique</a:t>
                      </a:r>
                    </a:p>
                  </a:txBody>
                  <a:tcPr/>
                </a:tc>
                <a:extLst>
                  <a:ext uri="{0D108BD9-81ED-4DB2-BD59-A6C34878D82A}">
                    <a16:rowId xmlns:a16="http://schemas.microsoft.com/office/drawing/2014/main" val="26334669"/>
                  </a:ext>
                </a:extLst>
              </a:tr>
            </a:tbl>
          </a:graphicData>
        </a:graphic>
      </p:graphicFrame>
      <p:graphicFrame>
        <p:nvGraphicFramePr>
          <p:cNvPr id="5" name="Tableau 4"/>
          <p:cNvGraphicFramePr>
            <a:graphicFrameLocks noGrp="1"/>
          </p:cNvGraphicFramePr>
          <p:nvPr/>
        </p:nvGraphicFramePr>
        <p:xfrm>
          <a:off x="1092240" y="2874240"/>
          <a:ext cx="8460720" cy="2089080"/>
        </p:xfrm>
        <a:graphic>
          <a:graphicData uri="http://schemas.openxmlformats.org/drawingml/2006/table">
            <a:tbl>
              <a:tblPr firstRow="1" bandRow="1"/>
              <a:tblGrid>
                <a:gridCol w="4230000">
                  <a:extLst>
                    <a:ext uri="{9D8B030D-6E8A-4147-A177-3AD203B41FA5}">
                      <a16:colId xmlns:a16="http://schemas.microsoft.com/office/drawing/2014/main" val="1783360408"/>
                    </a:ext>
                  </a:extLst>
                </a:gridCol>
                <a:gridCol w="4231080">
                  <a:extLst>
                    <a:ext uri="{9D8B030D-6E8A-4147-A177-3AD203B41FA5}">
                      <a16:colId xmlns:a16="http://schemas.microsoft.com/office/drawing/2014/main" val="3998844800"/>
                    </a:ext>
                  </a:extLst>
                </a:gridCol>
              </a:tblGrid>
              <a:tr h="441360">
                <a:tc>
                  <a:txBody>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2400" b="0" i="0" u="none" strike="noStrike" baseline="0">
                          <a:ln>
                            <a:noFill/>
                          </a:ln>
                          <a:solidFill>
                            <a:srgbClr val="000000"/>
                          </a:solidFill>
                          <a:latin typeface="Times New Roman" pitchFamily="18"/>
                          <a:ea typeface="Lucida Sans Unicode" pitchFamily="34"/>
                          <a:cs typeface="Lucida Sans Unicode" pitchFamily="34"/>
                        </a:rPr>
                        <a:t>Métrique</a:t>
                      </a:r>
                    </a:p>
                  </a:txBody>
                  <a:tcPr/>
                </a:tc>
                <a:tc>
                  <a:txBody>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2400" b="0" i="0" u="none" strike="noStrike" baseline="0">
                          <a:ln>
                            <a:noFill/>
                          </a:ln>
                          <a:solidFill>
                            <a:srgbClr val="000000"/>
                          </a:solidFill>
                          <a:latin typeface="Times New Roman" pitchFamily="18"/>
                          <a:ea typeface="Lucida Sans Unicode" pitchFamily="34"/>
                          <a:cs typeface="Lucida Sans Unicode" pitchFamily="34"/>
                        </a:rPr>
                        <a:t>Description</a:t>
                      </a:r>
                    </a:p>
                  </a:txBody>
                  <a:tcPr/>
                </a:tc>
                <a:extLst>
                  <a:ext uri="{0D108BD9-81ED-4DB2-BD59-A6C34878D82A}">
                    <a16:rowId xmlns:a16="http://schemas.microsoft.com/office/drawing/2014/main" val="2238616071"/>
                  </a:ext>
                </a:extLst>
              </a:tr>
              <a:tr h="824040">
                <a:tc>
                  <a:txBody>
                    <a:bodyPr/>
                    <a:lstStyle/>
                    <a:p>
                      <a:pPr marL="0" marR="0" lvl="0" indent="0" algn="l" rtl="0" hangingPunct="0">
                        <a:lnSpc>
                          <a:spcPct val="100000"/>
                        </a:lnSpc>
                        <a:spcBef>
                          <a:spcPts val="0"/>
                        </a:spcBef>
                        <a:spcAft>
                          <a:spcPts val="0"/>
                        </a:spcAft>
                        <a:buNone/>
                        <a:tabLst/>
                        <a:defRPr lang="fr-FR" sz="1600" b="0" i="0" u="none" strike="noStrike" cap="none" spc="0" baseline="0">
                          <a:ln>
                            <a:noFill/>
                          </a:ln>
                          <a:highlight>
                            <a:scrgbClr r="0" g="0" b="0">
                              <a:alpha val="0"/>
                            </a:scrgbClr>
                          </a:highlight>
                          <a:latin typeface="Times New Roman" pitchFamily="18"/>
                          <a:ea typeface="DejaVu Sans" pitchFamily="2"/>
                          <a:cs typeface="DejaVu Sans" pitchFamily="2"/>
                        </a:defRPr>
                      </a:pPr>
                      <a:r>
                        <a:rPr lang="fr-FR" sz="1600" b="0" i="0" u="none" strike="noStrike" kern="0" cap="none" spc="0" baseline="0">
                          <a:ln>
                            <a:noFill/>
                          </a:ln>
                          <a:solidFill>
                            <a:srgbClr val="000000"/>
                          </a:solidFill>
                          <a:highlight>
                            <a:scrgbClr r="0" g="0" b="0">
                              <a:alpha val="0"/>
                            </a:scrgbClr>
                          </a:highlight>
                          <a:latin typeface="Times New Roman" pitchFamily="18"/>
                          <a:ea typeface="DejaVu Sans" pitchFamily="2"/>
                          <a:cs typeface="DejaVu Sans" pitchFamily="2"/>
                        </a:rPr>
                        <a:t>kafka.producer:type=producermetrics,client-id=([-</a:t>
                      </a:r>
                    </a:p>
                    <a:p>
                      <a:pPr marL="0" marR="0" lvl="0" indent="0" algn="l" rtl="0" hangingPunct="0">
                        <a:lnSpc>
                          <a:spcPct val="100000"/>
                        </a:lnSpc>
                        <a:spcBef>
                          <a:spcPts val="0"/>
                        </a:spcBef>
                        <a:spcAft>
                          <a:spcPts val="0"/>
                        </a:spcAft>
                        <a:buNone/>
                        <a:tabLst/>
                        <a:defRPr lang="fr-FR" sz="1600" b="0" i="0" u="none" strike="noStrike" cap="none" spc="0" baseline="0">
                          <a:ln>
                            <a:noFill/>
                          </a:ln>
                          <a:highlight>
                            <a:scrgbClr r="0" g="0" b="0">
                              <a:alpha val="0"/>
                            </a:scrgbClr>
                          </a:highlight>
                          <a:latin typeface="Times New Roman" pitchFamily="18"/>
                          <a:ea typeface="DejaVu Sans" pitchFamily="2"/>
                          <a:cs typeface="DejaVu Sans" pitchFamily="2"/>
                        </a:defRPr>
                      </a:pPr>
                      <a:r>
                        <a:rPr lang="fr-FR" sz="1600" b="0" i="0" u="none" strike="noStrike" kern="0" cap="none" spc="0" baseline="0">
                          <a:ln>
                            <a:noFill/>
                          </a:ln>
                          <a:solidFill>
                            <a:srgbClr val="000000"/>
                          </a:solidFill>
                          <a:highlight>
                            <a:scrgbClr r="0" g="0" b="0">
                              <a:alpha val="0"/>
                            </a:scrgbClr>
                          </a:highlight>
                          <a:latin typeface="Times New Roman" pitchFamily="18"/>
                          <a:ea typeface="DejaVu Sans" pitchFamily="2"/>
                          <a:cs typeface="DejaVu Sans" pitchFamily="2"/>
                        </a:rPr>
                        <a:t>.w]+),name=io-ratio</a:t>
                      </a:r>
                    </a:p>
                  </a:txBody>
                  <a:tcPr/>
                </a:tc>
                <a:tc>
                  <a:txBody>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2400" b="0" i="0" u="none" strike="noStrike" baseline="0">
                          <a:ln>
                            <a:noFill/>
                          </a:ln>
                          <a:solidFill>
                            <a:srgbClr val="000000"/>
                          </a:solidFill>
                          <a:latin typeface="Times New Roman" pitchFamily="18"/>
                          <a:ea typeface="Lucida Sans Unicode" pitchFamily="34"/>
                          <a:cs typeface="Lucida Sans Unicode" pitchFamily="34"/>
                        </a:rPr>
                        <a:t>Fraction de temps de la thread passé dans les I/O</a:t>
                      </a:r>
                    </a:p>
                  </a:txBody>
                  <a:tcPr/>
                </a:tc>
                <a:extLst>
                  <a:ext uri="{0D108BD9-81ED-4DB2-BD59-A6C34878D82A}">
                    <a16:rowId xmlns:a16="http://schemas.microsoft.com/office/drawing/2014/main" val="908607396"/>
                  </a:ext>
                </a:extLst>
              </a:tr>
              <a:tr h="824040">
                <a:tc>
                  <a:txBody>
                    <a:bodyPr/>
                    <a:lstStyle/>
                    <a:p>
                      <a:pPr marL="0" marR="0" lvl="0" indent="0" algn="l" rtl="0" hangingPunct="0">
                        <a:lnSpc>
                          <a:spcPct val="100000"/>
                        </a:lnSpc>
                        <a:spcBef>
                          <a:spcPts val="0"/>
                        </a:spcBef>
                        <a:spcAft>
                          <a:spcPts val="0"/>
                        </a:spcAft>
                        <a:buNone/>
                        <a:tabLst/>
                        <a:defRPr lang="fr-FR" sz="1600" b="0" i="0" u="none" strike="noStrike" cap="none" spc="0" baseline="0">
                          <a:ln>
                            <a:noFill/>
                          </a:ln>
                          <a:highlight>
                            <a:scrgbClr r="0" g="0" b="0">
                              <a:alpha val="0"/>
                            </a:scrgbClr>
                          </a:highlight>
                          <a:latin typeface="Times New Roman" pitchFamily="18"/>
                          <a:ea typeface="DejaVu Sans" pitchFamily="2"/>
                          <a:cs typeface="DejaVu Sans" pitchFamily="2"/>
                        </a:defRPr>
                      </a:pPr>
                      <a:r>
                        <a:rPr lang="fr-FR" sz="1600" b="0" i="0" u="none" strike="noStrike" kern="0" cap="none" spc="0" baseline="0">
                          <a:ln>
                            <a:noFill/>
                          </a:ln>
                          <a:solidFill>
                            <a:srgbClr val="000000"/>
                          </a:solidFill>
                          <a:highlight>
                            <a:scrgbClr r="0" g="0" b="0">
                              <a:alpha val="0"/>
                            </a:scrgbClr>
                          </a:highlight>
                          <a:latin typeface="Times New Roman" pitchFamily="18"/>
                          <a:ea typeface="DejaVu Sans" pitchFamily="2"/>
                          <a:cs typeface="DejaVu Sans" pitchFamily="2"/>
                        </a:rPr>
                        <a:t>kafka.producer:type=producer-metrics,client-id=([-</a:t>
                      </a:r>
                    </a:p>
                    <a:p>
                      <a:pPr marL="0" marR="0" lvl="0" indent="0" algn="l" rtl="0" hangingPunct="0">
                        <a:lnSpc>
                          <a:spcPct val="100000"/>
                        </a:lnSpc>
                        <a:spcBef>
                          <a:spcPts val="0"/>
                        </a:spcBef>
                        <a:spcAft>
                          <a:spcPts val="0"/>
                        </a:spcAft>
                        <a:buNone/>
                        <a:tabLst/>
                        <a:defRPr lang="fr-FR" sz="1600" b="0" i="0" u="none" strike="noStrike" cap="none" spc="0" baseline="0">
                          <a:ln>
                            <a:noFill/>
                          </a:ln>
                          <a:highlight>
                            <a:scrgbClr r="0" g="0" b="0">
                              <a:alpha val="0"/>
                            </a:scrgbClr>
                          </a:highlight>
                          <a:latin typeface="Times New Roman" pitchFamily="18"/>
                          <a:ea typeface="DejaVu Sans" pitchFamily="2"/>
                          <a:cs typeface="DejaVu Sans" pitchFamily="2"/>
                        </a:defRPr>
                      </a:pPr>
                      <a:r>
                        <a:rPr lang="fr-FR" sz="1600" b="0" i="0" u="none" strike="noStrike" kern="0" cap="none" spc="0" baseline="0">
                          <a:ln>
                            <a:noFill/>
                          </a:ln>
                          <a:solidFill>
                            <a:srgbClr val="000000"/>
                          </a:solidFill>
                          <a:highlight>
                            <a:scrgbClr r="0" g="0" b="0">
                              <a:alpha val="0"/>
                            </a:scrgbClr>
                          </a:highlight>
                          <a:latin typeface="Times New Roman" pitchFamily="18"/>
                          <a:ea typeface="DejaVu Sans" pitchFamily="2"/>
                          <a:cs typeface="DejaVu Sans" pitchFamily="2"/>
                        </a:rPr>
                        <a:t>.w]+),name=io-wait-ratio</a:t>
                      </a:r>
                    </a:p>
                  </a:txBody>
                  <a:tcPr/>
                </a:tc>
                <a:tc>
                  <a:txBody>
                    <a:bodyPr/>
                    <a:lstStyle/>
                    <a:p>
                      <a:pPr marL="0" marR="0" lvl="0" indent="0" algn="l" rtl="0" hangingPunct="0">
                        <a:lnSpc>
                          <a:spcPct val="100000"/>
                        </a:lnSpc>
                        <a:spcBef>
                          <a:spcPts val="0"/>
                        </a:spcBef>
                        <a:spcAft>
                          <a:spcPts val="0"/>
                        </a:spcAft>
                        <a:buNone/>
                        <a:tabLst/>
                        <a:defRPr lang="fr-FR" sz="1800" b="0" i="0" u="none" strike="noStrike" kern="1200" cap="none" spc="0" baseline="0">
                          <a:ln>
                            <a:noFill/>
                          </a:ln>
                          <a:highlight>
                            <a:scrgbClr r="0" g="0" b="0">
                              <a:alpha val="0"/>
                            </a:scrgbClr>
                          </a:highlight>
                          <a:latin typeface="Liberation Sans" pitchFamily="18"/>
                          <a:ea typeface="Noto Sans CJK SC" pitchFamily="2"/>
                          <a:cs typeface="Lohit Devanagari" pitchFamily="2"/>
                        </a:defRPr>
                      </a:pPr>
                      <a:r>
                        <a:rPr lang="fr-FR" sz="1800" b="0" i="0" u="none" strike="noStrike" kern="1200" cap="none" spc="0" baseline="0">
                          <a:ln>
                            <a:noFill/>
                          </a:ln>
                          <a:solidFill>
                            <a:srgbClr val="000000"/>
                          </a:solidFill>
                          <a:highlight>
                            <a:scrgbClr r="0" g="0" b="0">
                              <a:alpha val="0"/>
                            </a:scrgbClr>
                          </a:highlight>
                          <a:latin typeface="Liberation Sans" pitchFamily="18"/>
                          <a:ea typeface="Noto Sans CJK SC" pitchFamily="2"/>
                          <a:cs typeface="Lohit Devanagari" pitchFamily="2"/>
                        </a:rPr>
                        <a:t>Fraction de temps de la thread passé en attente</a:t>
                      </a:r>
                    </a:p>
                  </a:txBody>
                  <a:tcPr/>
                </a:tc>
                <a:extLst>
                  <a:ext uri="{0D108BD9-81ED-4DB2-BD59-A6C34878D82A}">
                    <a16:rowId xmlns:a16="http://schemas.microsoft.com/office/drawing/2014/main" val="715542198"/>
                  </a:ext>
                </a:extLst>
              </a:tr>
            </a:tbl>
          </a:graphicData>
        </a:graphic>
      </p:graphicFrame>
      <p:graphicFrame>
        <p:nvGraphicFramePr>
          <p:cNvPr id="6" name="Tableau 5"/>
          <p:cNvGraphicFramePr>
            <a:graphicFrameLocks noGrp="1"/>
          </p:cNvGraphicFramePr>
          <p:nvPr/>
        </p:nvGraphicFramePr>
        <p:xfrm>
          <a:off x="1092600" y="5574600"/>
          <a:ext cx="4230720" cy="365399"/>
        </p:xfrm>
        <a:graphic>
          <a:graphicData uri="http://schemas.openxmlformats.org/drawingml/2006/table">
            <a:tbl>
              <a:tblPr firstRow="1" bandRow="1"/>
              <a:tblGrid>
                <a:gridCol w="4231080">
                  <a:extLst>
                    <a:ext uri="{9D8B030D-6E8A-4147-A177-3AD203B41FA5}">
                      <a16:colId xmlns:a16="http://schemas.microsoft.com/office/drawing/2014/main" val="1328927810"/>
                    </a:ext>
                  </a:extLst>
                </a:gridCol>
              </a:tblGrid>
              <a:tr h="365760">
                <a:tc>
                  <a:txBody>
                    <a:bodyPr/>
                    <a:lstStyle/>
                    <a:p>
                      <a:pPr marL="0" marR="0" lvl="0" indent="0" algn="l" rtl="0" hangingPunct="0">
                        <a:lnSpc>
                          <a:spcPct val="100000"/>
                        </a:lnSpc>
                        <a:spcBef>
                          <a:spcPts val="0"/>
                        </a:spcBef>
                        <a:spcAft>
                          <a:spcPts val="0"/>
                        </a:spcAft>
                        <a:buNone/>
                        <a:tabLst/>
                        <a:defRPr lang="fr-FR" kern="0" cap="none" spc="0">
                          <a:highlight>
                            <a:scrgbClr r="0" g="0" b="0">
                              <a:alpha val="0"/>
                            </a:scrgbClr>
                          </a:highlight>
                        </a:defRPr>
                      </a:pPr>
                      <a:r>
                        <a:rPr lang="fr-FR" sz="1600" b="0" i="0" u="none" strike="noStrike" kern="0" cap="none" spc="0" baseline="0">
                          <a:ln>
                            <a:noFill/>
                          </a:ln>
                          <a:solidFill>
                            <a:srgbClr val="000000"/>
                          </a:solidFill>
                          <a:highlight>
                            <a:scrgbClr r="0" g="0" b="0">
                              <a:alpha val="0"/>
                            </a:scrgbClr>
                          </a:highlight>
                          <a:latin typeface="Times New Roman" pitchFamily="18"/>
                          <a:ea typeface="DejaVu Sans" pitchFamily="2"/>
                          <a:cs typeface="DejaVu Sans" pitchFamily="2"/>
                        </a:rPr>
                        <a:t>Métrique</a:t>
                      </a:r>
                    </a:p>
                  </a:txBody>
                  <a:tcPr/>
                </a:tc>
                <a:extLst>
                  <a:ext uri="{0D108BD9-81ED-4DB2-BD59-A6C34878D82A}">
                    <a16:rowId xmlns:a16="http://schemas.microsoft.com/office/drawing/2014/main" val="2212413042"/>
                  </a:ext>
                </a:extLst>
              </a:tr>
            </a:tbl>
          </a:graphicData>
        </a:graphic>
      </p:graphicFrame>
      <p:graphicFrame>
        <p:nvGraphicFramePr>
          <p:cNvPr id="7" name="Tableau 6"/>
          <p:cNvGraphicFramePr>
            <a:graphicFrameLocks noGrp="1"/>
          </p:cNvGraphicFramePr>
          <p:nvPr/>
        </p:nvGraphicFramePr>
        <p:xfrm>
          <a:off x="1092600" y="5574600"/>
          <a:ext cx="8460720" cy="1357920"/>
        </p:xfrm>
        <a:graphic>
          <a:graphicData uri="http://schemas.openxmlformats.org/drawingml/2006/table">
            <a:tbl>
              <a:tblPr firstRow="1" bandRow="1"/>
              <a:tblGrid>
                <a:gridCol w="4230000">
                  <a:extLst>
                    <a:ext uri="{9D8B030D-6E8A-4147-A177-3AD203B41FA5}">
                      <a16:colId xmlns:a16="http://schemas.microsoft.com/office/drawing/2014/main" val="3356295670"/>
                    </a:ext>
                  </a:extLst>
                </a:gridCol>
                <a:gridCol w="4231080">
                  <a:extLst>
                    <a:ext uri="{9D8B030D-6E8A-4147-A177-3AD203B41FA5}">
                      <a16:colId xmlns:a16="http://schemas.microsoft.com/office/drawing/2014/main" val="4239257333"/>
                    </a:ext>
                  </a:extLst>
                </a:gridCol>
              </a:tblGrid>
              <a:tr h="441360">
                <a:tc>
                  <a:txBody>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2400" b="0" i="0" u="none" strike="noStrike" baseline="0">
                          <a:ln>
                            <a:noFill/>
                          </a:ln>
                          <a:solidFill>
                            <a:srgbClr val="000000"/>
                          </a:solidFill>
                          <a:latin typeface="Times New Roman" pitchFamily="18"/>
                          <a:ea typeface="Lucida Sans Unicode" pitchFamily="34"/>
                          <a:cs typeface="Lucida Sans Unicode" pitchFamily="34"/>
                        </a:rPr>
                        <a:t>Métrique</a:t>
                      </a:r>
                    </a:p>
                  </a:txBody>
                  <a:tcPr/>
                </a:tc>
                <a:tc>
                  <a:txBody>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2400" b="0" i="0" u="none" strike="noStrike" baseline="0">
                          <a:ln>
                            <a:noFill/>
                          </a:ln>
                          <a:solidFill>
                            <a:srgbClr val="000000"/>
                          </a:solidFill>
                          <a:latin typeface="Times New Roman" pitchFamily="18"/>
                          <a:ea typeface="Lucida Sans Unicode" pitchFamily="34"/>
                          <a:cs typeface="Lucida Sans Unicode" pitchFamily="34"/>
                        </a:rPr>
                        <a:t>Description</a:t>
                      </a:r>
                    </a:p>
                  </a:txBody>
                  <a:tcPr/>
                </a:tc>
                <a:extLst>
                  <a:ext uri="{0D108BD9-81ED-4DB2-BD59-A6C34878D82A}">
                    <a16:rowId xmlns:a16="http://schemas.microsoft.com/office/drawing/2014/main" val="596739360"/>
                  </a:ext>
                </a:extLst>
              </a:tr>
              <a:tr h="916920">
                <a:tc>
                  <a:txBody>
                    <a:bodyPr/>
                    <a:lstStyle/>
                    <a:p>
                      <a:pPr marL="0" marR="0" lvl="0" indent="0" algn="l" rtl="0" hangingPunct="0">
                        <a:lnSpc>
                          <a:spcPct val="100000"/>
                        </a:lnSpc>
                        <a:spcBef>
                          <a:spcPts val="0"/>
                        </a:spcBef>
                        <a:spcAft>
                          <a:spcPts val="0"/>
                        </a:spcAft>
                        <a:buNone/>
                        <a:tabLst/>
                        <a:defRPr lang="fr-FR" sz="1600" b="0" i="0" u="none" strike="noStrike" cap="none" spc="0" baseline="0">
                          <a:ln>
                            <a:noFill/>
                          </a:ln>
                          <a:highlight>
                            <a:scrgbClr r="0" g="0" b="0">
                              <a:alpha val="0"/>
                            </a:scrgbClr>
                          </a:highlight>
                          <a:latin typeface="Times New Roman" pitchFamily="18"/>
                          <a:ea typeface="DejaVu Sans" pitchFamily="2"/>
                          <a:cs typeface="DejaVu Sans" pitchFamily="2"/>
                        </a:defRPr>
                      </a:pPr>
                      <a:r>
                        <a:rPr lang="fr-FR" sz="1600" b="0" i="0" u="none" strike="noStrike" kern="0" cap="none" spc="0" baseline="0">
                          <a:ln>
                            <a:noFill/>
                          </a:ln>
                          <a:solidFill>
                            <a:srgbClr val="000000"/>
                          </a:solidFill>
                          <a:highlight>
                            <a:scrgbClr r="0" g="0" b="0">
                              <a:alpha val="0"/>
                            </a:scrgbClr>
                          </a:highlight>
                          <a:latin typeface="Times New Roman" pitchFamily="18"/>
                          <a:ea typeface="DejaVu Sans" pitchFamily="2"/>
                          <a:cs typeface="DejaVu Sans" pitchFamily="2"/>
                        </a:rPr>
                        <a:t>kafka.consumer:type=consumer-fetch-</a:t>
                      </a:r>
                    </a:p>
                    <a:p>
                      <a:pPr marL="0" marR="0" lvl="0" indent="0" algn="l" rtl="0" hangingPunct="0">
                        <a:lnSpc>
                          <a:spcPct val="100000"/>
                        </a:lnSpc>
                        <a:spcBef>
                          <a:spcPts val="0"/>
                        </a:spcBef>
                        <a:spcAft>
                          <a:spcPts val="0"/>
                        </a:spcAft>
                        <a:buNone/>
                        <a:tabLst/>
                        <a:defRPr lang="fr-FR" sz="1600" b="0" i="0" u="none" strike="noStrike" cap="none" spc="0" baseline="0">
                          <a:ln>
                            <a:noFill/>
                          </a:ln>
                          <a:highlight>
                            <a:scrgbClr r="0" g="0" b="0">
                              <a:alpha val="0"/>
                            </a:scrgbClr>
                          </a:highlight>
                          <a:latin typeface="Times New Roman" pitchFamily="18"/>
                          <a:ea typeface="DejaVu Sans" pitchFamily="2"/>
                          <a:cs typeface="DejaVu Sans" pitchFamily="2"/>
                        </a:defRPr>
                      </a:pPr>
                      <a:r>
                        <a:rPr lang="fr-FR" sz="1600" b="0" i="0" u="none" strike="noStrike" kern="0" cap="none" spc="0" baseline="0">
                          <a:ln>
                            <a:noFill/>
                          </a:ln>
                          <a:solidFill>
                            <a:srgbClr val="000000"/>
                          </a:solidFill>
                          <a:highlight>
                            <a:scrgbClr r="0" g="0" b="0">
                              <a:alpha val="0"/>
                            </a:scrgbClr>
                          </a:highlight>
                          <a:latin typeface="Times New Roman" pitchFamily="18"/>
                          <a:ea typeface="DejaVu Sans" pitchFamily="2"/>
                          <a:cs typeface="DejaVu Sans" pitchFamily="2"/>
                        </a:rPr>
                        <a:t>manager-metrics,client-id=([-.w]+),records-lag-max</a:t>
                      </a:r>
                    </a:p>
                  </a:txBody>
                  <a:tcPr/>
                </a:tc>
                <a:tc>
                  <a:txBody>
                    <a:bodyPr/>
                    <a:lstStyle/>
                    <a:p>
                      <a:pPr marL="0" marR="0" lvl="0" indent="0" algn="l" rtl="0" hangingPunct="0">
                        <a:lnSpc>
                          <a:spcPct val="100000"/>
                        </a:lnSpc>
                        <a:spcBef>
                          <a:spcPts val="0"/>
                        </a:spcBef>
                        <a:spcAft>
                          <a:spcPts val="0"/>
                        </a:spcAft>
                        <a:buNone/>
                        <a:tabLst/>
                        <a:defRPr lang="fr-FR" sz="1800" b="0" i="0" u="none" strike="noStrike" kern="1200" cap="none" spc="0" baseline="0">
                          <a:ln>
                            <a:noFill/>
                          </a:ln>
                          <a:highlight>
                            <a:scrgbClr r="0" g="0" b="0">
                              <a:alpha val="0"/>
                            </a:scrgbClr>
                          </a:highlight>
                          <a:latin typeface="Liberation Sans" pitchFamily="18"/>
                          <a:ea typeface="Noto Sans CJK SC" pitchFamily="2"/>
                          <a:cs typeface="Lohit Devanagari" pitchFamily="2"/>
                        </a:defRPr>
                      </a:pPr>
                      <a:r>
                        <a:rPr lang="fr-FR" sz="1800" b="0" i="0" u="none" strike="noStrike" kern="1200" cap="none" spc="0" baseline="0">
                          <a:ln>
                            <a:noFill/>
                          </a:ln>
                          <a:solidFill>
                            <a:srgbClr val="000000"/>
                          </a:solidFill>
                          <a:highlight>
                            <a:scrgbClr r="0" g="0" b="0">
                              <a:alpha val="0"/>
                            </a:scrgbClr>
                          </a:highlight>
                          <a:latin typeface="Liberation Sans" pitchFamily="18"/>
                          <a:ea typeface="Noto Sans CJK SC" pitchFamily="2"/>
                          <a:cs typeface="Lohit Devanagari" pitchFamily="2"/>
                        </a:rPr>
                        <a:t>Le décalage maximum en termes de nombre d'enregistrements pour n'importe quelle partition</a:t>
                      </a:r>
                    </a:p>
                  </a:txBody>
                  <a:tcPr/>
                </a:tc>
                <a:extLst>
                  <a:ext uri="{0D108BD9-81ED-4DB2-BD59-A6C34878D82A}">
                    <a16:rowId xmlns:a16="http://schemas.microsoft.com/office/drawing/2014/main" val="1055809297"/>
                  </a:ext>
                </a:extLst>
              </a:tr>
            </a:tbl>
          </a:graphicData>
        </a:graphic>
      </p:graphicFrame>
      <p:sp>
        <p:nvSpPr>
          <p:cNvPr id="8" name="ZoneTexte 7"/>
          <p:cNvSpPr txBox="1"/>
          <p:nvPr/>
        </p:nvSpPr>
        <p:spPr>
          <a:xfrm>
            <a:off x="1143720" y="2376000"/>
            <a:ext cx="1520280" cy="437760"/>
          </a:xfrm>
          <a:prstGeom prst="rect">
            <a:avLst/>
          </a:prstGeom>
          <a:noFill/>
          <a:ln>
            <a:noFill/>
          </a:ln>
        </p:spPr>
        <p:txBody>
          <a:bodyPr vert="horz" wrap="none" lIns="90000" tIns="45000" rIns="90000" bIns="45000" anchorCtr="0" compatLnSpc="1">
            <a:sp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2400" b="0" i="0" u="none" strike="noStrike" baseline="0">
                <a:ln>
                  <a:noFill/>
                </a:ln>
                <a:solidFill>
                  <a:srgbClr val="000000"/>
                </a:solidFill>
                <a:latin typeface="Times New Roman" pitchFamily="18"/>
                <a:ea typeface="Lucida Sans Unicode" pitchFamily="34"/>
                <a:cs typeface="Lucida Sans Unicode" pitchFamily="34"/>
              </a:rPr>
              <a:t>Producteur</a:t>
            </a:r>
          </a:p>
        </p:txBody>
      </p:sp>
      <p:sp>
        <p:nvSpPr>
          <p:cNvPr id="9" name="ZoneTexte 8"/>
          <p:cNvSpPr txBox="1"/>
          <p:nvPr/>
        </p:nvSpPr>
        <p:spPr>
          <a:xfrm>
            <a:off x="1144080" y="5040000"/>
            <a:ext cx="2046239" cy="437760"/>
          </a:xfrm>
          <a:prstGeom prst="rect">
            <a:avLst/>
          </a:prstGeom>
          <a:noFill/>
          <a:ln>
            <a:noFill/>
          </a:ln>
        </p:spPr>
        <p:txBody>
          <a:bodyPr vert="horz" wrap="none" lIns="90000" tIns="45000" rIns="90000" bIns="45000" anchorCtr="0" compatLnSpc="1">
            <a:sp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2400" b="0" i="0" u="none" strike="noStrike" baseline="0">
                <a:ln>
                  <a:noFill/>
                </a:ln>
                <a:solidFill>
                  <a:srgbClr val="000000"/>
                </a:solidFill>
                <a:latin typeface="Times New Roman" pitchFamily="18"/>
                <a:ea typeface="Lucida Sans Unicode" pitchFamily="34"/>
                <a:cs typeface="Lucida Sans Unicode" pitchFamily="34"/>
              </a:rPr>
              <a:t>Consommateur</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78.xml><?xml version="1.0" encoding="utf-8"?>
<p:sld xmlns:a="http://schemas.openxmlformats.org/drawingml/2006/main" xmlns:r="http://schemas.openxmlformats.org/officeDocument/2006/relationships" xmlns:p="http://schemas.openxmlformats.org/presentationml/2006/main">
  <p:cSld name="page304">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Outil de visualisation</a:t>
            </a:r>
          </a:p>
        </p:txBody>
      </p:sp>
      <p:sp>
        <p:nvSpPr>
          <p:cNvPr id="3" name="Espace réservé du texte 2"/>
          <p:cNvSpPr txBox="1">
            <a:spLocks noGrp="1"/>
          </p:cNvSpPr>
          <p:nvPr>
            <p:ph type="body" idx="4294967295"/>
          </p:nvPr>
        </p:nvSpPr>
        <p:spPr>
          <a:xfrm>
            <a:off x="4536000" y="2261880"/>
            <a:ext cx="5015520" cy="4384800"/>
          </a:xfrm>
        </p:spPr>
        <p:txBody>
          <a:bodyPr vert="horz"/>
          <a:lstStyle/>
          <a:p>
            <a:pPr lvl="0"/>
            <a:r>
              <a:rPr lang="fr-FR"/>
              <a:t>Tdb dispo :</a:t>
            </a:r>
            <a:br>
              <a:rPr lang="fr-FR"/>
            </a:br>
            <a:r>
              <a:rPr lang="fr-FR" sz="2000">
                <a:hlinkClick r:id="rId3"/>
              </a:rPr>
              <a:t>https://grafana.com/grafana/dashboards/721</a:t>
            </a:r>
          </a:p>
          <a:p>
            <a:pPr lvl="0"/>
            <a:endParaRPr lang="fr-FR" sz="2000"/>
          </a:p>
          <a:p>
            <a:pPr lvl="0"/>
            <a:endParaRPr lang="fr-FR" sz="2000"/>
          </a:p>
          <a:p>
            <a:pPr lvl="0"/>
            <a:endParaRPr lang="fr-FR" sz="2000"/>
          </a:p>
          <a:p>
            <a:pPr lvl="0"/>
            <a:r>
              <a:rPr lang="fr-FR" sz="2000"/>
              <a:t>Exportateur JMX https://github.com/prometheus/jmx_exporter/blob/master/example_configs/kafka-2_0_0.yml</a:t>
            </a:r>
          </a:p>
        </p:txBody>
      </p:sp>
      <p:pic>
        <p:nvPicPr>
          <p:cNvPr id="4" name="Image 3">
            <a:extLst>
              <a:ext uri="{FF2B5EF4-FFF2-40B4-BE49-F238E27FC236}">
                <a16:creationId xmlns:a16="http://schemas.microsoft.com/office/drawing/2014/main" id="{00000000-0000-0000-0000-000000000000}"/>
              </a:ext>
            </a:extLst>
          </p:cNvPr>
          <p:cNvPicPr>
            <a:picLocks noChangeAspect="1"/>
          </p:cNvPicPr>
          <p:nvPr/>
        </p:nvPicPr>
        <p:blipFill>
          <a:blip r:embed="rId4">
            <a:lum/>
            <a:alphaModFix/>
          </a:blip>
          <a:srcRect/>
          <a:stretch>
            <a:fillRect/>
          </a:stretch>
        </p:blipFill>
        <p:spPr>
          <a:xfrm>
            <a:off x="1242719" y="2304000"/>
            <a:ext cx="3149279" cy="509868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79.xml><?xml version="1.0" encoding="utf-8"?>
<p:sld xmlns:a="http://schemas.openxmlformats.org/drawingml/2006/main" xmlns:r="http://schemas.openxmlformats.org/officeDocument/2006/relationships" xmlns:p="http://schemas.openxmlformats.org/presentationml/2006/main">
  <p:cSld name="page305">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Autres outils</a:t>
            </a:r>
          </a:p>
        </p:txBody>
      </p:sp>
      <p:sp>
        <p:nvSpPr>
          <p:cNvPr id="3" name="Espace réservé du texte 2"/>
          <p:cNvSpPr txBox="1">
            <a:spLocks noGrp="1"/>
          </p:cNvSpPr>
          <p:nvPr>
            <p:ph type="body" idx="4294967295"/>
          </p:nvPr>
        </p:nvSpPr>
        <p:spPr/>
        <p:txBody>
          <a:bodyPr vert="horz"/>
          <a:lstStyle/>
          <a:p>
            <a:pPr lvl="0"/>
            <a:r>
              <a:rPr lang="fr-FR"/>
              <a:t>Confluent Control Center</a:t>
            </a:r>
          </a:p>
          <a:p>
            <a:pPr lvl="0"/>
            <a:r>
              <a:rPr lang="fr-FR"/>
              <a:t>JConsole</a:t>
            </a:r>
          </a:p>
          <a:p>
            <a:pPr lvl="0"/>
            <a:r>
              <a:rPr lang="fr-FR"/>
              <a:t>Graphite</a:t>
            </a:r>
          </a:p>
          <a:p>
            <a:pPr lvl="0"/>
            <a:r>
              <a:rPr lang="fr-FR"/>
              <a:t>CloudWatch</a:t>
            </a:r>
          </a:p>
          <a:p>
            <a:pPr lvl="0"/>
            <a:r>
              <a:rPr lang="fr-FR"/>
              <a:t>DataDog</a:t>
            </a:r>
          </a:p>
          <a:p>
            <a:pPr lvl="0"/>
            <a:r>
              <a:rPr lang="fr-FR"/>
              <a:t>SMM of Data Flow (Hortonworks)</a:t>
            </a:r>
          </a:p>
          <a:p>
            <a:pPr lvl="0"/>
            <a:r>
              <a:rPr lang="fr-FR"/>
              <a:t>...</a:t>
            </a:r>
          </a:p>
        </p:txBody>
      </p:sp>
      <p:sp>
        <p:nvSpPr>
          <p:cNvPr id="4" name="ZoneTexte 3"/>
          <p:cNvSpPr txBox="1"/>
          <p:nvPr/>
        </p:nvSpPr>
        <p:spPr>
          <a:xfrm>
            <a:off x="577080" y="6983999"/>
            <a:ext cx="6986879" cy="437760"/>
          </a:xfrm>
          <a:prstGeom prst="rect">
            <a:avLst/>
          </a:prstGeom>
          <a:noFill/>
          <a:ln>
            <a:noFill/>
          </a:ln>
        </p:spPr>
        <p:txBody>
          <a:bodyPr vert="horz" wrap="none" lIns="90000" tIns="45000" rIns="90000" bIns="45000" anchorCtr="0" compatLnSpc="1">
            <a:sp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2400" b="1" i="1" u="none" strike="noStrike" baseline="0">
                <a:ln>
                  <a:noFill/>
                </a:ln>
                <a:solidFill>
                  <a:srgbClr val="CE181E"/>
                </a:solidFill>
                <a:latin typeface="Times New Roman" pitchFamily="18"/>
                <a:ea typeface="Lucida Sans Unicode" pitchFamily="34"/>
                <a:cs typeface="Lucida Sans Unicode" pitchFamily="34"/>
              </a:rPr>
              <a:t>Atelier 10.2 : Monitoring JMX et Promeheus/Grafana</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name="page30">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Topic</a:t>
            </a:r>
          </a:p>
        </p:txBody>
      </p:sp>
      <p:sp>
        <p:nvSpPr>
          <p:cNvPr id="3" name="Espace réservé du texte 2"/>
          <p:cNvSpPr txBox="1">
            <a:spLocks noGrp="1"/>
          </p:cNvSpPr>
          <p:nvPr>
            <p:ph type="body" idx="4294967295"/>
          </p:nvPr>
        </p:nvSpPr>
        <p:spPr>
          <a:xfrm>
            <a:off x="1091880" y="2274237"/>
            <a:ext cx="8459640" cy="2130120"/>
          </a:xfrm>
        </p:spPr>
        <p:txBody>
          <a:bodyPr vert="horz">
            <a:normAutofit fontScale="85000" lnSpcReduction="20000"/>
          </a:bodyPr>
          <a:lstStyle/>
          <a:p>
            <a:pPr lvl="0"/>
            <a:r>
              <a:rPr lang="fr-FR"/>
              <a:t>Les </a:t>
            </a:r>
            <a:r>
              <a:rPr lang="fr-FR" i="1"/>
              <a:t>records</a:t>
            </a:r>
            <a:r>
              <a:rPr lang="fr-FR"/>
              <a:t> sont publiés vers des </a:t>
            </a:r>
            <a:r>
              <a:rPr lang="fr-FR" b="1" i="1">
                <a:solidFill>
                  <a:srgbClr val="182F7C"/>
                </a:solidFill>
              </a:rPr>
              <a:t>topics</a:t>
            </a:r>
            <a:r>
              <a:rPr lang="fr-FR"/>
              <a:t>.</a:t>
            </a:r>
          </a:p>
          <a:p>
            <a:pPr lvl="0"/>
            <a:r>
              <a:rPr lang="fr-FR"/>
              <a:t>Les </a:t>
            </a:r>
            <a:r>
              <a:rPr lang="fr-FR" i="1"/>
              <a:t>topics</a:t>
            </a:r>
            <a:r>
              <a:rPr lang="fr-FR"/>
              <a:t> de Kafka peuvent avoir Zéro, Un ou de multiples abonnés</a:t>
            </a:r>
          </a:p>
          <a:p>
            <a:pPr lvl="0"/>
            <a:r>
              <a:rPr lang="fr-FR"/>
              <a:t>Les topics peuvent être </a:t>
            </a:r>
            <a:r>
              <a:rPr lang="fr-FR" b="1" i="1">
                <a:solidFill>
                  <a:srgbClr val="182F7C"/>
                </a:solidFill>
              </a:rPr>
              <a:t>partitionnés.</a:t>
            </a:r>
          </a:p>
          <a:p>
            <a:pPr lvl="0">
              <a:lnSpc>
                <a:spcPct val="100000"/>
              </a:lnSpc>
              <a:spcAft>
                <a:spcPts val="567"/>
              </a:spcAft>
            </a:pPr>
            <a:r>
              <a:rPr lang="fr-FR"/>
              <a:t>Le cluster Kafka conserve donc un journal partitionné</a:t>
            </a:r>
          </a:p>
        </p:txBody>
      </p:sp>
      <p:pic>
        <p:nvPicPr>
          <p:cNvPr id="4" name="Image 3">
            <a:extLst>
              <a:ext uri="{FF2B5EF4-FFF2-40B4-BE49-F238E27FC236}">
                <a16:creationId xmlns:a16="http://schemas.microsoft.com/office/drawing/2014/main" id="{00000000-0000-0000-0000-000000000000}"/>
              </a:ext>
            </a:extLst>
          </p:cNvPr>
          <p:cNvPicPr>
            <a:picLocks noChangeAspect="1"/>
          </p:cNvPicPr>
          <p:nvPr/>
        </p:nvPicPr>
        <p:blipFill>
          <a:blip r:embed="rId3">
            <a:lum/>
            <a:alphaModFix/>
          </a:blip>
          <a:srcRect/>
          <a:stretch>
            <a:fillRect/>
          </a:stretch>
        </p:blipFill>
        <p:spPr>
          <a:xfrm>
            <a:off x="3165839" y="4680000"/>
            <a:ext cx="3962160" cy="254268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name="page31">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Apport des partitions</a:t>
            </a:r>
          </a:p>
        </p:txBody>
      </p:sp>
      <p:sp>
        <p:nvSpPr>
          <p:cNvPr id="3" name="Espace réservé du texte 2"/>
          <p:cNvSpPr txBox="1">
            <a:spLocks noGrp="1"/>
          </p:cNvSpPr>
          <p:nvPr>
            <p:ph type="body" idx="4294967295"/>
          </p:nvPr>
        </p:nvSpPr>
        <p:spPr>
          <a:xfrm>
            <a:off x="1091880" y="2261880"/>
            <a:ext cx="8459640" cy="2606682"/>
          </a:xfrm>
        </p:spPr>
        <p:txBody>
          <a:bodyPr vert="horz">
            <a:noAutofit/>
          </a:bodyPr>
          <a:lstStyle/>
          <a:p>
            <a:pPr marL="342900" lvl="0" indent="-342900">
              <a:lnSpc>
                <a:spcPct val="100000"/>
              </a:lnSpc>
              <a:spcAft>
                <a:spcPts val="567"/>
              </a:spcAft>
              <a:buFont typeface="Arial" panose="020B0604020202020204" pitchFamily="34" charset="0"/>
              <a:buChar char="•"/>
            </a:pPr>
            <a:r>
              <a:rPr lang="fr-FR" sz="2400" dirty="0"/>
              <a:t>Les partitions autorisent le parallélisme et augmentent la capacité de stockage en utilisant les capacités disque de chaque nœud.</a:t>
            </a:r>
          </a:p>
          <a:p>
            <a:pPr marL="342900" lvl="0" indent="-342900">
              <a:lnSpc>
                <a:spcPct val="100000"/>
              </a:lnSpc>
              <a:spcAft>
                <a:spcPts val="567"/>
              </a:spcAft>
              <a:buFont typeface="Arial" panose="020B0604020202020204" pitchFamily="34" charset="0"/>
              <a:buChar char="•"/>
            </a:pPr>
            <a:r>
              <a:rPr lang="fr-FR" sz="2400" dirty="0"/>
              <a:t>L’ordre des messages n’est garanti qu’à l’intérieur d’une partition</a:t>
            </a:r>
          </a:p>
          <a:p>
            <a:pPr marL="342900" lvl="0" indent="-342900">
              <a:lnSpc>
                <a:spcPct val="100000"/>
              </a:lnSpc>
              <a:spcAft>
                <a:spcPts val="567"/>
              </a:spcAft>
              <a:buFont typeface="Arial" panose="020B0604020202020204" pitchFamily="34" charset="0"/>
              <a:buChar char="•"/>
            </a:pPr>
            <a:r>
              <a:rPr lang="fr-FR" sz="2400" dirty="0"/>
              <a:t>Le nombre de partition est fixé à la création du </a:t>
            </a:r>
            <a:r>
              <a:rPr lang="fr-FR" sz="2400" i="1" dirty="0"/>
              <a:t>topic</a:t>
            </a:r>
          </a:p>
        </p:txBody>
      </p:sp>
      <p:pic>
        <p:nvPicPr>
          <p:cNvPr id="6" name="Image 5"/>
          <p:cNvPicPr>
            <a:picLocks noChangeAspect="1"/>
          </p:cNvPicPr>
          <p:nvPr/>
        </p:nvPicPr>
        <p:blipFill>
          <a:blip r:embed="rId3"/>
          <a:stretch>
            <a:fillRect/>
          </a:stretch>
        </p:blipFill>
        <p:spPr>
          <a:xfrm>
            <a:off x="2026050" y="5190437"/>
            <a:ext cx="6591300" cy="180022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name="page3">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spAutoFit/>
          </a:bodyPr>
          <a:lstStyle/>
          <a:p>
            <a:pPr lvl="0"/>
            <a:r>
              <a:rPr lang="fr-FR"/>
              <a:t>Agenda</a:t>
            </a:r>
          </a:p>
        </p:txBody>
      </p:sp>
      <p:sp>
        <p:nvSpPr>
          <p:cNvPr id="3" name="Espace réservé du texte 2"/>
          <p:cNvSpPr txBox="1">
            <a:spLocks noGrp="1"/>
          </p:cNvSpPr>
          <p:nvPr>
            <p:ph type="body" idx="4294967295"/>
          </p:nvPr>
        </p:nvSpPr>
        <p:spPr>
          <a:xfrm>
            <a:off x="1091880" y="2261880"/>
            <a:ext cx="4128120" cy="4844976"/>
          </a:xfrm>
        </p:spPr>
        <p:txBody>
          <a:bodyPr vert="horz">
            <a:normAutofit fontScale="25000" lnSpcReduction="20000"/>
          </a:bodyPr>
          <a:lstStyle/>
          <a:p>
            <a:pPr lvl="0"/>
            <a:r>
              <a:rPr lang="fr-FR" sz="5600" b="1" dirty="0"/>
              <a:t>Introduction à Kafka</a:t>
            </a:r>
          </a:p>
          <a:p>
            <a:pPr marL="342720" lvl="1" indent="-342720" hangingPunct="0">
              <a:lnSpc>
                <a:spcPct val="96000"/>
              </a:lnSpc>
              <a:spcBef>
                <a:spcPts val="0"/>
              </a:spcBef>
              <a:spcAft>
                <a:spcPts val="1423"/>
              </a:spcAft>
              <a:buSzPct val="45000"/>
              <a:buFont typeface="StarSymbol"/>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5200" dirty="0">
                <a:solidFill>
                  <a:srgbClr val="000000"/>
                </a:solidFill>
                <a:latin typeface="Tahoma" pitchFamily="34"/>
                <a:cs typeface="Lucida Sans Unicode" pitchFamily="34"/>
              </a:rPr>
              <a:t>Le projet Kafka</a:t>
            </a:r>
          </a:p>
          <a:p>
            <a:pPr marL="342720" lvl="1" indent="-342720" hangingPunct="0">
              <a:lnSpc>
                <a:spcPct val="96000"/>
              </a:lnSpc>
              <a:spcBef>
                <a:spcPts val="0"/>
              </a:spcBef>
              <a:spcAft>
                <a:spcPts val="1423"/>
              </a:spcAft>
              <a:buSzPct val="45000"/>
              <a:buFont typeface="StarSymbol"/>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5200" dirty="0">
                <a:solidFill>
                  <a:srgbClr val="000000"/>
                </a:solidFill>
                <a:latin typeface="Tahoma" pitchFamily="34"/>
                <a:cs typeface="Lucida Sans Unicode" pitchFamily="34"/>
              </a:rPr>
              <a:t>Cas d’usage</a:t>
            </a:r>
          </a:p>
          <a:p>
            <a:pPr marL="342720" lvl="1" indent="-342720" hangingPunct="0">
              <a:lnSpc>
                <a:spcPct val="96000"/>
              </a:lnSpc>
              <a:spcBef>
                <a:spcPts val="0"/>
              </a:spcBef>
              <a:spcAft>
                <a:spcPts val="1423"/>
              </a:spcAft>
              <a:buSzPct val="45000"/>
              <a:buFont typeface="StarSymbol"/>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5200" dirty="0">
                <a:solidFill>
                  <a:srgbClr val="000000"/>
                </a:solidFill>
                <a:latin typeface="Tahoma" pitchFamily="34"/>
                <a:cs typeface="Lucida Sans Unicode" pitchFamily="34"/>
              </a:rPr>
              <a:t>Concepts</a:t>
            </a:r>
            <a:r>
              <a:rPr lang="fr-FR" sz="3200" dirty="0">
                <a:solidFill>
                  <a:srgbClr val="000000"/>
                </a:solidFill>
                <a:latin typeface="Tahoma" pitchFamily="34"/>
                <a:cs typeface="Lucida Sans Unicode" pitchFamily="34"/>
              </a:rPr>
              <a:t/>
            </a:r>
            <a:br>
              <a:rPr lang="fr-FR" sz="3200" dirty="0">
                <a:solidFill>
                  <a:srgbClr val="000000"/>
                </a:solidFill>
                <a:latin typeface="Tahoma" pitchFamily="34"/>
                <a:cs typeface="Lucida Sans Unicode" pitchFamily="34"/>
              </a:rPr>
            </a:br>
            <a:endParaRPr lang="fr-FR" sz="3200" dirty="0">
              <a:solidFill>
                <a:srgbClr val="000000"/>
              </a:solidFill>
              <a:latin typeface="Tahoma" pitchFamily="34"/>
              <a:cs typeface="Lucida Sans Unicode" pitchFamily="34"/>
            </a:endParaRPr>
          </a:p>
          <a:p>
            <a:pPr lvl="0"/>
            <a:r>
              <a:rPr lang="fr-FR" sz="5600" b="1" dirty="0"/>
              <a:t>Cluster Kafka</a:t>
            </a:r>
            <a:endParaRPr lang="fr-FR" sz="5600" b="1" dirty="0"/>
          </a:p>
          <a:p>
            <a:pPr marL="742680" lvl="0" indent="-285480">
              <a:spcAft>
                <a:spcPts val="1137"/>
              </a:spcAft>
              <a:buSzPct val="45000"/>
              <a:buFont typeface="StarSymbol"/>
              <a:buChar char="●"/>
              <a:tabLst>
                <a:tab pos="742680" algn="l"/>
                <a:tab pos="898200" algn="l"/>
                <a:tab pos="1347480" algn="l"/>
                <a:tab pos="1796760" algn="l"/>
                <a:tab pos="2246040" algn="l"/>
                <a:tab pos="2694960" algn="l"/>
                <a:tab pos="3144240" algn="l"/>
                <a:tab pos="3593520" algn="l"/>
                <a:tab pos="4042800" algn="l"/>
                <a:tab pos="4492080" algn="l"/>
                <a:tab pos="4941360" algn="l"/>
                <a:tab pos="5390640" algn="l"/>
                <a:tab pos="5839920" algn="l"/>
                <a:tab pos="6289200" algn="l"/>
                <a:tab pos="6738480" algn="l"/>
                <a:tab pos="7187759" algn="l"/>
                <a:tab pos="7637040" algn="l"/>
                <a:tab pos="8086320" algn="l"/>
                <a:tab pos="8535600" algn="l"/>
                <a:tab pos="8984880" algn="l"/>
                <a:tab pos="9434160" algn="l"/>
              </a:tabLst>
            </a:pPr>
            <a:r>
              <a:rPr lang="fr-FR" sz="5200" kern="1200" dirty="0">
                <a:ea typeface="+mn-ea"/>
              </a:rPr>
              <a:t>Nœuds du cluster</a:t>
            </a:r>
          </a:p>
          <a:p>
            <a:pPr marL="742680" lvl="0" indent="-285480">
              <a:spcAft>
                <a:spcPts val="1137"/>
              </a:spcAft>
              <a:buSzPct val="45000"/>
              <a:buFont typeface="StarSymbol"/>
              <a:buChar char="●"/>
              <a:tabLst>
                <a:tab pos="742680" algn="l"/>
                <a:tab pos="898200" algn="l"/>
                <a:tab pos="1347480" algn="l"/>
                <a:tab pos="1796760" algn="l"/>
                <a:tab pos="2246040" algn="l"/>
                <a:tab pos="2694960" algn="l"/>
                <a:tab pos="3144240" algn="l"/>
                <a:tab pos="3593520" algn="l"/>
                <a:tab pos="4042800" algn="l"/>
                <a:tab pos="4492080" algn="l"/>
                <a:tab pos="4941360" algn="l"/>
                <a:tab pos="5390640" algn="l"/>
                <a:tab pos="5839920" algn="l"/>
                <a:tab pos="6289200" algn="l"/>
                <a:tab pos="6738480" algn="l"/>
                <a:tab pos="7187759" algn="l"/>
                <a:tab pos="7637040" algn="l"/>
                <a:tab pos="8086320" algn="l"/>
                <a:tab pos="8535600" algn="l"/>
                <a:tab pos="8984880" algn="l"/>
                <a:tab pos="9434160" algn="l"/>
              </a:tabLst>
            </a:pPr>
            <a:r>
              <a:rPr lang="fr-FR" sz="5200" kern="1200" dirty="0">
                <a:ea typeface="+mn-ea"/>
              </a:rPr>
              <a:t>Distributions / Installation</a:t>
            </a:r>
          </a:p>
          <a:p>
            <a:pPr marL="742680" lvl="0" indent="-285480">
              <a:spcAft>
                <a:spcPts val="1137"/>
              </a:spcAft>
              <a:buSzPct val="45000"/>
              <a:buFont typeface="StarSymbol"/>
              <a:buChar char="●"/>
              <a:tabLst>
                <a:tab pos="742680" algn="l"/>
                <a:tab pos="898200" algn="l"/>
                <a:tab pos="1347480" algn="l"/>
                <a:tab pos="1796760" algn="l"/>
                <a:tab pos="2246040" algn="l"/>
                <a:tab pos="2694960" algn="l"/>
                <a:tab pos="3144240" algn="l"/>
                <a:tab pos="3593520" algn="l"/>
                <a:tab pos="4042800" algn="l"/>
                <a:tab pos="4492080" algn="l"/>
                <a:tab pos="4941360" algn="l"/>
                <a:tab pos="5390640" algn="l"/>
                <a:tab pos="5839920" algn="l"/>
                <a:tab pos="6289200" algn="l"/>
                <a:tab pos="6738480" algn="l"/>
                <a:tab pos="7187759" algn="l"/>
                <a:tab pos="7637040" algn="l"/>
                <a:tab pos="8086320" algn="l"/>
                <a:tab pos="8535600" algn="l"/>
                <a:tab pos="8984880" algn="l"/>
                <a:tab pos="9434160" algn="l"/>
              </a:tabLst>
            </a:pPr>
            <a:r>
              <a:rPr lang="fr-FR" sz="5200" kern="1200" dirty="0" smtClean="0">
                <a:ea typeface="+mn-ea"/>
              </a:rPr>
              <a:t>Utilitaires Kafka</a:t>
            </a:r>
          </a:p>
          <a:p>
            <a:pPr marL="742680" lvl="0" indent="-285480">
              <a:spcAft>
                <a:spcPts val="1137"/>
              </a:spcAft>
              <a:buSzPct val="45000"/>
              <a:buFont typeface="StarSymbol"/>
              <a:buChar char="●"/>
              <a:tabLst>
                <a:tab pos="742680" algn="l"/>
                <a:tab pos="898200" algn="l"/>
                <a:tab pos="1347480" algn="l"/>
                <a:tab pos="1796760" algn="l"/>
                <a:tab pos="2246040" algn="l"/>
                <a:tab pos="2694960" algn="l"/>
                <a:tab pos="3144240" algn="l"/>
                <a:tab pos="3593520" algn="l"/>
                <a:tab pos="4042800" algn="l"/>
                <a:tab pos="4492080" algn="l"/>
                <a:tab pos="4941360" algn="l"/>
                <a:tab pos="5390640" algn="l"/>
                <a:tab pos="5839920" algn="l"/>
                <a:tab pos="6289200" algn="l"/>
                <a:tab pos="6738480" algn="l"/>
                <a:tab pos="7187759" algn="l"/>
                <a:tab pos="7637040" algn="l"/>
                <a:tab pos="8086320" algn="l"/>
                <a:tab pos="8535600" algn="l"/>
                <a:tab pos="8984880" algn="l"/>
                <a:tab pos="9434160" algn="l"/>
              </a:tabLst>
            </a:pPr>
            <a:r>
              <a:rPr lang="fr-FR" sz="5200" kern="1200" dirty="0">
                <a:ea typeface="+mn-ea"/>
              </a:rPr>
              <a:t>Outils graphiques</a:t>
            </a:r>
          </a:p>
          <a:p>
            <a:pPr marL="742680" lvl="0" indent="-285480">
              <a:spcAft>
                <a:spcPts val="1137"/>
              </a:spcAft>
              <a:tabLst>
                <a:tab pos="742680" algn="l"/>
                <a:tab pos="898200" algn="l"/>
                <a:tab pos="1347480" algn="l"/>
                <a:tab pos="1796760" algn="l"/>
                <a:tab pos="2246040" algn="l"/>
                <a:tab pos="2694960" algn="l"/>
                <a:tab pos="3144240" algn="l"/>
                <a:tab pos="3593520" algn="l"/>
                <a:tab pos="4042800" algn="l"/>
                <a:tab pos="4492080" algn="l"/>
                <a:tab pos="4941360" algn="l"/>
                <a:tab pos="5390640" algn="l"/>
                <a:tab pos="5839920" algn="l"/>
                <a:tab pos="6289200" algn="l"/>
                <a:tab pos="6738480" algn="l"/>
                <a:tab pos="7187759" algn="l"/>
                <a:tab pos="7637040" algn="l"/>
                <a:tab pos="8086320" algn="l"/>
                <a:tab pos="8535600" algn="l"/>
                <a:tab pos="8984880" algn="l"/>
                <a:tab pos="9434160" algn="l"/>
              </a:tabLst>
            </a:pPr>
            <a:endParaRPr lang="fr-FR" sz="5600" b="1" dirty="0"/>
          </a:p>
          <a:p>
            <a:pPr lvl="0"/>
            <a:r>
              <a:rPr lang="fr-FR" sz="5600" b="1" dirty="0"/>
              <a:t>Kafka APIs</a:t>
            </a:r>
          </a:p>
          <a:p>
            <a:pPr marL="742680" lvl="0" indent="-285480">
              <a:spcAft>
                <a:spcPts val="1137"/>
              </a:spcAft>
              <a:buSzPct val="45000"/>
              <a:buFont typeface="StarSymbol"/>
              <a:buChar char="●"/>
              <a:tabLst>
                <a:tab pos="742680" algn="l"/>
                <a:tab pos="898200" algn="l"/>
                <a:tab pos="1347480" algn="l"/>
                <a:tab pos="1796760" algn="l"/>
                <a:tab pos="2246040" algn="l"/>
                <a:tab pos="2694960" algn="l"/>
                <a:tab pos="3144240" algn="l"/>
                <a:tab pos="3593520" algn="l"/>
                <a:tab pos="4042800" algn="l"/>
                <a:tab pos="4492080" algn="l"/>
                <a:tab pos="4941360" algn="l"/>
                <a:tab pos="5390640" algn="l"/>
                <a:tab pos="5839920" algn="l"/>
                <a:tab pos="6289200" algn="l"/>
                <a:tab pos="6738480" algn="l"/>
                <a:tab pos="7187759" algn="l"/>
                <a:tab pos="7637040" algn="l"/>
                <a:tab pos="8086320" algn="l"/>
                <a:tab pos="8535600" algn="l"/>
                <a:tab pos="8984880" algn="l"/>
                <a:tab pos="9434160" algn="l"/>
              </a:tabLst>
            </a:pPr>
            <a:r>
              <a:rPr lang="fr-FR" sz="5200" kern="1200" dirty="0">
                <a:ea typeface="+mn-ea"/>
              </a:rPr>
              <a:t>Producer API</a:t>
            </a:r>
          </a:p>
          <a:p>
            <a:pPr marL="742680" lvl="0" indent="-285480">
              <a:spcAft>
                <a:spcPts val="1137"/>
              </a:spcAft>
              <a:buSzPct val="45000"/>
              <a:buFont typeface="StarSymbol"/>
              <a:buChar char="●"/>
              <a:tabLst>
                <a:tab pos="742680" algn="l"/>
                <a:tab pos="898200" algn="l"/>
                <a:tab pos="1347480" algn="l"/>
                <a:tab pos="1796760" algn="l"/>
                <a:tab pos="2246040" algn="l"/>
                <a:tab pos="2694960" algn="l"/>
                <a:tab pos="3144240" algn="l"/>
                <a:tab pos="3593520" algn="l"/>
                <a:tab pos="4042800" algn="l"/>
                <a:tab pos="4492080" algn="l"/>
                <a:tab pos="4941360" algn="l"/>
                <a:tab pos="5390640" algn="l"/>
                <a:tab pos="5839920" algn="l"/>
                <a:tab pos="6289200" algn="l"/>
                <a:tab pos="6738480" algn="l"/>
                <a:tab pos="7187759" algn="l"/>
                <a:tab pos="7637040" algn="l"/>
                <a:tab pos="8086320" algn="l"/>
                <a:tab pos="8535600" algn="l"/>
                <a:tab pos="8984880" algn="l"/>
                <a:tab pos="9434160" algn="l"/>
              </a:tabLst>
            </a:pPr>
            <a:r>
              <a:rPr lang="fr-FR" sz="5200" kern="1200" dirty="0">
                <a:ea typeface="+mn-ea"/>
              </a:rPr>
              <a:t>Consumer API</a:t>
            </a:r>
          </a:p>
          <a:p>
            <a:pPr marL="742680" lvl="0" indent="-285480">
              <a:spcAft>
                <a:spcPts val="1137"/>
              </a:spcAft>
              <a:buSzPct val="45000"/>
              <a:buFont typeface="StarSymbol"/>
              <a:buChar char="●"/>
              <a:tabLst>
                <a:tab pos="742680" algn="l"/>
                <a:tab pos="898200" algn="l"/>
                <a:tab pos="1347480" algn="l"/>
                <a:tab pos="1796760" algn="l"/>
                <a:tab pos="2246040" algn="l"/>
                <a:tab pos="2694960" algn="l"/>
                <a:tab pos="3144240" algn="l"/>
                <a:tab pos="3593520" algn="l"/>
                <a:tab pos="4042800" algn="l"/>
                <a:tab pos="4492080" algn="l"/>
                <a:tab pos="4941360" algn="l"/>
                <a:tab pos="5390640" algn="l"/>
                <a:tab pos="5839920" algn="l"/>
                <a:tab pos="6289200" algn="l"/>
                <a:tab pos="6738480" algn="l"/>
                <a:tab pos="7187759" algn="l"/>
                <a:tab pos="7637040" algn="l"/>
                <a:tab pos="8086320" algn="l"/>
                <a:tab pos="8535600" algn="l"/>
                <a:tab pos="8984880" algn="l"/>
                <a:tab pos="9434160" algn="l"/>
              </a:tabLst>
            </a:pPr>
            <a:r>
              <a:rPr lang="fr-FR" sz="5200" kern="1200" dirty="0" err="1" smtClean="0">
                <a:ea typeface="+mn-ea"/>
              </a:rPr>
              <a:t>Schema</a:t>
            </a:r>
            <a:r>
              <a:rPr lang="fr-FR" sz="5200" kern="1200" dirty="0" smtClean="0">
                <a:ea typeface="+mn-ea"/>
              </a:rPr>
              <a:t> </a:t>
            </a:r>
            <a:r>
              <a:rPr lang="fr-FR" sz="5200" kern="1200" dirty="0" err="1" smtClean="0">
                <a:ea typeface="+mn-ea"/>
              </a:rPr>
              <a:t>Registry</a:t>
            </a:r>
            <a:endParaRPr lang="fr-FR" sz="5200" kern="1200" dirty="0">
              <a:ea typeface="+mn-ea"/>
            </a:endParaRPr>
          </a:p>
          <a:p>
            <a:pPr marL="742680" lvl="0" indent="-285480">
              <a:spcAft>
                <a:spcPts val="1137"/>
              </a:spcAft>
              <a:buSzPct val="45000"/>
              <a:buFont typeface="StarSymbol"/>
              <a:buChar char="●"/>
              <a:tabLst>
                <a:tab pos="742680" algn="l"/>
                <a:tab pos="898200" algn="l"/>
                <a:tab pos="1347480" algn="l"/>
                <a:tab pos="1796760" algn="l"/>
                <a:tab pos="2246040" algn="l"/>
                <a:tab pos="2694960" algn="l"/>
                <a:tab pos="3144240" algn="l"/>
                <a:tab pos="3593520" algn="l"/>
                <a:tab pos="4042800" algn="l"/>
                <a:tab pos="4492080" algn="l"/>
                <a:tab pos="4941360" algn="l"/>
                <a:tab pos="5390640" algn="l"/>
                <a:tab pos="5839920" algn="l"/>
                <a:tab pos="6289200" algn="l"/>
                <a:tab pos="6738480" algn="l"/>
                <a:tab pos="7187759" algn="l"/>
                <a:tab pos="7637040" algn="l"/>
                <a:tab pos="8086320" algn="l"/>
                <a:tab pos="8535600" algn="l"/>
                <a:tab pos="8984880" algn="l"/>
                <a:tab pos="9434160" algn="l"/>
              </a:tabLst>
            </a:pPr>
            <a:r>
              <a:rPr lang="fr-FR" sz="5200" kern="1200" dirty="0" err="1">
                <a:ea typeface="+mn-ea"/>
              </a:rPr>
              <a:t>Connect</a:t>
            </a:r>
            <a:r>
              <a:rPr lang="fr-FR" sz="5200" kern="1200" dirty="0">
                <a:ea typeface="+mn-ea"/>
              </a:rPr>
              <a:t> API</a:t>
            </a:r>
          </a:p>
          <a:p>
            <a:pPr marL="742680" lvl="0" indent="-285480">
              <a:spcAft>
                <a:spcPts val="1137"/>
              </a:spcAft>
              <a:buSzPct val="45000"/>
              <a:buFont typeface="StarSymbol"/>
              <a:buChar char="●"/>
              <a:tabLst>
                <a:tab pos="742680" algn="l"/>
                <a:tab pos="898200" algn="l"/>
                <a:tab pos="1347480" algn="l"/>
                <a:tab pos="1796760" algn="l"/>
                <a:tab pos="2246040" algn="l"/>
                <a:tab pos="2694960" algn="l"/>
                <a:tab pos="3144240" algn="l"/>
                <a:tab pos="3593520" algn="l"/>
                <a:tab pos="4042800" algn="l"/>
                <a:tab pos="4492080" algn="l"/>
                <a:tab pos="4941360" algn="l"/>
                <a:tab pos="5390640" algn="l"/>
                <a:tab pos="5839920" algn="l"/>
                <a:tab pos="6289200" algn="l"/>
                <a:tab pos="6738480" algn="l"/>
                <a:tab pos="7187759" algn="l"/>
                <a:tab pos="7637040" algn="l"/>
                <a:tab pos="8086320" algn="l"/>
                <a:tab pos="8535600" algn="l"/>
                <a:tab pos="8984880" algn="l"/>
                <a:tab pos="9434160" algn="l"/>
              </a:tabLst>
            </a:pPr>
            <a:r>
              <a:rPr lang="fr-FR" sz="5200" kern="1200" dirty="0" smtClean="0">
                <a:ea typeface="+mn-ea"/>
              </a:rPr>
              <a:t>Admin </a:t>
            </a:r>
            <a:r>
              <a:rPr lang="fr-FR" sz="5200" kern="1200" dirty="0">
                <a:ea typeface="+mn-ea"/>
              </a:rPr>
              <a:t>APIS</a:t>
            </a:r>
          </a:p>
          <a:p>
            <a:pPr marL="742680" lvl="0" indent="-285480">
              <a:spcAft>
                <a:spcPts val="1137"/>
              </a:spcAft>
              <a:tabLst>
                <a:tab pos="742680" algn="l"/>
                <a:tab pos="898200" algn="l"/>
                <a:tab pos="1347480" algn="l"/>
                <a:tab pos="1796760" algn="l"/>
                <a:tab pos="2246040" algn="l"/>
                <a:tab pos="2694960" algn="l"/>
                <a:tab pos="3144240" algn="l"/>
                <a:tab pos="3593520" algn="l"/>
                <a:tab pos="4042800" algn="l"/>
                <a:tab pos="4492080" algn="l"/>
                <a:tab pos="4941360" algn="l"/>
                <a:tab pos="5390640" algn="l"/>
                <a:tab pos="5839920" algn="l"/>
                <a:tab pos="6289200" algn="l"/>
                <a:tab pos="6738480" algn="l"/>
                <a:tab pos="7187759" algn="l"/>
                <a:tab pos="7637040" algn="l"/>
                <a:tab pos="8086320" algn="l"/>
                <a:tab pos="8535600" algn="l"/>
                <a:tab pos="8984880" algn="l"/>
                <a:tab pos="9434160" algn="l"/>
              </a:tabLst>
            </a:pPr>
            <a:endParaRPr lang="fr-FR" sz="2800" b="1" dirty="0"/>
          </a:p>
          <a:p>
            <a:pPr lvl="0"/>
            <a:endParaRPr lang="fr-FR" dirty="0"/>
          </a:p>
        </p:txBody>
      </p:sp>
      <p:sp>
        <p:nvSpPr>
          <p:cNvPr id="4" name="Espace réservé du texte 3"/>
          <p:cNvSpPr txBox="1">
            <a:spLocks noGrp="1"/>
          </p:cNvSpPr>
          <p:nvPr>
            <p:ph type="body" idx="4294967295"/>
          </p:nvPr>
        </p:nvSpPr>
        <p:spPr>
          <a:xfrm>
            <a:off x="5426640" y="2261880"/>
            <a:ext cx="4128120" cy="4844976"/>
          </a:xfrm>
        </p:spPr>
        <p:txBody>
          <a:bodyPr vert="horz">
            <a:normAutofit fontScale="62500" lnSpcReduction="20000"/>
          </a:bodyPr>
          <a:lstStyle/>
          <a:p>
            <a:pPr lvl="0"/>
            <a:r>
              <a:rPr lang="fr-FR" sz="2000" b="1" dirty="0" smtClean="0"/>
              <a:t>Garanties </a:t>
            </a:r>
            <a:r>
              <a:rPr lang="fr-FR" sz="2000" b="1" dirty="0"/>
              <a:t>Kafka</a:t>
            </a:r>
          </a:p>
          <a:p>
            <a:pPr marL="342720" lvl="1" indent="-342720" hangingPunct="0">
              <a:lnSpc>
                <a:spcPct val="100000"/>
              </a:lnSpc>
              <a:spcBef>
                <a:spcPts val="0"/>
              </a:spcBef>
              <a:spcAft>
                <a:spcPts val="567"/>
              </a:spcAft>
              <a:buSzPct val="45000"/>
              <a:buFont typeface="StarSymbol"/>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1700" dirty="0">
                <a:solidFill>
                  <a:srgbClr val="000000"/>
                </a:solidFill>
                <a:latin typeface="Tahoma" pitchFamily="34"/>
                <a:cs typeface="Lucida Sans Unicode" pitchFamily="34"/>
              </a:rPr>
              <a:t>Mécanismes de réplication</a:t>
            </a:r>
          </a:p>
          <a:p>
            <a:pPr marL="342720" lvl="1" indent="-342720" hangingPunct="0">
              <a:lnSpc>
                <a:spcPct val="100000"/>
              </a:lnSpc>
              <a:spcBef>
                <a:spcPts val="0"/>
              </a:spcBef>
              <a:spcAft>
                <a:spcPts val="567"/>
              </a:spcAft>
              <a:buSzPct val="45000"/>
              <a:buFont typeface="StarSymbol"/>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1700" dirty="0">
                <a:solidFill>
                  <a:srgbClr val="000000"/>
                </a:solidFill>
                <a:latin typeface="Tahoma" pitchFamily="34"/>
                <a:cs typeface="Lucida Sans Unicode" pitchFamily="34"/>
              </a:rPr>
              <a:t>At Most Once, At Least Once</a:t>
            </a:r>
          </a:p>
          <a:p>
            <a:pPr marL="342720" lvl="1" indent="-342720" hangingPunct="0">
              <a:lnSpc>
                <a:spcPct val="100000"/>
              </a:lnSpc>
              <a:spcBef>
                <a:spcPts val="0"/>
              </a:spcBef>
              <a:spcAft>
                <a:spcPts val="567"/>
              </a:spcAft>
              <a:buSzPct val="45000"/>
              <a:buFont typeface="StarSymbol"/>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1700" dirty="0" err="1">
                <a:solidFill>
                  <a:srgbClr val="000000"/>
                </a:solidFill>
                <a:latin typeface="Tahoma" pitchFamily="34"/>
                <a:cs typeface="Lucida Sans Unicode" pitchFamily="34"/>
              </a:rPr>
              <a:t>Exactly</a:t>
            </a:r>
            <a:r>
              <a:rPr lang="fr-FR" sz="1700" dirty="0">
                <a:solidFill>
                  <a:srgbClr val="000000"/>
                </a:solidFill>
                <a:latin typeface="Tahoma" pitchFamily="34"/>
                <a:cs typeface="Lucida Sans Unicode" pitchFamily="34"/>
              </a:rPr>
              <a:t> Once</a:t>
            </a:r>
          </a:p>
          <a:p>
            <a:pPr marL="342720" lvl="1" indent="-342720" hangingPunct="0">
              <a:lnSpc>
                <a:spcPct val="100000"/>
              </a:lnSpc>
              <a:spcBef>
                <a:spcPts val="0"/>
              </a:spcBef>
              <a:spcAft>
                <a:spcPts val="567"/>
              </a:spcAft>
              <a:buSzPct val="45000"/>
              <a:buFont typeface="StarSymbol"/>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1700" dirty="0">
                <a:solidFill>
                  <a:srgbClr val="000000"/>
                </a:solidFill>
                <a:latin typeface="Tahoma" pitchFamily="34"/>
                <a:cs typeface="Lucida Sans Unicode" pitchFamily="34"/>
              </a:rPr>
              <a:t>Débit, latence, durabilité</a:t>
            </a:r>
            <a:r>
              <a:rPr lang="fr-FR" sz="1600" dirty="0">
                <a:solidFill>
                  <a:srgbClr val="000000"/>
                </a:solidFill>
                <a:latin typeface="Tahoma" pitchFamily="34"/>
                <a:cs typeface="Lucida Sans Unicode" pitchFamily="34"/>
              </a:rPr>
              <a:t/>
            </a:r>
            <a:br>
              <a:rPr lang="fr-FR" sz="1600" dirty="0">
                <a:solidFill>
                  <a:srgbClr val="000000"/>
                </a:solidFill>
                <a:latin typeface="Tahoma" pitchFamily="34"/>
                <a:cs typeface="Lucida Sans Unicode" pitchFamily="34"/>
              </a:rPr>
            </a:br>
            <a:endParaRPr lang="fr-FR" sz="1600" dirty="0">
              <a:solidFill>
                <a:srgbClr val="000000"/>
              </a:solidFill>
              <a:latin typeface="Tahoma" pitchFamily="34"/>
              <a:cs typeface="Lucida Sans Unicode" pitchFamily="34"/>
            </a:endParaRPr>
          </a:p>
          <a:p>
            <a:pPr lvl="0"/>
            <a:r>
              <a:rPr lang="fr-FR" sz="2000" b="1" dirty="0"/>
              <a:t>Kafka Stream</a:t>
            </a:r>
          </a:p>
          <a:p>
            <a:pPr marL="342720" lvl="1" indent="-342720" hangingPunct="0">
              <a:lnSpc>
                <a:spcPct val="100000"/>
              </a:lnSpc>
              <a:spcBef>
                <a:spcPts val="0"/>
              </a:spcBef>
              <a:spcAft>
                <a:spcPts val="567"/>
              </a:spcAft>
              <a:buSzPct val="45000"/>
              <a:buFont typeface="StarSymbol"/>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1700" dirty="0">
                <a:solidFill>
                  <a:srgbClr val="000000"/>
                </a:solidFill>
                <a:latin typeface="Tahoma" pitchFamily="34"/>
                <a:cs typeface="Lucida Sans Unicode" pitchFamily="34"/>
              </a:rPr>
              <a:t>Concepts</a:t>
            </a:r>
          </a:p>
          <a:p>
            <a:pPr marL="342720" lvl="1" indent="-342720" hangingPunct="0">
              <a:lnSpc>
                <a:spcPct val="100000"/>
              </a:lnSpc>
              <a:spcBef>
                <a:spcPts val="0"/>
              </a:spcBef>
              <a:spcAft>
                <a:spcPts val="567"/>
              </a:spcAft>
              <a:buSzPct val="45000"/>
              <a:buFont typeface="StarSymbol"/>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1700" dirty="0" err="1" smtClean="0">
                <a:solidFill>
                  <a:srgbClr val="000000"/>
                </a:solidFill>
                <a:latin typeface="Tahoma" pitchFamily="34"/>
                <a:cs typeface="Lucida Sans Unicode" pitchFamily="34"/>
              </a:rPr>
              <a:t>Streamiz</a:t>
            </a:r>
            <a:endParaRPr lang="fr-FR" sz="1700" dirty="0" smtClean="0">
              <a:solidFill>
                <a:srgbClr val="000000"/>
              </a:solidFill>
              <a:latin typeface="Tahoma" pitchFamily="34"/>
              <a:cs typeface="Lucida Sans Unicode" pitchFamily="34"/>
            </a:endParaRPr>
          </a:p>
          <a:p>
            <a:pPr marL="342720" lvl="1" indent="-342720" hangingPunct="0">
              <a:lnSpc>
                <a:spcPct val="100000"/>
              </a:lnSpc>
              <a:spcBef>
                <a:spcPts val="0"/>
              </a:spcBef>
              <a:spcAft>
                <a:spcPts val="567"/>
              </a:spcAft>
              <a:buSzPct val="45000"/>
              <a:buFont typeface="StarSymbol"/>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1700" dirty="0" err="1" smtClean="0">
                <a:solidFill>
                  <a:srgbClr val="000000"/>
                </a:solidFill>
                <a:latin typeface="Tahoma" pitchFamily="34"/>
                <a:cs typeface="Lucida Sans Unicode" pitchFamily="34"/>
              </a:rPr>
              <a:t>ksqlDB</a:t>
            </a:r>
            <a:endParaRPr lang="fr-FR" sz="1700" dirty="0">
              <a:solidFill>
                <a:srgbClr val="000000"/>
              </a:solidFill>
              <a:latin typeface="Tahoma" pitchFamily="34"/>
              <a:cs typeface="Lucida Sans Unicode" pitchFamily="34"/>
            </a:endParaRPr>
          </a:p>
          <a:p>
            <a:pPr lvl="0"/>
            <a:endParaRPr lang="fr-FR" sz="2200" b="1" dirty="0" smtClean="0"/>
          </a:p>
          <a:p>
            <a:pPr lvl="0"/>
            <a:r>
              <a:rPr lang="fr-FR" sz="2200" b="1" dirty="0" smtClean="0"/>
              <a:t>Sécurité</a:t>
            </a:r>
            <a:endParaRPr lang="fr-FR" sz="2200" b="1" dirty="0"/>
          </a:p>
          <a:p>
            <a:pPr marL="342720" lvl="1" indent="-342720" hangingPunct="0">
              <a:lnSpc>
                <a:spcPct val="100000"/>
              </a:lnSpc>
              <a:spcBef>
                <a:spcPts val="0"/>
              </a:spcBef>
              <a:spcAft>
                <a:spcPts val="567"/>
              </a:spcAft>
              <a:buSzPct val="45000"/>
              <a:buFont typeface="StarSymbol"/>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1900" dirty="0">
                <a:solidFill>
                  <a:srgbClr val="000000"/>
                </a:solidFill>
                <a:latin typeface="Tahoma" pitchFamily="34"/>
                <a:cs typeface="Lucida Sans Unicode" pitchFamily="34"/>
              </a:rPr>
              <a:t>Configuration des </a:t>
            </a:r>
            <a:r>
              <a:rPr lang="fr-FR" sz="1900" dirty="0" err="1">
                <a:solidFill>
                  <a:srgbClr val="000000"/>
                </a:solidFill>
                <a:latin typeface="Tahoma" pitchFamily="34"/>
                <a:cs typeface="Lucida Sans Unicode" pitchFamily="34"/>
              </a:rPr>
              <a:t>listeners</a:t>
            </a:r>
            <a:endParaRPr lang="fr-FR" sz="1900" dirty="0">
              <a:solidFill>
                <a:srgbClr val="000000"/>
              </a:solidFill>
              <a:latin typeface="Tahoma" pitchFamily="34"/>
              <a:cs typeface="Lucida Sans Unicode" pitchFamily="34"/>
            </a:endParaRPr>
          </a:p>
          <a:p>
            <a:pPr marL="342720" lvl="1" indent="-342720" hangingPunct="0">
              <a:lnSpc>
                <a:spcPct val="100000"/>
              </a:lnSpc>
              <a:spcBef>
                <a:spcPts val="0"/>
              </a:spcBef>
              <a:spcAft>
                <a:spcPts val="567"/>
              </a:spcAft>
              <a:buSzPct val="45000"/>
              <a:buFont typeface="StarSymbol"/>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1900" dirty="0">
                <a:solidFill>
                  <a:srgbClr val="000000"/>
                </a:solidFill>
                <a:latin typeface="Tahoma" pitchFamily="34"/>
                <a:cs typeface="Lucida Sans Unicode" pitchFamily="34"/>
              </a:rPr>
              <a:t>SSL/TLS</a:t>
            </a:r>
          </a:p>
          <a:p>
            <a:pPr marL="342720" lvl="1" indent="-342720" hangingPunct="0">
              <a:lnSpc>
                <a:spcPct val="100000"/>
              </a:lnSpc>
              <a:spcBef>
                <a:spcPts val="0"/>
              </a:spcBef>
              <a:spcAft>
                <a:spcPts val="567"/>
              </a:spcAft>
              <a:buSzPct val="45000"/>
              <a:buFont typeface="StarSymbol"/>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1900" dirty="0">
                <a:solidFill>
                  <a:srgbClr val="000000"/>
                </a:solidFill>
                <a:latin typeface="Tahoma" pitchFamily="34"/>
                <a:cs typeface="Lucida Sans Unicode" pitchFamily="34"/>
              </a:rPr>
              <a:t>Authentification via SASL</a:t>
            </a:r>
          </a:p>
          <a:p>
            <a:pPr marL="342720" lvl="1" indent="-342720" hangingPunct="0">
              <a:lnSpc>
                <a:spcPct val="100000"/>
              </a:lnSpc>
              <a:spcBef>
                <a:spcPts val="0"/>
              </a:spcBef>
              <a:spcAft>
                <a:spcPts val="567"/>
              </a:spcAft>
              <a:buSzPct val="45000"/>
              <a:buFont typeface="StarSymbol"/>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1900" dirty="0" err="1">
                <a:solidFill>
                  <a:srgbClr val="000000"/>
                </a:solidFill>
                <a:latin typeface="Tahoma" pitchFamily="34"/>
                <a:cs typeface="Lucida Sans Unicode" pitchFamily="34"/>
              </a:rPr>
              <a:t>ACLs</a:t>
            </a:r>
            <a:endParaRPr lang="fr-FR" sz="1900" dirty="0">
              <a:solidFill>
                <a:srgbClr val="000000"/>
              </a:solidFill>
              <a:latin typeface="Tahoma" pitchFamily="34"/>
              <a:cs typeface="Lucida Sans Unicode" pitchFamily="34"/>
            </a:endParaRPr>
          </a:p>
          <a:p>
            <a:pPr marL="342720" lvl="1" indent="-342720" hangingPunct="0">
              <a:lnSpc>
                <a:spcPct val="100000"/>
              </a:lnSpc>
              <a:spcBef>
                <a:spcPts val="0"/>
              </a:spcBef>
              <a:spcAft>
                <a:spcPts val="567"/>
              </a:spcAft>
              <a:buSzPct val="45000"/>
              <a:buFont typeface="StarSymbol"/>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1900" dirty="0">
                <a:solidFill>
                  <a:srgbClr val="000000"/>
                </a:solidFill>
                <a:latin typeface="Tahoma" pitchFamily="34"/>
                <a:cs typeface="Lucida Sans Unicode" pitchFamily="34"/>
              </a:rPr>
              <a:t>Quotas</a:t>
            </a:r>
          </a:p>
          <a:p>
            <a:pPr lvl="0"/>
            <a:endParaRPr lang="fr-FR" sz="2200" b="1" dirty="0" smtClean="0"/>
          </a:p>
          <a:p>
            <a:pPr lvl="0"/>
            <a:r>
              <a:rPr lang="fr-FR" sz="2200" b="1" dirty="0" smtClean="0"/>
              <a:t>Annexes</a:t>
            </a:r>
            <a:endParaRPr lang="fr-FR" sz="2200" b="1" dirty="0"/>
          </a:p>
          <a:p>
            <a:pPr marL="742680" lvl="0" indent="-285480">
              <a:spcAft>
                <a:spcPts val="1137"/>
              </a:spcAft>
              <a:tabLst>
                <a:tab pos="742680" algn="l"/>
                <a:tab pos="898200" algn="l"/>
                <a:tab pos="1347480" algn="l"/>
                <a:tab pos="1796760" algn="l"/>
                <a:tab pos="2246040" algn="l"/>
                <a:tab pos="2694960" algn="l"/>
                <a:tab pos="3144240" algn="l"/>
                <a:tab pos="3593520" algn="l"/>
                <a:tab pos="4042800" algn="l"/>
                <a:tab pos="4492080" algn="l"/>
                <a:tab pos="4941360" algn="l"/>
                <a:tab pos="5390640" algn="l"/>
                <a:tab pos="5839920" algn="l"/>
                <a:tab pos="6289200" algn="l"/>
                <a:tab pos="6738480" algn="l"/>
                <a:tab pos="7187759" algn="l"/>
                <a:tab pos="7637040" algn="l"/>
                <a:tab pos="8086320" algn="l"/>
                <a:tab pos="8535600" algn="l"/>
                <a:tab pos="8984880" algn="l"/>
                <a:tab pos="9434160" algn="l"/>
              </a:tabLst>
            </a:pPr>
            <a:endParaRPr lang="fr-FR" sz="2800" dirty="0"/>
          </a:p>
          <a:p>
            <a:pPr lvl="0"/>
            <a:endParaRPr lang="fr-FR" sz="2000"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name="page32">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Réplication</a:t>
            </a:r>
          </a:p>
        </p:txBody>
      </p:sp>
      <p:sp>
        <p:nvSpPr>
          <p:cNvPr id="3" name="Espace réservé du texte 2"/>
          <p:cNvSpPr txBox="1">
            <a:spLocks noGrp="1"/>
          </p:cNvSpPr>
          <p:nvPr>
            <p:ph type="body" idx="4294967295"/>
          </p:nvPr>
        </p:nvSpPr>
        <p:spPr>
          <a:xfrm>
            <a:off x="1091880" y="2261880"/>
            <a:ext cx="8459640" cy="1240200"/>
          </a:xfrm>
        </p:spPr>
        <p:txBody>
          <a:bodyPr vert="horz"/>
          <a:lstStyle/>
          <a:p>
            <a:pPr lvl="0"/>
            <a:r>
              <a:rPr lang="fr-FR" sz="2800"/>
              <a:t>Les partitions peuvent être </a:t>
            </a:r>
            <a:r>
              <a:rPr lang="fr-FR" sz="2800" b="1">
                <a:solidFill>
                  <a:srgbClr val="0D1F63"/>
                </a:solidFill>
              </a:rPr>
              <a:t>répliquées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1800">
                <a:solidFill>
                  <a:srgbClr val="000000"/>
                </a:solidFill>
                <a:latin typeface="Tahoma" pitchFamily="34"/>
                <a:cs typeface="Lucida Sans Unicode" pitchFamily="34"/>
              </a:rPr>
              <a:t>La réplication permet la tolérance aux pannes et la durabilité des données</a:t>
            </a:r>
          </a:p>
        </p:txBody>
      </p:sp>
      <p:pic>
        <p:nvPicPr>
          <p:cNvPr id="5" name="Image 4"/>
          <p:cNvPicPr>
            <a:picLocks noChangeAspect="1"/>
          </p:cNvPicPr>
          <p:nvPr/>
        </p:nvPicPr>
        <p:blipFill>
          <a:blip r:embed="rId3"/>
          <a:stretch>
            <a:fillRect/>
          </a:stretch>
        </p:blipFill>
        <p:spPr>
          <a:xfrm>
            <a:off x="1435893" y="4351464"/>
            <a:ext cx="7820025" cy="239077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name="page33">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Distribution des partitions</a:t>
            </a:r>
          </a:p>
        </p:txBody>
      </p:sp>
      <p:sp>
        <p:nvSpPr>
          <p:cNvPr id="3" name="Espace réservé du texte 2"/>
          <p:cNvSpPr txBox="1">
            <a:spLocks noGrp="1"/>
          </p:cNvSpPr>
          <p:nvPr>
            <p:ph type="body" idx="4294967295"/>
          </p:nvPr>
        </p:nvSpPr>
        <p:spPr/>
        <p:txBody>
          <a:bodyPr vert="horz">
            <a:normAutofit fontScale="77500" lnSpcReduction="20000"/>
          </a:bodyPr>
          <a:lstStyle/>
          <a:p>
            <a:pPr lvl="0"/>
            <a:r>
              <a:rPr lang="fr-FR"/>
              <a:t>Les partitions sont réparties sur les instances du cluster.</a:t>
            </a:r>
          </a:p>
          <a:p>
            <a:pPr lvl="0"/>
            <a:r>
              <a:rPr lang="fr-FR"/>
              <a:t>Les répliques sont distribuées sur des instances différentes</a:t>
            </a:r>
          </a:p>
          <a:p>
            <a:pPr lvl="0"/>
            <a:r>
              <a:rPr lang="fr-FR"/>
              <a:t>Pour chaque partition répliquée, une des instances agit comme </a:t>
            </a:r>
            <a:r>
              <a:rPr lang="fr-FR" b="1">
                <a:solidFill>
                  <a:srgbClr val="0D1F63"/>
                </a:solidFill>
              </a:rPr>
              <a:t>maître (leader)</a:t>
            </a:r>
            <a:r>
              <a:rPr lang="fr-FR"/>
              <a:t>. Les autres comme </a:t>
            </a:r>
            <a:r>
              <a:rPr lang="fr-FR" b="1">
                <a:solidFill>
                  <a:srgbClr val="0D1F63"/>
                </a:solidFill>
              </a:rPr>
              <a:t>suiveurs (follower)</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Le maître coordonne les lectures et les écritures sur la partition</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Les suiveurs répliquent passivement le maître</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Si le maître défaille, un processus d’élection choisit un autre maître parmi les répliques</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name="page34">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Partition et offset</a:t>
            </a:r>
          </a:p>
        </p:txBody>
      </p:sp>
      <p:sp>
        <p:nvSpPr>
          <p:cNvPr id="3" name="Espace réservé du texte 2"/>
          <p:cNvSpPr txBox="1">
            <a:spLocks noGrp="1"/>
          </p:cNvSpPr>
          <p:nvPr>
            <p:ph type="body" idx="4294967295"/>
          </p:nvPr>
        </p:nvSpPr>
        <p:spPr/>
        <p:txBody>
          <a:bodyPr vert="horz"/>
          <a:lstStyle/>
          <a:p>
            <a:pPr lvl="0"/>
            <a:r>
              <a:rPr lang="fr-FR"/>
              <a:t>Chaque partition est une séquence </a:t>
            </a:r>
            <a:r>
              <a:rPr lang="fr-FR" b="1">
                <a:solidFill>
                  <a:srgbClr val="182F7C"/>
                </a:solidFill>
              </a:rPr>
              <a:t>ordonnée</a:t>
            </a:r>
            <a:r>
              <a:rPr lang="fr-FR" b="1">
                <a:solidFill>
                  <a:srgbClr val="000099"/>
                </a:solidFill>
              </a:rPr>
              <a:t> </a:t>
            </a:r>
            <a:r>
              <a:rPr lang="fr-FR" b="1">
                <a:solidFill>
                  <a:srgbClr val="182F7C"/>
                </a:solidFill>
              </a:rPr>
              <a:t>et immuable</a:t>
            </a:r>
            <a:r>
              <a:rPr lang="fr-FR"/>
              <a:t> d'enregistrements.</a:t>
            </a:r>
          </a:p>
          <a:p>
            <a:pPr lvl="0"/>
            <a:r>
              <a:rPr lang="fr-FR"/>
              <a:t>Un numéro d’identification séquentiel nommé </a:t>
            </a:r>
            <a:r>
              <a:rPr lang="fr-FR" b="1" i="1">
                <a:solidFill>
                  <a:srgbClr val="182F7C"/>
                </a:solidFill>
              </a:rPr>
              <a:t>offset</a:t>
            </a:r>
            <a:r>
              <a:rPr lang="fr-FR"/>
              <a:t> est attribué à chaque enregistrement.</a:t>
            </a:r>
          </a:p>
          <a:p>
            <a:pPr lvl="0"/>
            <a:r>
              <a:rPr lang="fr-FR"/>
              <a:t>Le cluster Kafka conserve durablement tous les enregistrements publiés, qu'ils aient ou non été consommés, en utilisant une </a:t>
            </a:r>
            <a:r>
              <a:rPr lang="fr-FR" b="1" i="1">
                <a:solidFill>
                  <a:srgbClr val="182F7C"/>
                </a:solidFill>
              </a:rPr>
              <a:t>période</a:t>
            </a:r>
            <a:r>
              <a:rPr lang="fr-FR"/>
              <a:t> </a:t>
            </a:r>
            <a:r>
              <a:rPr lang="fr-FR" b="1" i="1">
                <a:solidFill>
                  <a:srgbClr val="182F7C"/>
                </a:solidFill>
              </a:rPr>
              <a:t>de</a:t>
            </a:r>
            <a:r>
              <a:rPr lang="fr-FR"/>
              <a:t> </a:t>
            </a:r>
            <a:r>
              <a:rPr lang="fr-FR" b="1" i="1">
                <a:solidFill>
                  <a:srgbClr val="182F7C"/>
                </a:solidFill>
              </a:rPr>
              <a:t>rétention</a:t>
            </a:r>
            <a:r>
              <a:rPr lang="fr-FR"/>
              <a:t> configurable.</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name="page35">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Clients du cluster</a:t>
            </a:r>
          </a:p>
        </p:txBody>
      </p:sp>
      <p:pic>
        <p:nvPicPr>
          <p:cNvPr id="3" name="Image 2">
            <a:extLst>
              <a:ext uri="{FF2B5EF4-FFF2-40B4-BE49-F238E27FC236}">
                <a16:creationId xmlns:a16="http://schemas.microsoft.com/office/drawing/2014/main" id="{00000000-0000-0000-0000-000000000000}"/>
              </a:ext>
            </a:extLst>
          </p:cNvPr>
          <p:cNvPicPr>
            <a:picLocks noChangeAspect="1"/>
          </p:cNvPicPr>
          <p:nvPr/>
        </p:nvPicPr>
        <p:blipFill>
          <a:blip r:embed="rId3">
            <a:lum/>
            <a:alphaModFix/>
          </a:blip>
          <a:srcRect/>
          <a:stretch>
            <a:fillRect/>
          </a:stretch>
        </p:blipFill>
        <p:spPr>
          <a:xfrm>
            <a:off x="1091880" y="2752235"/>
            <a:ext cx="8777160" cy="4807440"/>
          </a:xfrm>
          <a:prstGeom prst="rect">
            <a:avLst/>
          </a:prstGeom>
          <a:noFill/>
          <a:ln>
            <a:noFill/>
          </a:ln>
        </p:spPr>
      </p:pic>
      <p:sp>
        <p:nvSpPr>
          <p:cNvPr id="4" name="ZoneTexte 3"/>
          <p:cNvSpPr txBox="1"/>
          <p:nvPr/>
        </p:nvSpPr>
        <p:spPr>
          <a:xfrm>
            <a:off x="984240" y="2411640"/>
            <a:ext cx="8898503" cy="734132"/>
          </a:xfrm>
          <a:prstGeom prst="rect">
            <a:avLst/>
          </a:prstGeom>
          <a:noFill/>
          <a:ln>
            <a:noFill/>
          </a:ln>
        </p:spPr>
        <p:txBody>
          <a:bodyPr vert="horz" wrap="none" lIns="90000" tIns="45000" rIns="90000" bIns="45000" anchorCtr="0" compatLnSpc="1">
            <a:sp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2200" b="0" i="0" u="none" strike="noStrike" baseline="0" dirty="0">
                <a:ln>
                  <a:noFill/>
                </a:ln>
                <a:solidFill>
                  <a:srgbClr val="000000"/>
                </a:solidFill>
                <a:latin typeface="Tahoma" pitchFamily="34"/>
                <a:ea typeface="Lucida Sans Unicode" pitchFamily="34"/>
                <a:cs typeface="Lucida Sans Unicode" pitchFamily="34"/>
              </a:rPr>
              <a:t>Les producteurs et consommateurs sont connectés à tous les brokers </a:t>
            </a:r>
            <a:r>
              <a:rPr lang="fr-FR" sz="2200" b="0" i="0" u="none" strike="noStrike" baseline="0" dirty="0" smtClean="0">
                <a:ln>
                  <a:noFill/>
                </a:ln>
                <a:solidFill>
                  <a:srgbClr val="000000"/>
                </a:solidFill>
                <a:latin typeface="Tahoma" pitchFamily="34"/>
                <a:ea typeface="Lucida Sans Unicode" pitchFamily="34"/>
                <a:cs typeface="Lucida Sans Unicode" pitchFamily="34"/>
              </a:rPr>
              <a:t/>
            </a:r>
            <a:br>
              <a:rPr lang="fr-FR" sz="2200" b="0" i="0" u="none" strike="noStrike" baseline="0" dirty="0" smtClean="0">
                <a:ln>
                  <a:noFill/>
                </a:ln>
                <a:solidFill>
                  <a:srgbClr val="000000"/>
                </a:solidFill>
                <a:latin typeface="Tahoma" pitchFamily="34"/>
                <a:ea typeface="Lucida Sans Unicode" pitchFamily="34"/>
                <a:cs typeface="Lucida Sans Unicode" pitchFamily="34"/>
              </a:rPr>
            </a:br>
            <a:r>
              <a:rPr lang="fr-FR" sz="2200" b="0" i="0" u="none" strike="noStrike" baseline="0" dirty="0" smtClean="0">
                <a:ln>
                  <a:noFill/>
                </a:ln>
                <a:solidFill>
                  <a:srgbClr val="000000"/>
                </a:solidFill>
                <a:latin typeface="Tahoma" pitchFamily="34"/>
                <a:ea typeface="Lucida Sans Unicode" pitchFamily="34"/>
                <a:cs typeface="Lucida Sans Unicode" pitchFamily="34"/>
              </a:rPr>
              <a:t>détenant </a:t>
            </a:r>
            <a:r>
              <a:rPr lang="fr-FR" sz="2200" b="0" i="0" u="none" strike="noStrike" baseline="0" dirty="0">
                <a:ln>
                  <a:noFill/>
                </a:ln>
                <a:solidFill>
                  <a:srgbClr val="000000"/>
                </a:solidFill>
                <a:latin typeface="Tahoma" pitchFamily="34"/>
                <a:ea typeface="Lucida Sans Unicode" pitchFamily="34"/>
                <a:cs typeface="Lucida Sans Unicode" pitchFamily="34"/>
              </a:rPr>
              <a:t>le </a:t>
            </a:r>
            <a:r>
              <a:rPr lang="fr-FR" sz="2200" b="0" i="1" u="none" strike="noStrike" baseline="0" dirty="0">
                <a:ln>
                  <a:noFill/>
                </a:ln>
                <a:solidFill>
                  <a:srgbClr val="000000"/>
                </a:solidFill>
                <a:latin typeface="Tahoma" pitchFamily="34"/>
                <a:ea typeface="Lucida Sans Unicode" pitchFamily="34"/>
                <a:cs typeface="Lucida Sans Unicode" pitchFamily="34"/>
              </a:rPr>
              <a:t>topic</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name="page36">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Routing des messages</a:t>
            </a:r>
          </a:p>
        </p:txBody>
      </p:sp>
      <p:sp>
        <p:nvSpPr>
          <p:cNvPr id="3" name="Espace réservé du texte 2"/>
          <p:cNvSpPr txBox="1">
            <a:spLocks noGrp="1"/>
          </p:cNvSpPr>
          <p:nvPr>
            <p:ph type="body" idx="4294967295"/>
          </p:nvPr>
        </p:nvSpPr>
        <p:spPr/>
        <p:txBody>
          <a:bodyPr vert="horz"/>
          <a:lstStyle/>
          <a:p>
            <a:pPr lvl="0"/>
            <a:r>
              <a:rPr lang="fr-FR"/>
              <a:t>Les producteurs sont responsables du choix de la partition en fonction de l'enregistrement</a:t>
            </a:r>
          </a:p>
          <a:p>
            <a:pPr lvl="0"/>
            <a:r>
              <a:rPr lang="fr-FR"/>
              <a:t>Cela peut être fait</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via une stratégie Round-Robin assurant un équilibrage de charge</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En fonction des données de l’enregistrement. Typiquement, la clé</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name="page37">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Groupe de consommateurs</a:t>
            </a:r>
          </a:p>
        </p:txBody>
      </p:sp>
      <p:sp>
        <p:nvSpPr>
          <p:cNvPr id="3" name="Espace réservé du texte 2"/>
          <p:cNvSpPr txBox="1">
            <a:spLocks noGrp="1"/>
          </p:cNvSpPr>
          <p:nvPr>
            <p:ph type="body" idx="4294967295"/>
          </p:nvPr>
        </p:nvSpPr>
        <p:spPr/>
        <p:txBody>
          <a:bodyPr vert="horz">
            <a:normAutofit lnSpcReduction="10000"/>
          </a:bodyPr>
          <a:lstStyle/>
          <a:p>
            <a:pPr lvl="0"/>
            <a:r>
              <a:rPr lang="fr-FR"/>
              <a:t>Les consommateurs sont taggés avec un nom de </a:t>
            </a:r>
            <a:r>
              <a:rPr lang="fr-FR" b="1">
                <a:solidFill>
                  <a:srgbClr val="0D1F63"/>
                </a:solidFill>
              </a:rPr>
              <a:t>groupe</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Chaque enregistrement d’un topic est remis à une instance de consommateur au sein de chaque groupe.</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Les instances de consommateurs peuvent se trouver dans des threads, processus  ou machines distincts.</a:t>
            </a:r>
            <a:br>
              <a:rPr lang="fr-FR" sz="3200">
                <a:solidFill>
                  <a:srgbClr val="000000"/>
                </a:solidFill>
                <a:latin typeface="Tahoma" pitchFamily="34"/>
                <a:cs typeface="Lucida Sans Unicode" pitchFamily="34"/>
              </a:rPr>
            </a:br>
            <a:r>
              <a:rPr lang="fr-FR" sz="3200">
                <a:solidFill>
                  <a:srgbClr val="000000"/>
                </a:solidFill>
                <a:latin typeface="Tahoma" pitchFamily="34"/>
                <a:cs typeface="Lucida Sans Unicode" pitchFamily="34"/>
              </a:rPr>
              <a:t>=&gt; Scalabilité et Tolérance aux fautes</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name="page38">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Offset consommateur</a:t>
            </a:r>
          </a:p>
        </p:txBody>
      </p:sp>
      <p:sp>
        <p:nvSpPr>
          <p:cNvPr id="3" name="Espace réservé du texte 2"/>
          <p:cNvSpPr txBox="1">
            <a:spLocks noGrp="1"/>
          </p:cNvSpPr>
          <p:nvPr>
            <p:ph type="body" idx="4294967295"/>
          </p:nvPr>
        </p:nvSpPr>
        <p:spPr>
          <a:xfrm>
            <a:off x="1091880" y="2274237"/>
            <a:ext cx="8459640" cy="4384800"/>
          </a:xfrm>
        </p:spPr>
        <p:txBody>
          <a:bodyPr vert="horz">
            <a:normAutofit fontScale="92500" lnSpcReduction="20000"/>
          </a:bodyPr>
          <a:lstStyle/>
          <a:p>
            <a:pPr lvl="0"/>
            <a:r>
              <a:rPr lang="fr-FR"/>
              <a:t>La seule métadonnée conservée pour un groupe de consommateurs est son </a:t>
            </a:r>
            <a:r>
              <a:rPr lang="fr-FR" b="1">
                <a:solidFill>
                  <a:srgbClr val="182F7C"/>
                </a:solidFill>
              </a:rPr>
              <a:t>offset</a:t>
            </a:r>
            <a:r>
              <a:rPr lang="fr-FR"/>
              <a:t> du journal.</a:t>
            </a:r>
          </a:p>
          <a:p>
            <a:pPr lvl="0"/>
            <a:r>
              <a:rPr lang="fr-FR"/>
              <a:t>Cet offset est contrôlé par le consommateur:</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normalement, le consommateur avance son offset au fur et à mesure de sa lecture des enregistrements,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mais, il peut consommer dans l'ordre qu'il souhaite.</a:t>
            </a:r>
            <a:br>
              <a:rPr lang="fr-FR" sz="3200">
                <a:solidFill>
                  <a:srgbClr val="000000"/>
                </a:solidFill>
                <a:latin typeface="Tahoma" pitchFamily="34"/>
                <a:cs typeface="Lucida Sans Unicode" pitchFamily="34"/>
              </a:rPr>
            </a:br>
            <a:r>
              <a:rPr lang="fr-FR" sz="3200">
                <a:solidFill>
                  <a:srgbClr val="000000"/>
                </a:solidFill>
                <a:latin typeface="Tahoma" pitchFamily="34"/>
                <a:cs typeface="Lucida Sans Unicode" pitchFamily="34"/>
              </a:rPr>
              <a:t>Par exemple, retraiter les données les plus anciennes ou repartir d’un offset particulier.</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name="page39">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sz="3600"/>
              <a:t>Consommatteur vs Partition</a:t>
            </a:r>
            <a:br>
              <a:rPr lang="fr-FR" sz="3600"/>
            </a:br>
            <a:r>
              <a:rPr lang="fr-FR" sz="3600"/>
              <a:t>Rééquilibrage dynamique</a:t>
            </a:r>
          </a:p>
        </p:txBody>
      </p:sp>
      <p:sp>
        <p:nvSpPr>
          <p:cNvPr id="3" name="Espace réservé du texte 2"/>
          <p:cNvSpPr txBox="1">
            <a:spLocks noGrp="1"/>
          </p:cNvSpPr>
          <p:nvPr>
            <p:ph type="body" idx="4294967295"/>
          </p:nvPr>
        </p:nvSpPr>
        <p:spPr/>
        <p:txBody>
          <a:bodyPr vert="horz">
            <a:normAutofit fontScale="85000" lnSpcReduction="10000"/>
          </a:bodyPr>
          <a:lstStyle/>
          <a:p>
            <a:pPr lvl="0"/>
            <a:r>
              <a:rPr lang="fr-FR"/>
              <a:t>Kafka assigne les partitions à des instances de consommateur d’un même groupe.</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A tout moment, un consommateur est exclusivement dédié à une partition  </a:t>
            </a:r>
          </a:p>
          <a:p>
            <a:pPr lvl="0"/>
            <a:r>
              <a:rPr lang="fr-FR"/>
              <a:t>Ceci est géré dynamiquement par le protocole Kafka.</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Si de nouvelles instances rejoignent le groupe, elles reprendront certaines partitions des autres membres du groupe;</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si une instance meurt, ses partitions seront distribuées aux instances restantes.</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name="page40">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Exemple</a:t>
            </a:r>
          </a:p>
        </p:txBody>
      </p:sp>
      <p:pic>
        <p:nvPicPr>
          <p:cNvPr id="3" name="Image 2">
            <a:extLst>
              <a:ext uri="{FF2B5EF4-FFF2-40B4-BE49-F238E27FC236}">
                <a16:creationId xmlns:a16="http://schemas.microsoft.com/office/drawing/2014/main" id="{00000000-0000-0000-0000-000000000000}"/>
              </a:ext>
            </a:extLst>
          </p:cNvPr>
          <p:cNvPicPr>
            <a:picLocks noChangeAspect="1"/>
          </p:cNvPicPr>
          <p:nvPr/>
        </p:nvPicPr>
        <p:blipFill>
          <a:blip r:embed="rId3">
            <a:lum/>
            <a:alphaModFix/>
          </a:blip>
          <a:srcRect/>
          <a:stretch>
            <a:fillRect/>
          </a:stretch>
        </p:blipFill>
        <p:spPr>
          <a:xfrm>
            <a:off x="1594800" y="2514960"/>
            <a:ext cx="7560000" cy="40194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name="page41">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Ordre des enregistrements</a:t>
            </a:r>
          </a:p>
        </p:txBody>
      </p:sp>
      <p:sp>
        <p:nvSpPr>
          <p:cNvPr id="3" name="Espace réservé du texte 2"/>
          <p:cNvSpPr txBox="1">
            <a:spLocks noGrp="1"/>
          </p:cNvSpPr>
          <p:nvPr>
            <p:ph type="body" idx="4294967295"/>
          </p:nvPr>
        </p:nvSpPr>
        <p:spPr/>
        <p:txBody>
          <a:bodyPr vert="horz">
            <a:normAutofit fontScale="92500" lnSpcReduction="10000"/>
          </a:bodyPr>
          <a:lstStyle/>
          <a:p>
            <a:pPr lvl="0"/>
            <a:r>
              <a:rPr lang="fr-FR"/>
              <a:t>Kafka garantit un ordre total sur les enregistrements d'une partition, mais pas sur les différentes partitions d'un topic.</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L'ordre sur les partitions, combiné à la possibilité de partitionner les données par une clé est suffisant pour la plupart des applications.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Si une application nécessite un ordre strict sur tous les enregistrements. Il faut que le topic n’est qu’une seule partition</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name="page4">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wrap="square">
            <a:spAutoFit/>
          </a:bodyPr>
          <a:lstStyle/>
          <a:p>
            <a:pPr lvl="0"/>
            <a:r>
              <a:rPr lang="fr-FR" sz="4800"/>
              <a:t>Introduction à Kafka</a:t>
            </a:r>
          </a:p>
        </p:txBody>
      </p:sp>
      <p:sp>
        <p:nvSpPr>
          <p:cNvPr id="3" name="Sous-titre 2"/>
          <p:cNvSpPr txBox="1">
            <a:spLocks noGrp="1"/>
          </p:cNvSpPr>
          <p:nvPr>
            <p:ph type="subTitle" idx="4294967295"/>
          </p:nvPr>
        </p:nvSpPr>
        <p:spPr/>
        <p:txBody>
          <a:bodyPr vert="horz" wrap="square">
            <a:spAutoFit/>
          </a:bodyPr>
          <a:lstStyle/>
          <a:p>
            <a:pPr lvl="0" indent="-311040" algn="ctr">
              <a:lnSpc>
                <a:spcPct val="95000"/>
              </a:lnSpc>
              <a:spcAft>
                <a:spcPts val="0"/>
              </a:spcAft>
            </a:pPr>
            <a:endParaRPr lang="fr-FR"/>
          </a:p>
          <a:p>
            <a:pPr lvl="0" indent="-311040" algn="ctr">
              <a:lnSpc>
                <a:spcPct val="95000"/>
              </a:lnSpc>
              <a:spcAft>
                <a:spcPts val="0"/>
              </a:spcAft>
            </a:pPr>
            <a:endParaRPr lang="fr-FR"/>
          </a:p>
          <a:p>
            <a:pPr lvl="0" indent="-311040" algn="ctr">
              <a:lnSpc>
                <a:spcPct val="95000"/>
              </a:lnSpc>
              <a:spcAft>
                <a:spcPts val="0"/>
              </a:spcAft>
            </a:pPr>
            <a:r>
              <a:rPr lang="fr-FR" b="1">
                <a:solidFill>
                  <a:srgbClr val="0D1F63"/>
                </a:solidFill>
              </a:rPr>
              <a:t>Le projet Kafka</a:t>
            </a:r>
          </a:p>
          <a:p>
            <a:pPr lvl="0" indent="-311040" algn="ctr">
              <a:lnSpc>
                <a:spcPct val="95000"/>
              </a:lnSpc>
              <a:spcAft>
                <a:spcPts val="0"/>
              </a:spcAft>
            </a:pPr>
            <a:r>
              <a:rPr lang="fr-FR"/>
              <a:t>Cas d’usage</a:t>
            </a:r>
          </a:p>
          <a:p>
            <a:pPr lvl="0" indent="-311040" algn="ctr">
              <a:lnSpc>
                <a:spcPct val="95000"/>
              </a:lnSpc>
              <a:spcAft>
                <a:spcPts val="0"/>
              </a:spcAft>
            </a:pPr>
            <a:r>
              <a:rPr lang="fr-FR"/>
              <a:t>Concepts</a:t>
            </a:r>
          </a:p>
          <a:p>
            <a:pPr lvl="0" indent="-311040" algn="ctr">
              <a:lnSpc>
                <a:spcPct val="95000"/>
              </a:lnSpc>
              <a:spcAft>
                <a:spcPts val="0"/>
              </a:spcAft>
            </a:pPr>
            <a:endParaRPr lang="fr-F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name="page42">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wrap="square">
            <a:spAutoFit/>
          </a:bodyPr>
          <a:lstStyle/>
          <a:p>
            <a:pPr lvl="0"/>
            <a:r>
              <a:rPr lang="fr-FR" sz="4800"/>
              <a:t>Cluster</a:t>
            </a:r>
          </a:p>
        </p:txBody>
      </p:sp>
      <p:sp>
        <p:nvSpPr>
          <p:cNvPr id="3" name="Sous-titre 2"/>
          <p:cNvSpPr txBox="1">
            <a:spLocks noGrp="1"/>
          </p:cNvSpPr>
          <p:nvPr>
            <p:ph type="subTitle" idx="4294967295"/>
          </p:nvPr>
        </p:nvSpPr>
        <p:spPr/>
        <p:txBody>
          <a:bodyPr vert="horz" wrap="square">
            <a:spAutoFit/>
          </a:bodyPr>
          <a:lstStyle/>
          <a:p>
            <a:pPr lvl="0" indent="-311040" algn="ctr">
              <a:lnSpc>
                <a:spcPct val="95000"/>
              </a:lnSpc>
              <a:spcAft>
                <a:spcPts val="0"/>
              </a:spcAft>
            </a:pPr>
            <a:endParaRPr lang="fr-FR" dirty="0"/>
          </a:p>
          <a:p>
            <a:pPr lvl="0" indent="-311040" algn="ctr">
              <a:lnSpc>
                <a:spcPct val="95000"/>
              </a:lnSpc>
              <a:spcAft>
                <a:spcPts val="0"/>
              </a:spcAft>
            </a:pPr>
            <a:endParaRPr lang="fr-FR" dirty="0"/>
          </a:p>
          <a:p>
            <a:pPr lvl="0" indent="-311040" algn="ctr">
              <a:lnSpc>
                <a:spcPct val="95000"/>
              </a:lnSpc>
              <a:spcAft>
                <a:spcPts val="0"/>
              </a:spcAft>
            </a:pPr>
            <a:endParaRPr lang="fr-FR" dirty="0"/>
          </a:p>
          <a:p>
            <a:pPr lvl="0" indent="-311040" algn="ctr">
              <a:lnSpc>
                <a:spcPct val="95000"/>
              </a:lnSpc>
              <a:spcAft>
                <a:spcPts val="0"/>
              </a:spcAft>
            </a:pPr>
            <a:r>
              <a:rPr lang="fr-FR" b="1" dirty="0">
                <a:solidFill>
                  <a:srgbClr val="0D1F63"/>
                </a:solidFill>
              </a:rPr>
              <a:t>Nœuds du cluster</a:t>
            </a:r>
          </a:p>
          <a:p>
            <a:pPr lvl="0" indent="-311040" algn="ctr">
              <a:lnSpc>
                <a:spcPct val="95000"/>
              </a:lnSpc>
              <a:spcAft>
                <a:spcPts val="0"/>
              </a:spcAft>
            </a:pPr>
            <a:r>
              <a:rPr lang="fr-FR" dirty="0"/>
              <a:t>Distributions / Installation</a:t>
            </a:r>
          </a:p>
          <a:p>
            <a:pPr lvl="0" indent="-311040" algn="ctr">
              <a:lnSpc>
                <a:spcPct val="95000"/>
              </a:lnSpc>
              <a:spcAft>
                <a:spcPts val="0"/>
              </a:spcAft>
            </a:pPr>
            <a:r>
              <a:rPr lang="fr-FR" dirty="0"/>
              <a:t>Utilitaires</a:t>
            </a:r>
            <a:r>
              <a:rPr lang="fr-FR" b="1" dirty="0">
                <a:solidFill>
                  <a:srgbClr val="0D1F63"/>
                </a:solidFill>
              </a:rPr>
              <a:t> </a:t>
            </a:r>
            <a:r>
              <a:rPr lang="fr-FR" i="1" dirty="0"/>
              <a:t>Kafka</a:t>
            </a:r>
          </a:p>
          <a:p>
            <a:pPr lvl="0" indent="-311040" algn="ctr">
              <a:lnSpc>
                <a:spcPct val="95000"/>
              </a:lnSpc>
              <a:spcAft>
                <a:spcPts val="0"/>
              </a:spcAft>
            </a:pPr>
            <a:r>
              <a:rPr lang="fr-FR" dirty="0"/>
              <a:t>Outils graphiques</a:t>
            </a:r>
          </a:p>
          <a:p>
            <a:pPr lvl="0" indent="-311040" algn="ctr">
              <a:lnSpc>
                <a:spcPct val="95000"/>
              </a:lnSpc>
              <a:spcAft>
                <a:spcPts val="0"/>
              </a:spcAft>
            </a:pPr>
            <a:endParaRPr lang="fr-FR"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name="page43">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Cluster</a:t>
            </a:r>
          </a:p>
        </p:txBody>
      </p:sp>
      <p:sp>
        <p:nvSpPr>
          <p:cNvPr id="3" name="Espace réservé du texte 2"/>
          <p:cNvSpPr txBox="1">
            <a:spLocks noGrp="1"/>
          </p:cNvSpPr>
          <p:nvPr>
            <p:ph type="body" idx="4294967295"/>
          </p:nvPr>
        </p:nvSpPr>
        <p:spPr>
          <a:xfrm>
            <a:off x="1091880" y="2286594"/>
            <a:ext cx="8459640" cy="4384800"/>
          </a:xfrm>
        </p:spPr>
        <p:txBody>
          <a:bodyPr vert="horz">
            <a:normAutofit fontScale="77500" lnSpcReduction="20000"/>
          </a:bodyPr>
          <a:lstStyle/>
          <a:p>
            <a:pPr lvl="0"/>
            <a:r>
              <a:rPr lang="fr-FR"/>
              <a:t>Kafka est exécuté comme un cluster d'un ou plusieurs </a:t>
            </a:r>
            <a:r>
              <a:rPr lang="fr-FR" b="1">
                <a:solidFill>
                  <a:srgbClr val="000099"/>
                </a:solidFill>
              </a:rPr>
              <a:t>serveurs</a:t>
            </a:r>
            <a:r>
              <a:rPr lang="fr-FR"/>
              <a:t> pouvant s'étendre sur plusieurs centres de données.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2800">
                <a:solidFill>
                  <a:srgbClr val="000000"/>
                </a:solidFill>
                <a:latin typeface="Tahoma" pitchFamily="34"/>
                <a:cs typeface="Lucida Sans Unicode" pitchFamily="34"/>
              </a:rPr>
              <a:t>Certains de ces serveurs </a:t>
            </a:r>
            <a:r>
              <a:rPr lang="fr-FR" sz="3200">
                <a:solidFill>
                  <a:srgbClr val="000000"/>
                </a:solidFill>
                <a:latin typeface="Tahoma" pitchFamily="34"/>
                <a:cs typeface="Lucida Sans Unicode" pitchFamily="34"/>
              </a:rPr>
              <a:t>appelés les </a:t>
            </a:r>
            <a:r>
              <a:rPr lang="fr-FR" sz="3200" b="1">
                <a:solidFill>
                  <a:srgbClr val="000099"/>
                </a:solidFill>
                <a:latin typeface="Tahoma" pitchFamily="34"/>
                <a:cs typeface="Lucida Sans Unicode" pitchFamily="34"/>
              </a:rPr>
              <a:t>brokers </a:t>
            </a:r>
            <a:r>
              <a:rPr lang="fr-FR" sz="3200">
                <a:solidFill>
                  <a:srgbClr val="000000"/>
                </a:solidFill>
                <a:latin typeface="Tahoma" pitchFamily="34"/>
                <a:cs typeface="Lucida Sans Unicode" pitchFamily="34"/>
              </a:rPr>
              <a:t>forment la couche de stockage.</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Un serveur est désigné </a:t>
            </a:r>
            <a:r>
              <a:rPr lang="fr-FR" sz="3200" b="1">
                <a:solidFill>
                  <a:srgbClr val="000099"/>
                </a:solidFill>
                <a:latin typeface="Tahoma" pitchFamily="34"/>
                <a:cs typeface="Lucida Sans Unicode" pitchFamily="34"/>
              </a:rPr>
              <a:t>contrôleur</a:t>
            </a:r>
            <a:r>
              <a:rPr lang="fr-FR" sz="3200" b="1" baseline="30000">
                <a:solidFill>
                  <a:srgbClr val="000099"/>
                </a:solidFill>
                <a:latin typeface="Tahoma" pitchFamily="34"/>
                <a:cs typeface="Lucida Sans Unicode" pitchFamily="34"/>
              </a:rPr>
              <a:t>1</a:t>
            </a:r>
            <a:r>
              <a:rPr lang="fr-FR" sz="3200">
                <a:solidFill>
                  <a:srgbClr val="000000"/>
                </a:solidFill>
                <a:latin typeface="Tahoma" pitchFamily="34"/>
                <a:cs typeface="Lucida Sans Unicode" pitchFamily="34"/>
              </a:rPr>
              <a:t>. </a:t>
            </a:r>
            <a:br>
              <a:rPr lang="fr-FR" sz="3200">
                <a:solidFill>
                  <a:srgbClr val="000000"/>
                </a:solidFill>
                <a:latin typeface="Tahoma" pitchFamily="34"/>
                <a:cs typeface="Lucida Sans Unicode" pitchFamily="34"/>
              </a:rPr>
            </a:br>
            <a:r>
              <a:rPr lang="fr-FR" sz="3200">
                <a:solidFill>
                  <a:srgbClr val="000000"/>
                </a:solidFill>
                <a:latin typeface="Tahoma" pitchFamily="34"/>
                <a:cs typeface="Lucida Sans Unicode" pitchFamily="34"/>
              </a:rPr>
              <a:t>Son rôle est de prendre des décisions concernant le cluster comme l’affectation de partitions</a:t>
            </a:r>
          </a:p>
          <a:p>
            <a:pPr lvl="0"/>
            <a:endParaRPr lang="fr-FR"/>
          </a:p>
          <a:p>
            <a:pPr lvl="0"/>
            <a:r>
              <a:rPr lang="fr-FR"/>
              <a:t>Avant la version 3.x, un cluster Kafka nécessitait également un ensemble Zookeeper</a:t>
            </a:r>
            <a:r>
              <a:rPr lang="fr-FR" baseline="30000"/>
              <a:t>2</a:t>
            </a:r>
            <a:r>
              <a:rPr lang="fr-FR"/>
              <a:t> permettant de stocker les méta-données nécessaires au contrôleur</a:t>
            </a:r>
          </a:p>
        </p:txBody>
      </p:sp>
      <p:sp>
        <p:nvSpPr>
          <p:cNvPr id="4" name="ZoneTexte 3"/>
          <p:cNvSpPr txBox="1"/>
          <p:nvPr/>
        </p:nvSpPr>
        <p:spPr>
          <a:xfrm>
            <a:off x="490680" y="6748559"/>
            <a:ext cx="8159040" cy="698039"/>
          </a:xfrm>
          <a:prstGeom prst="rect">
            <a:avLst/>
          </a:prstGeom>
          <a:noFill/>
          <a:ln>
            <a:noFill/>
          </a:ln>
        </p:spPr>
        <p:txBody>
          <a:bodyPr vert="horz" wrap="none" lIns="90000" tIns="45000" rIns="90000" bIns="45000" anchorCtr="0" compatLnSpc="1">
            <a:sp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2100" b="0" i="1" u="none" strike="noStrike" baseline="0">
                <a:ln>
                  <a:noFill/>
                </a:ln>
                <a:solidFill>
                  <a:srgbClr val="000000"/>
                </a:solidFill>
                <a:latin typeface="Times New Roman" pitchFamily="18"/>
                <a:ea typeface="Lucida Sans Unicode" pitchFamily="34"/>
                <a:cs typeface="Lucida Sans Unicode" pitchFamily="34"/>
              </a:rPr>
              <a:t>1. Lors de la présence d’un contrôleur, le cluster s’exécute en mode Kraft</a:t>
            </a:r>
          </a:p>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2100" b="0" i="1" u="none" strike="noStrike" baseline="0">
                <a:ln>
                  <a:noFill/>
                </a:ln>
                <a:solidFill>
                  <a:srgbClr val="000000"/>
                </a:solidFill>
                <a:latin typeface="Times New Roman" pitchFamily="18"/>
                <a:ea typeface="Lucida Sans Unicode" pitchFamily="34"/>
                <a:cs typeface="Lucida Sans Unicode" pitchFamily="34"/>
              </a:rPr>
              <a:t>2. Voir annexe Zookeeper</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name="page44">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Nombre de brokers</a:t>
            </a:r>
          </a:p>
        </p:txBody>
      </p:sp>
      <p:sp>
        <p:nvSpPr>
          <p:cNvPr id="3" name="Espace réservé du texte 2"/>
          <p:cNvSpPr txBox="1">
            <a:spLocks noGrp="1"/>
          </p:cNvSpPr>
          <p:nvPr>
            <p:ph type="body" idx="4294967295"/>
          </p:nvPr>
        </p:nvSpPr>
        <p:spPr>
          <a:xfrm>
            <a:off x="1091880" y="2311308"/>
            <a:ext cx="8459640" cy="4384800"/>
          </a:xfrm>
        </p:spPr>
        <p:txBody>
          <a:bodyPr vert="horz">
            <a:normAutofit fontScale="92500" lnSpcReduction="20000"/>
          </a:bodyPr>
          <a:lstStyle/>
          <a:p>
            <a:pPr lvl="0"/>
            <a:r>
              <a:rPr lang="fr-FR"/>
              <a:t>Pour déterminer le nombre de brokers :</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Premier facteur :</a:t>
            </a:r>
            <a:br>
              <a:rPr lang="fr-FR" sz="3200">
                <a:solidFill>
                  <a:srgbClr val="000000"/>
                </a:solidFill>
                <a:latin typeface="Tahoma" pitchFamily="34"/>
                <a:cs typeface="Lucida Sans Unicode" pitchFamily="34"/>
              </a:rPr>
            </a:br>
            <a:r>
              <a:rPr lang="fr-FR" sz="3200">
                <a:solidFill>
                  <a:srgbClr val="000000"/>
                </a:solidFill>
                <a:latin typeface="Tahoma" pitchFamily="34"/>
                <a:cs typeface="Lucida Sans Unicode" pitchFamily="34"/>
              </a:rPr>
              <a:t>Le niveau de tolérance aux pannes requis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Second facteur : </a:t>
            </a:r>
            <a:br>
              <a:rPr lang="fr-FR" sz="3200">
                <a:solidFill>
                  <a:srgbClr val="000000"/>
                </a:solidFill>
                <a:latin typeface="Tahoma" pitchFamily="34"/>
                <a:cs typeface="Lucida Sans Unicode" pitchFamily="34"/>
              </a:rPr>
            </a:br>
            <a:r>
              <a:rPr lang="fr-FR" sz="3200">
                <a:solidFill>
                  <a:srgbClr val="000000"/>
                </a:solidFill>
                <a:latin typeface="Tahoma" pitchFamily="34"/>
                <a:cs typeface="Lucida Sans Unicode" pitchFamily="34"/>
              </a:rPr>
              <a:t>La capacité de disque requise pour conserver les messages et la quantité de stockage disponible sur chaque </a:t>
            </a:r>
            <a:r>
              <a:rPr lang="fr-FR" sz="3200" i="1">
                <a:solidFill>
                  <a:srgbClr val="000000"/>
                </a:solidFill>
                <a:latin typeface="Tahoma" pitchFamily="34"/>
                <a:cs typeface="Lucida Sans Unicode" pitchFamily="34"/>
              </a:rPr>
              <a:t>broker</a:t>
            </a:r>
            <a:r>
              <a:rPr lang="fr-FR" sz="3200">
                <a:solidFill>
                  <a:srgbClr val="000000"/>
                </a:solidFill>
                <a:latin typeface="Tahoma" pitchFamily="34"/>
                <a:cs typeface="Lucida Sans Unicode" pitchFamily="34"/>
              </a:rPr>
              <a:t>.</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3ème facteur : </a:t>
            </a:r>
            <a:br>
              <a:rPr lang="fr-FR" sz="3200">
                <a:solidFill>
                  <a:srgbClr val="000000"/>
                </a:solidFill>
                <a:latin typeface="Tahoma" pitchFamily="34"/>
                <a:cs typeface="Lucida Sans Unicode" pitchFamily="34"/>
              </a:rPr>
            </a:br>
            <a:r>
              <a:rPr lang="fr-FR" sz="3200">
                <a:solidFill>
                  <a:srgbClr val="000000"/>
                </a:solidFill>
                <a:latin typeface="Tahoma" pitchFamily="34"/>
                <a:cs typeface="Lucida Sans Unicode" pitchFamily="34"/>
              </a:rPr>
              <a:t>La capacité du cluster à traiter le débit de requêtes en profitant du parallélisme.</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name="page45">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Configuration et démarrage d’un nœud</a:t>
            </a:r>
          </a:p>
        </p:txBody>
      </p:sp>
      <p:sp>
        <p:nvSpPr>
          <p:cNvPr id="3" name="Espace réservé du texte 2"/>
          <p:cNvSpPr txBox="1">
            <a:spLocks noGrp="1"/>
          </p:cNvSpPr>
          <p:nvPr>
            <p:ph type="body" idx="4294967295"/>
          </p:nvPr>
        </p:nvSpPr>
        <p:spPr/>
        <p:txBody>
          <a:bodyPr vert="horz">
            <a:normAutofit lnSpcReduction="10000"/>
          </a:bodyPr>
          <a:lstStyle/>
          <a:p>
            <a:pPr lvl="0"/>
            <a:r>
              <a:rPr lang="fr-FR" dirty="0" smtClean="0"/>
              <a:t>La distribution Kafka </a:t>
            </a:r>
            <a:r>
              <a:rPr lang="fr-FR" dirty="0"/>
              <a:t>fournit un script de démarrage :</a:t>
            </a:r>
            <a:br>
              <a:rPr lang="fr-FR" dirty="0"/>
            </a:br>
            <a:r>
              <a:rPr lang="fr-FR" b="1" i="1" dirty="0">
                <a:solidFill>
                  <a:srgbClr val="000099"/>
                </a:solidFill>
              </a:rPr>
              <a:t>kafka-server-start.sh</a:t>
            </a:r>
          </a:p>
          <a:p>
            <a:pPr lvl="0"/>
            <a:r>
              <a:rPr lang="fr-FR" dirty="0"/>
              <a:t>Chaque nœud est démarré via ce script qui lit sa configuration :</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dirty="0">
                <a:solidFill>
                  <a:srgbClr val="000000"/>
                </a:solidFill>
                <a:latin typeface="Tahoma" pitchFamily="34"/>
                <a:cs typeface="Lucida Sans Unicode" pitchFamily="34"/>
              </a:rPr>
              <a:t>Dans un fichier </a:t>
            </a:r>
            <a:r>
              <a:rPr lang="fr-FR" sz="3200" b="1" i="1" dirty="0" err="1">
                <a:solidFill>
                  <a:srgbClr val="000099"/>
                </a:solidFill>
                <a:latin typeface="Tahoma" pitchFamily="34"/>
                <a:cs typeface="Lucida Sans Unicode" pitchFamily="34"/>
              </a:rPr>
              <a:t>server.properties</a:t>
            </a:r>
            <a:endParaRPr lang="fr-FR" sz="3200" b="1" i="1" dirty="0">
              <a:solidFill>
                <a:srgbClr val="000099"/>
              </a:solidFill>
              <a:latin typeface="Tahoma" pitchFamily="34"/>
              <a:cs typeface="Lucida Sans Unicode" pitchFamily="34"/>
            </a:endParaRP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dirty="0">
                <a:solidFill>
                  <a:srgbClr val="000000"/>
                </a:solidFill>
                <a:latin typeface="Tahoma" pitchFamily="34"/>
                <a:cs typeface="Lucida Sans Unicode" pitchFamily="34"/>
              </a:rPr>
              <a:t>L</a:t>
            </a:r>
            <a:r>
              <a:rPr lang="fr-FR" sz="3200" dirty="0" smtClean="0">
                <a:solidFill>
                  <a:srgbClr val="000000"/>
                </a:solidFill>
                <a:latin typeface="Tahoma" pitchFamily="34"/>
                <a:cs typeface="Lucida Sans Unicode" pitchFamily="34"/>
              </a:rPr>
              <a:t>es </a:t>
            </a:r>
            <a:r>
              <a:rPr lang="fr-FR" sz="3200" dirty="0">
                <a:solidFill>
                  <a:srgbClr val="000000"/>
                </a:solidFill>
                <a:latin typeface="Tahoma" pitchFamily="34"/>
                <a:cs typeface="Lucida Sans Unicode" pitchFamily="34"/>
              </a:rPr>
              <a:t>propriétés peuvent être surchargées par la commande en ligne via l’option </a:t>
            </a:r>
            <a:r>
              <a:rPr lang="fr-FR" sz="3200" dirty="0" smtClean="0">
                <a:solidFill>
                  <a:srgbClr val="000000"/>
                </a:solidFill>
                <a:latin typeface="Tahoma" pitchFamily="34"/>
                <a:cs typeface="Lucida Sans Unicode" pitchFamily="34"/>
              </a:rPr>
              <a:t/>
            </a:r>
            <a:br>
              <a:rPr lang="fr-FR" sz="3200" dirty="0" smtClean="0">
                <a:solidFill>
                  <a:srgbClr val="000000"/>
                </a:solidFill>
                <a:latin typeface="Tahoma" pitchFamily="34"/>
                <a:cs typeface="Lucida Sans Unicode" pitchFamily="34"/>
              </a:rPr>
            </a:br>
            <a:r>
              <a:rPr lang="fr-FR" sz="3200" b="1" i="1" dirty="0" smtClean="0">
                <a:solidFill>
                  <a:srgbClr val="000099"/>
                </a:solidFill>
                <a:latin typeface="Tahoma" pitchFamily="34"/>
                <a:cs typeface="Lucida Sans Unicode" pitchFamily="34"/>
              </a:rPr>
              <a:t>--</a:t>
            </a:r>
            <a:r>
              <a:rPr lang="fr-FR" sz="3200" b="1" i="1" dirty="0" err="1">
                <a:solidFill>
                  <a:srgbClr val="000099"/>
                </a:solidFill>
                <a:latin typeface="Tahoma" pitchFamily="34"/>
                <a:cs typeface="Lucida Sans Unicode" pitchFamily="34"/>
              </a:rPr>
              <a:t>override</a:t>
            </a:r>
            <a:endParaRPr lang="fr-FR" sz="3200" b="1" i="1" dirty="0">
              <a:solidFill>
                <a:srgbClr val="000099"/>
              </a:solidFill>
              <a:latin typeface="Tahoma" pitchFamily="34"/>
              <a:cs typeface="Lucida Sans Unicode" pitchFamily="34"/>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name="page46">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Principales configuration</a:t>
            </a:r>
          </a:p>
        </p:txBody>
      </p:sp>
      <p:sp>
        <p:nvSpPr>
          <p:cNvPr id="3" name="Espace réservé du texte 2"/>
          <p:cNvSpPr txBox="1">
            <a:spLocks noGrp="1"/>
          </p:cNvSpPr>
          <p:nvPr>
            <p:ph type="body" idx="4294967295"/>
          </p:nvPr>
        </p:nvSpPr>
        <p:spPr/>
        <p:txBody>
          <a:bodyPr vert="horz">
            <a:normAutofit fontScale="92500" lnSpcReduction="20000"/>
          </a:bodyPr>
          <a:lstStyle/>
          <a:p>
            <a:pPr lvl="0"/>
            <a:r>
              <a:rPr lang="fr-FR" dirty="0"/>
              <a:t>Les configurations principales sont :</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dirty="0">
                <a:solidFill>
                  <a:srgbClr val="000099"/>
                </a:solidFill>
                <a:latin typeface="Tahoma" pitchFamily="34"/>
                <a:cs typeface="Lucida Sans Unicode" pitchFamily="34"/>
              </a:rPr>
              <a:t>cluster.id</a:t>
            </a:r>
            <a:r>
              <a:rPr lang="fr-FR" sz="3200" dirty="0">
                <a:solidFill>
                  <a:srgbClr val="000000"/>
                </a:solidFill>
                <a:latin typeface="Tahoma" pitchFamily="34"/>
                <a:cs typeface="Lucida Sans Unicode" pitchFamily="34"/>
              </a:rPr>
              <a:t> : Identique pour chaque </a:t>
            </a:r>
            <a:r>
              <a:rPr lang="fr-FR" sz="3200" dirty="0" smtClean="0">
                <a:solidFill>
                  <a:srgbClr val="000000"/>
                </a:solidFill>
                <a:latin typeface="Tahoma" pitchFamily="34"/>
                <a:cs typeface="Lucida Sans Unicode" pitchFamily="34"/>
              </a:rPr>
              <a:t>serveur appartenant au même cluster.</a:t>
            </a:r>
            <a:endParaRPr lang="fr-FR" sz="3200" dirty="0">
              <a:solidFill>
                <a:srgbClr val="000000"/>
              </a:solidFill>
              <a:latin typeface="Tahoma" pitchFamily="34"/>
              <a:cs typeface="Lucida Sans Unicode" pitchFamily="34"/>
            </a:endParaRP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dirty="0">
                <a:solidFill>
                  <a:srgbClr val="000099"/>
                </a:solidFill>
                <a:latin typeface="Tahoma" pitchFamily="34"/>
                <a:cs typeface="Lucida Sans Unicode" pitchFamily="34"/>
              </a:rPr>
              <a:t>node.id</a:t>
            </a:r>
            <a:r>
              <a:rPr lang="fr-FR" sz="3200" dirty="0">
                <a:solidFill>
                  <a:srgbClr val="000000"/>
                </a:solidFill>
                <a:latin typeface="Tahoma" pitchFamily="34"/>
                <a:cs typeface="Lucida Sans Unicode" pitchFamily="34"/>
              </a:rPr>
              <a:t> : Différent pour chaque broker</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dirty="0" err="1">
                <a:solidFill>
                  <a:srgbClr val="000099"/>
                </a:solidFill>
                <a:latin typeface="Tahoma" pitchFamily="34"/>
                <a:cs typeface="Lucida Sans Unicode" pitchFamily="34"/>
              </a:rPr>
              <a:t>process.roles</a:t>
            </a:r>
            <a:r>
              <a:rPr lang="fr-FR" sz="3200" b="1" i="1" dirty="0">
                <a:solidFill>
                  <a:srgbClr val="000099"/>
                </a:solidFill>
                <a:latin typeface="Tahoma" pitchFamily="34"/>
                <a:cs typeface="Lucida Sans Unicode" pitchFamily="34"/>
              </a:rPr>
              <a:t> : </a:t>
            </a:r>
            <a:r>
              <a:rPr lang="fr-FR" sz="3200" dirty="0">
                <a:solidFill>
                  <a:srgbClr val="000000"/>
                </a:solidFill>
                <a:latin typeface="Tahoma" pitchFamily="34"/>
                <a:cs typeface="Lucida Sans Unicode" pitchFamily="34"/>
              </a:rPr>
              <a:t>Les</a:t>
            </a:r>
            <a:r>
              <a:rPr lang="fr-FR" sz="3200" b="1" i="1" dirty="0">
                <a:solidFill>
                  <a:srgbClr val="000099"/>
                </a:solidFill>
                <a:latin typeface="Tahoma" pitchFamily="34"/>
                <a:cs typeface="Lucida Sans Unicode" pitchFamily="34"/>
              </a:rPr>
              <a:t> </a:t>
            </a:r>
            <a:r>
              <a:rPr lang="fr-FR" sz="3200" dirty="0">
                <a:solidFill>
                  <a:srgbClr val="000000"/>
                </a:solidFill>
                <a:latin typeface="Tahoma" pitchFamily="34"/>
                <a:cs typeface="Lucida Sans Unicode" pitchFamily="34"/>
              </a:rPr>
              <a:t>rôles possibles du nœud : </a:t>
            </a:r>
            <a:r>
              <a:rPr lang="fr-FR" sz="3200" i="1" dirty="0">
                <a:solidFill>
                  <a:srgbClr val="000000"/>
                </a:solidFill>
                <a:latin typeface="Tahoma" pitchFamily="34"/>
                <a:cs typeface="Lucida Sans Unicode" pitchFamily="34"/>
              </a:rPr>
              <a:t>broker</a:t>
            </a:r>
            <a:r>
              <a:rPr lang="fr-FR" sz="3200" dirty="0">
                <a:solidFill>
                  <a:srgbClr val="000000"/>
                </a:solidFill>
                <a:latin typeface="Tahoma" pitchFamily="34"/>
                <a:cs typeface="Lucida Sans Unicode" pitchFamily="34"/>
              </a:rPr>
              <a:t>, </a:t>
            </a:r>
            <a:r>
              <a:rPr lang="fr-FR" sz="3200" i="1" dirty="0" err="1">
                <a:solidFill>
                  <a:srgbClr val="000000"/>
                </a:solidFill>
                <a:latin typeface="Tahoma" pitchFamily="34"/>
                <a:cs typeface="Lucida Sans Unicode" pitchFamily="34"/>
              </a:rPr>
              <a:t>controller</a:t>
            </a:r>
            <a:r>
              <a:rPr lang="fr-FR" sz="3200" dirty="0">
                <a:solidFill>
                  <a:srgbClr val="000000"/>
                </a:solidFill>
                <a:latin typeface="Tahoma" pitchFamily="34"/>
                <a:cs typeface="Lucida Sans Unicode" pitchFamily="34"/>
              </a:rPr>
              <a:t> ou les 2 à la fois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dirty="0" err="1">
                <a:solidFill>
                  <a:srgbClr val="000099"/>
                </a:solidFill>
                <a:latin typeface="Tahoma" pitchFamily="34"/>
                <a:cs typeface="Lucida Sans Unicode" pitchFamily="34"/>
              </a:rPr>
              <a:t>log.dirs</a:t>
            </a:r>
            <a:r>
              <a:rPr lang="fr-FR" sz="3200" dirty="0">
                <a:solidFill>
                  <a:srgbClr val="000000"/>
                </a:solidFill>
                <a:latin typeface="Tahoma" pitchFamily="34"/>
                <a:cs typeface="Lucida Sans Unicode" pitchFamily="34"/>
              </a:rPr>
              <a:t> : Ensemble de répertoires de stockage des enregistrements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dirty="0" err="1">
                <a:solidFill>
                  <a:srgbClr val="000099"/>
                </a:solidFill>
                <a:latin typeface="Tahoma" pitchFamily="34"/>
                <a:cs typeface="Lucida Sans Unicode" pitchFamily="34"/>
              </a:rPr>
              <a:t>listeners</a:t>
            </a:r>
            <a:r>
              <a:rPr lang="fr-FR" sz="3200" dirty="0">
                <a:solidFill>
                  <a:srgbClr val="000000"/>
                </a:solidFill>
                <a:latin typeface="Tahoma" pitchFamily="34"/>
                <a:cs typeface="Lucida Sans Unicode" pitchFamily="34"/>
              </a:rPr>
              <a:t> : Ports ouverts pour communication avec les clients et inter-broker</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name="page47">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Contrôleurs</a:t>
            </a:r>
          </a:p>
        </p:txBody>
      </p:sp>
      <p:sp>
        <p:nvSpPr>
          <p:cNvPr id="3" name="Espace réservé du texte 2"/>
          <p:cNvSpPr txBox="1">
            <a:spLocks noGrp="1"/>
          </p:cNvSpPr>
          <p:nvPr>
            <p:ph type="body" idx="4294967295"/>
          </p:nvPr>
        </p:nvSpPr>
        <p:spPr/>
        <p:txBody>
          <a:bodyPr vert="horz">
            <a:normAutofit fontScale="92500" lnSpcReduction="10000"/>
          </a:bodyPr>
          <a:lstStyle/>
          <a:p>
            <a:pPr lvl="0"/>
            <a:r>
              <a:rPr lang="fr-FR" dirty="0"/>
              <a:t>Certains processus Kafka sont </a:t>
            </a:r>
            <a:r>
              <a:rPr lang="fr-FR" dirty="0" smtClean="0"/>
              <a:t>susceptibles de devenir contrôleur. Ils </a:t>
            </a:r>
            <a:r>
              <a:rPr lang="fr-FR" dirty="0"/>
              <a:t>participent </a:t>
            </a:r>
            <a:r>
              <a:rPr lang="fr-FR" dirty="0" smtClean="0"/>
              <a:t>au processus d’élection et de consensus.</a:t>
            </a:r>
            <a:endParaRPr lang="fr-FR" dirty="0"/>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dirty="0">
                <a:solidFill>
                  <a:srgbClr val="000000"/>
                </a:solidFill>
                <a:latin typeface="Tahoma" pitchFamily="34"/>
                <a:cs typeface="Lucida Sans Unicode" pitchFamily="34"/>
              </a:rPr>
              <a:t>Une majorité des contrôleurs doivent être vivants pour maintenir la disponibilité du cluster</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dirty="0">
                <a:solidFill>
                  <a:srgbClr val="000000"/>
                </a:solidFill>
                <a:latin typeface="Tahoma" pitchFamily="34"/>
                <a:cs typeface="Lucida Sans Unicode" pitchFamily="34"/>
              </a:rPr>
              <a:t>Il sont donc typiquement en nombre impair. (3 pour tolérer 1 défaillance, 5 pour 2)</a:t>
            </a:r>
          </a:p>
          <a:p>
            <a:pPr lvl="0"/>
            <a:r>
              <a:rPr lang="fr-FR" dirty="0"/>
              <a:t>Tous les serveurs découvrent les votants via la propriété </a:t>
            </a:r>
            <a:r>
              <a:rPr lang="fr-FR" b="1" i="1" dirty="0" err="1" smtClean="0">
                <a:solidFill>
                  <a:srgbClr val="000099"/>
                </a:solidFill>
              </a:rPr>
              <a:t>controller.quorum.voters</a:t>
            </a:r>
            <a:r>
              <a:rPr lang="fr-FR" dirty="0"/>
              <a:t/>
            </a:r>
            <a:br>
              <a:rPr lang="fr-FR" dirty="0"/>
            </a:br>
            <a:r>
              <a:rPr lang="fr-FR" sz="1500" b="1" i="1" dirty="0" err="1">
                <a:solidFill>
                  <a:schemeClr val="accent5">
                    <a:lumMod val="75000"/>
                  </a:schemeClr>
                </a:solidFill>
                <a:latin typeface="Courier New" pitchFamily="49"/>
              </a:rPr>
              <a:t>controller.quorum.voters</a:t>
            </a:r>
            <a:r>
              <a:rPr lang="fr-FR" sz="1500" b="1" i="1" dirty="0">
                <a:solidFill>
                  <a:schemeClr val="accent5">
                    <a:lumMod val="75000"/>
                  </a:schemeClr>
                </a:solidFill>
                <a:latin typeface="Courier New" pitchFamily="49"/>
              </a:rPr>
              <a:t>=id1@host1:port1,id2@host2:port2,id3@host3:port3</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name="page48">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Configuration par défaut des topics</a:t>
            </a:r>
          </a:p>
        </p:txBody>
      </p:sp>
      <p:sp>
        <p:nvSpPr>
          <p:cNvPr id="3" name="Espace réservé du texte 2"/>
          <p:cNvSpPr txBox="1">
            <a:spLocks noGrp="1"/>
          </p:cNvSpPr>
          <p:nvPr>
            <p:ph type="body" idx="4294967295"/>
          </p:nvPr>
        </p:nvSpPr>
        <p:spPr/>
        <p:txBody>
          <a:bodyPr vert="horz">
            <a:normAutofit fontScale="92500" lnSpcReduction="20000"/>
          </a:bodyPr>
          <a:lstStyle/>
          <a:p>
            <a:pPr lvl="0"/>
            <a:r>
              <a:rPr lang="fr-FR" b="1" i="1">
                <a:solidFill>
                  <a:srgbClr val="000099"/>
                </a:solidFill>
              </a:rPr>
              <a:t>num.partitions</a:t>
            </a:r>
            <a:r>
              <a:rPr lang="fr-FR"/>
              <a:t> : Par défaut 1</a:t>
            </a:r>
          </a:p>
          <a:p>
            <a:pPr lvl="0"/>
            <a:r>
              <a:rPr lang="fr-FR" b="1" i="1">
                <a:solidFill>
                  <a:srgbClr val="000099"/>
                </a:solidFill>
              </a:rPr>
              <a:t>default.replication.factor</a:t>
            </a:r>
            <a:r>
              <a:rPr lang="fr-FR"/>
              <a:t> : Par défaut 1</a:t>
            </a:r>
          </a:p>
          <a:p>
            <a:pPr lvl="0"/>
            <a:r>
              <a:rPr lang="fr-FR" b="1" i="1">
                <a:solidFill>
                  <a:srgbClr val="000099"/>
                </a:solidFill>
              </a:rPr>
              <a:t>min.insync.replicas</a:t>
            </a:r>
            <a:r>
              <a:rPr lang="fr-FR"/>
              <a:t> : Joue sur les garanties de message. Par défaut 1</a:t>
            </a:r>
          </a:p>
          <a:p>
            <a:pPr lvl="0"/>
            <a:r>
              <a:rPr lang="fr-FR" b="1" i="1">
                <a:solidFill>
                  <a:srgbClr val="000099"/>
                </a:solidFill>
              </a:rPr>
              <a:t>log.retention.ms</a:t>
            </a:r>
            <a:r>
              <a:rPr lang="fr-FR"/>
              <a:t> : Durée de rétention de messages. Par défaut 7J</a:t>
            </a:r>
          </a:p>
          <a:p>
            <a:pPr lvl="0"/>
            <a:r>
              <a:rPr lang="fr-FR" b="1" i="1">
                <a:solidFill>
                  <a:srgbClr val="000099"/>
                </a:solidFill>
              </a:rPr>
              <a:t>log.segment.bytes</a:t>
            </a:r>
            <a:r>
              <a:rPr lang="fr-FR"/>
              <a:t> : Taille d’un segment. 1Go par défaut</a:t>
            </a:r>
          </a:p>
          <a:p>
            <a:pPr lvl="0"/>
            <a:r>
              <a:rPr lang="fr-FR" b="1" i="1">
                <a:solidFill>
                  <a:srgbClr val="000099"/>
                </a:solidFill>
              </a:rPr>
              <a:t>message.max.bytes</a:t>
            </a:r>
            <a:r>
              <a:rPr lang="fr-FR"/>
              <a:t> : Taille max d’un message. 1Go par défaut</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name="page49">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Cluster ID</a:t>
            </a:r>
          </a:p>
        </p:txBody>
      </p:sp>
      <p:sp>
        <p:nvSpPr>
          <p:cNvPr id="3" name="Espace réservé du texte 2"/>
          <p:cNvSpPr txBox="1">
            <a:spLocks noGrp="1"/>
          </p:cNvSpPr>
          <p:nvPr>
            <p:ph type="body" idx="4294967295"/>
          </p:nvPr>
        </p:nvSpPr>
        <p:spPr/>
        <p:txBody>
          <a:bodyPr vert="horz"/>
          <a:lstStyle/>
          <a:p>
            <a:pPr lvl="0"/>
            <a:r>
              <a:rPr lang="fr-FR"/>
              <a:t>Chaque cluster a un </a:t>
            </a:r>
            <a:r>
              <a:rPr lang="fr-FR" b="1" i="1">
                <a:solidFill>
                  <a:srgbClr val="000099"/>
                </a:solidFill>
              </a:rPr>
              <a:t>ID</a:t>
            </a:r>
            <a:r>
              <a:rPr lang="fr-FR"/>
              <a:t> qui doit être présent dans les données de configurations des répertoires de stockage</a:t>
            </a:r>
            <a:r>
              <a:rPr lang="fr-FR" baseline="30000"/>
              <a:t>1</a:t>
            </a:r>
          </a:p>
          <a:p>
            <a:pPr lvl="0"/>
            <a:endParaRPr lang="fr-FR"/>
          </a:p>
          <a:p>
            <a:pPr lvl="0"/>
            <a:r>
              <a:rPr lang="fr-FR"/>
              <a:t>L’outil </a:t>
            </a:r>
            <a:r>
              <a:rPr lang="fr-FR" i="1"/>
              <a:t>kafka-storage.sh </a:t>
            </a:r>
            <a:r>
              <a:rPr lang="fr-FR"/>
              <a:t> permet de générer un ID aléatoire :</a:t>
            </a:r>
          </a:p>
          <a:p>
            <a:pPr lvl="0"/>
            <a:r>
              <a:rPr lang="fr-FR" b="1" i="1">
                <a:solidFill>
                  <a:srgbClr val="0D1F63"/>
                </a:solidFill>
              </a:rPr>
              <a:t>bin/kafka-storage.sh random-uuid</a:t>
            </a:r>
          </a:p>
        </p:txBody>
      </p:sp>
      <p:sp>
        <p:nvSpPr>
          <p:cNvPr id="4" name="ZoneTexte 3"/>
          <p:cNvSpPr txBox="1"/>
          <p:nvPr/>
        </p:nvSpPr>
        <p:spPr>
          <a:xfrm>
            <a:off x="596520" y="6965640"/>
            <a:ext cx="7837200" cy="394200"/>
          </a:xfrm>
          <a:prstGeom prst="rect">
            <a:avLst/>
          </a:prstGeom>
          <a:noFill/>
          <a:ln>
            <a:noFill/>
          </a:ln>
        </p:spPr>
        <p:txBody>
          <a:bodyPr vert="horz" wrap="none" lIns="90000" tIns="45000" rIns="90000" bIns="45000" anchorCtr="0" compatLnSpc="1">
            <a:sp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2100" b="0" i="1" u="none" strike="noStrike" baseline="0">
                <a:ln>
                  <a:noFill/>
                </a:ln>
                <a:solidFill>
                  <a:srgbClr val="000000"/>
                </a:solidFill>
                <a:latin typeface="Times New Roman" pitchFamily="18"/>
                <a:ea typeface="Lucida Sans Unicode" pitchFamily="34"/>
                <a:cs typeface="Lucida Sans Unicode" pitchFamily="34"/>
              </a:rPr>
              <a:t>1. Dans le mode zookeeper cluster.id est présent dans server.properties</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name="page50">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Formatting des répertoires de log</a:t>
            </a:r>
          </a:p>
        </p:txBody>
      </p:sp>
      <p:sp>
        <p:nvSpPr>
          <p:cNvPr id="3" name="Espace réservé du texte 2"/>
          <p:cNvSpPr txBox="1">
            <a:spLocks noGrp="1"/>
          </p:cNvSpPr>
          <p:nvPr>
            <p:ph type="body" idx="4294967295"/>
          </p:nvPr>
        </p:nvSpPr>
        <p:spPr/>
        <p:txBody>
          <a:bodyPr vert="horz">
            <a:normAutofit lnSpcReduction="10000"/>
          </a:bodyPr>
          <a:lstStyle/>
          <a:p>
            <a:pPr marL="360000" lvl="0">
              <a:tabLst>
                <a:tab pos="360000" algn="l"/>
                <a:tab pos="466200" algn="l"/>
                <a:tab pos="915480" algn="l"/>
                <a:tab pos="1364760" algn="l"/>
                <a:tab pos="1814040" algn="l"/>
                <a:tab pos="2263320" algn="l"/>
                <a:tab pos="2712600" algn="l"/>
                <a:tab pos="3161880" algn="l"/>
                <a:tab pos="3611159" algn="l"/>
                <a:tab pos="4060440" algn="l"/>
                <a:tab pos="4509719" algn="l"/>
                <a:tab pos="4958640" algn="l"/>
                <a:tab pos="5407920" algn="l"/>
                <a:tab pos="5857200" algn="l"/>
                <a:tab pos="6306480" algn="l"/>
                <a:tab pos="6755759" algn="l"/>
                <a:tab pos="7205040" algn="l"/>
                <a:tab pos="7654319" algn="l"/>
                <a:tab pos="8103600" algn="l"/>
                <a:tab pos="8552880" algn="l"/>
                <a:tab pos="9002160" algn="l"/>
              </a:tabLst>
            </a:pPr>
            <a:r>
              <a:rPr lang="fr-FR" dirty="0"/>
              <a:t>Les répertoires des logs doivent être </a:t>
            </a:r>
            <a:r>
              <a:rPr lang="fr-FR" i="1" dirty="0" err="1"/>
              <a:t>formattés</a:t>
            </a:r>
            <a:r>
              <a:rPr lang="fr-FR" dirty="0"/>
              <a:t>.</a:t>
            </a:r>
          </a:p>
          <a:p>
            <a:pPr marL="360000" lvl="1" indent="-285480" hangingPunct="0">
              <a:lnSpc>
                <a:spcPct val="96000"/>
              </a:lnSpc>
              <a:spcBef>
                <a:spcPts val="0"/>
              </a:spcBef>
              <a:spcAft>
                <a:spcPts val="1137"/>
              </a:spcAft>
              <a:buClr>
                <a:srgbClr val="000000"/>
              </a:buClr>
              <a:buSzPct val="100000"/>
              <a:buFont typeface="Times New Roman" pitchFamily="18"/>
              <a:buChar char="–"/>
              <a:tabLst>
                <a:tab pos="360000" algn="l"/>
                <a:tab pos="515520" algn="l"/>
                <a:tab pos="964800" algn="l"/>
                <a:tab pos="1414080" algn="l"/>
                <a:tab pos="1863360" algn="l"/>
                <a:tab pos="2312280" algn="l"/>
                <a:tab pos="2761560" algn="l"/>
                <a:tab pos="3210840" algn="l"/>
                <a:tab pos="3660120" algn="l"/>
                <a:tab pos="4109400" algn="l"/>
                <a:tab pos="4558680" algn="l"/>
                <a:tab pos="5007960" algn="l"/>
                <a:tab pos="5457240" algn="l"/>
                <a:tab pos="5906520" algn="l"/>
                <a:tab pos="6355800" algn="l"/>
                <a:tab pos="6805079" algn="l"/>
                <a:tab pos="7254360" algn="l"/>
                <a:tab pos="7703640" algn="l"/>
                <a:tab pos="8152920" algn="l"/>
                <a:tab pos="8602200" algn="l"/>
                <a:tab pos="9051480" algn="l"/>
              </a:tabLst>
            </a:pPr>
            <a:r>
              <a:rPr lang="fr-FR" sz="2800" dirty="0">
                <a:solidFill>
                  <a:srgbClr val="000000"/>
                </a:solidFill>
                <a:latin typeface="Tahoma" pitchFamily="34"/>
                <a:cs typeface="Lucida Sans Unicode" pitchFamily="34"/>
              </a:rPr>
              <a:t>Le </a:t>
            </a:r>
            <a:r>
              <a:rPr lang="fr-FR" sz="2800" dirty="0" err="1">
                <a:solidFill>
                  <a:srgbClr val="000000"/>
                </a:solidFill>
                <a:latin typeface="Tahoma" pitchFamily="34"/>
                <a:cs typeface="Lucida Sans Unicode" pitchFamily="34"/>
              </a:rPr>
              <a:t>formatting</a:t>
            </a:r>
            <a:r>
              <a:rPr lang="fr-FR" sz="2800" dirty="0">
                <a:solidFill>
                  <a:srgbClr val="000000"/>
                </a:solidFill>
                <a:latin typeface="Tahoma" pitchFamily="34"/>
                <a:cs typeface="Lucida Sans Unicode" pitchFamily="34"/>
              </a:rPr>
              <a:t> consiste à créer </a:t>
            </a:r>
            <a:r>
              <a:rPr lang="fr-FR" sz="2800" dirty="0" smtClean="0">
                <a:solidFill>
                  <a:srgbClr val="000000"/>
                </a:solidFill>
                <a:latin typeface="Tahoma" pitchFamily="34"/>
                <a:cs typeface="Lucida Sans Unicode" pitchFamily="34"/>
              </a:rPr>
              <a:t>le </a:t>
            </a:r>
            <a:r>
              <a:rPr lang="fr-FR" sz="2800" dirty="0">
                <a:solidFill>
                  <a:srgbClr val="000000"/>
                </a:solidFill>
                <a:latin typeface="Tahoma" pitchFamily="34"/>
                <a:cs typeface="Lucida Sans Unicode" pitchFamily="34"/>
              </a:rPr>
              <a:t>fichier </a:t>
            </a:r>
            <a:r>
              <a:rPr lang="fr-FR" sz="2800" b="1" i="1" dirty="0" err="1" smtClean="0">
                <a:solidFill>
                  <a:srgbClr val="0D1F63"/>
                </a:solidFill>
                <a:latin typeface="Tahoma" pitchFamily="34"/>
                <a:cs typeface="Lucida Sans Unicode" pitchFamily="34"/>
              </a:rPr>
              <a:t>meta.properties</a:t>
            </a:r>
            <a:r>
              <a:rPr lang="fr-FR" sz="2800" b="1" i="1" dirty="0" smtClean="0">
                <a:solidFill>
                  <a:srgbClr val="0D1F63"/>
                </a:solidFill>
                <a:latin typeface="Tahoma" pitchFamily="34"/>
                <a:cs typeface="Lucida Sans Unicode" pitchFamily="34"/>
              </a:rPr>
              <a:t> </a:t>
            </a:r>
            <a:r>
              <a:rPr lang="fr-FR" sz="2800" dirty="0" smtClean="0">
                <a:solidFill>
                  <a:srgbClr val="000000"/>
                </a:solidFill>
                <a:latin typeface="Tahoma" pitchFamily="34"/>
                <a:cs typeface="Lucida Sans Unicode" pitchFamily="34"/>
              </a:rPr>
              <a:t>contenant les identifiants cluster et </a:t>
            </a:r>
            <a:r>
              <a:rPr lang="fr-FR" sz="2800" dirty="0" err="1" smtClean="0">
                <a:solidFill>
                  <a:srgbClr val="000000"/>
                </a:solidFill>
                <a:latin typeface="Tahoma" pitchFamily="34"/>
                <a:cs typeface="Lucida Sans Unicode" pitchFamily="34"/>
              </a:rPr>
              <a:t>noeud</a:t>
            </a:r>
            <a:r>
              <a:rPr lang="fr-FR" sz="2800" dirty="0" smtClean="0">
                <a:solidFill>
                  <a:srgbClr val="000000"/>
                </a:solidFill>
                <a:latin typeface="Tahoma" pitchFamily="34"/>
                <a:cs typeface="Lucida Sans Unicode" pitchFamily="34"/>
              </a:rPr>
              <a:t>:</a:t>
            </a:r>
            <a:endParaRPr lang="fr-FR" sz="2800" dirty="0">
              <a:solidFill>
                <a:srgbClr val="000000"/>
              </a:solidFill>
              <a:latin typeface="Tahoma" pitchFamily="34"/>
              <a:cs typeface="Lucida Sans Unicode" pitchFamily="34"/>
            </a:endParaRPr>
          </a:p>
          <a:p>
            <a:pPr lvl="0"/>
            <a:r>
              <a:rPr lang="fr-FR" dirty="0" smtClean="0"/>
              <a:t>L’outil </a:t>
            </a:r>
            <a:r>
              <a:rPr lang="fr-FR" dirty="0" err="1" smtClean="0"/>
              <a:t>kafka-storage</a:t>
            </a:r>
            <a:r>
              <a:rPr lang="fr-FR" dirty="0" smtClean="0"/>
              <a:t> permet de </a:t>
            </a:r>
            <a:r>
              <a:rPr lang="fr-FR" dirty="0" err="1" smtClean="0"/>
              <a:t>formatter</a:t>
            </a:r>
            <a:r>
              <a:rPr lang="fr-FR" dirty="0" smtClean="0"/>
              <a:t> à partir du fichier de configuration du </a:t>
            </a:r>
            <a:r>
              <a:rPr lang="fr-FR" dirty="0" err="1" smtClean="0"/>
              <a:t>noeud</a:t>
            </a:r>
            <a:r>
              <a:rPr lang="fr-FR" dirty="0"/>
              <a:t> :</a:t>
            </a:r>
            <a:r>
              <a:rPr lang="fr-FR" i="1" dirty="0"/>
              <a:t/>
            </a:r>
            <a:br>
              <a:rPr lang="fr-FR" i="1" dirty="0"/>
            </a:br>
            <a:r>
              <a:rPr lang="fr-FR" b="1" i="1" dirty="0">
                <a:solidFill>
                  <a:srgbClr val="0D1F63"/>
                </a:solidFill>
              </a:rPr>
              <a:t>bin/kafka-storage.sh format -t &lt;</a:t>
            </a:r>
            <a:r>
              <a:rPr lang="fr-FR" b="1" i="1" dirty="0" err="1">
                <a:solidFill>
                  <a:srgbClr val="0D1F63"/>
                </a:solidFill>
              </a:rPr>
              <a:t>cluster_id</a:t>
            </a:r>
            <a:r>
              <a:rPr lang="fr-FR" b="1" i="1" dirty="0">
                <a:solidFill>
                  <a:srgbClr val="0D1F63"/>
                </a:solidFill>
              </a:rPr>
              <a:t>&gt; -c </a:t>
            </a:r>
            <a:r>
              <a:rPr lang="fr-FR" b="1" i="1" dirty="0" err="1">
                <a:solidFill>
                  <a:srgbClr val="0D1F63"/>
                </a:solidFill>
              </a:rPr>
              <a:t>server.properties</a:t>
            </a:r>
            <a:endParaRPr lang="fr-FR" b="1" i="1" dirty="0">
              <a:solidFill>
                <a:srgbClr val="0D1F63"/>
              </a:solidFill>
            </a:endParaRPr>
          </a:p>
          <a:p>
            <a:pPr marL="360000" lvl="0">
              <a:tabLst>
                <a:tab pos="360000" algn="l"/>
                <a:tab pos="466200" algn="l"/>
                <a:tab pos="915480" algn="l"/>
                <a:tab pos="1364760" algn="l"/>
                <a:tab pos="1814040" algn="l"/>
                <a:tab pos="2263320" algn="l"/>
                <a:tab pos="2712600" algn="l"/>
                <a:tab pos="3161880" algn="l"/>
                <a:tab pos="3611159" algn="l"/>
                <a:tab pos="4060440" algn="l"/>
                <a:tab pos="4509719" algn="l"/>
                <a:tab pos="4958640" algn="l"/>
                <a:tab pos="5407920" algn="l"/>
                <a:tab pos="5857200" algn="l"/>
                <a:tab pos="6306480" algn="l"/>
                <a:tab pos="6755759" algn="l"/>
                <a:tab pos="7205040" algn="l"/>
                <a:tab pos="7654319" algn="l"/>
                <a:tab pos="8103600" algn="l"/>
                <a:tab pos="8552880" algn="l"/>
                <a:tab pos="9002160" algn="l"/>
              </a:tabLst>
            </a:pPr>
            <a:endParaRPr lang="fr-FR"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name="page51">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wrap="square">
            <a:spAutoFit/>
          </a:bodyPr>
          <a:lstStyle/>
          <a:p>
            <a:pPr lvl="0"/>
            <a:r>
              <a:rPr lang="fr-FR" sz="4800"/>
              <a:t>Cluster Kafka</a:t>
            </a:r>
          </a:p>
        </p:txBody>
      </p:sp>
      <p:sp>
        <p:nvSpPr>
          <p:cNvPr id="3" name="Sous-titre 2"/>
          <p:cNvSpPr txBox="1">
            <a:spLocks noGrp="1"/>
          </p:cNvSpPr>
          <p:nvPr>
            <p:ph type="subTitle" idx="4294967295"/>
          </p:nvPr>
        </p:nvSpPr>
        <p:spPr/>
        <p:txBody>
          <a:bodyPr vert="horz" wrap="square">
            <a:spAutoFit/>
          </a:bodyPr>
          <a:lstStyle/>
          <a:p>
            <a:pPr lvl="0" indent="-311040" algn="ctr">
              <a:lnSpc>
                <a:spcPct val="95000"/>
              </a:lnSpc>
              <a:spcAft>
                <a:spcPts val="0"/>
              </a:spcAft>
            </a:pPr>
            <a:endParaRPr lang="fr-FR"/>
          </a:p>
          <a:p>
            <a:pPr lvl="0" indent="-311040" algn="ctr">
              <a:lnSpc>
                <a:spcPct val="95000"/>
              </a:lnSpc>
              <a:spcAft>
                <a:spcPts val="0"/>
              </a:spcAft>
            </a:pPr>
            <a:endParaRPr lang="fr-FR"/>
          </a:p>
          <a:p>
            <a:pPr lvl="0" indent="-311040" algn="ctr">
              <a:lnSpc>
                <a:spcPct val="95000"/>
              </a:lnSpc>
              <a:spcAft>
                <a:spcPts val="0"/>
              </a:spcAft>
            </a:pPr>
            <a:endParaRPr lang="fr-FR"/>
          </a:p>
          <a:p>
            <a:pPr lvl="0" indent="-311040" algn="ctr">
              <a:lnSpc>
                <a:spcPct val="95000"/>
              </a:lnSpc>
              <a:spcAft>
                <a:spcPts val="0"/>
              </a:spcAft>
            </a:pPr>
            <a:r>
              <a:rPr lang="fr-FR"/>
              <a:t>Cluster</a:t>
            </a:r>
          </a:p>
          <a:p>
            <a:pPr lvl="0" indent="-311040" algn="ctr">
              <a:lnSpc>
                <a:spcPct val="95000"/>
              </a:lnSpc>
              <a:spcAft>
                <a:spcPts val="0"/>
              </a:spcAft>
            </a:pPr>
            <a:r>
              <a:rPr lang="fr-FR" b="1">
                <a:solidFill>
                  <a:srgbClr val="0D1F63"/>
                </a:solidFill>
              </a:rPr>
              <a:t>Distributions / Installation</a:t>
            </a:r>
          </a:p>
          <a:p>
            <a:pPr lvl="0" indent="-311040" algn="ctr">
              <a:lnSpc>
                <a:spcPct val="95000"/>
              </a:lnSpc>
              <a:spcAft>
                <a:spcPts val="0"/>
              </a:spcAft>
            </a:pPr>
            <a:r>
              <a:rPr lang="fr-FR"/>
              <a:t>Utilitaires</a:t>
            </a:r>
            <a:r>
              <a:rPr lang="fr-FR" b="1">
                <a:solidFill>
                  <a:srgbClr val="0D1F63"/>
                </a:solidFill>
              </a:rPr>
              <a:t> </a:t>
            </a:r>
            <a:r>
              <a:rPr lang="fr-FR" i="1"/>
              <a:t>Kafka</a:t>
            </a:r>
          </a:p>
          <a:p>
            <a:pPr lvl="0" indent="-311040" algn="ctr">
              <a:lnSpc>
                <a:spcPct val="95000"/>
              </a:lnSpc>
              <a:spcAft>
                <a:spcPts val="0"/>
              </a:spcAft>
            </a:pPr>
            <a:r>
              <a:rPr lang="fr-FR"/>
              <a:t>Outils graphiques</a:t>
            </a:r>
          </a:p>
          <a:p>
            <a:pPr lvl="0" indent="-311040" algn="ctr">
              <a:lnSpc>
                <a:spcPct val="95000"/>
              </a:lnSpc>
              <a:spcAft>
                <a:spcPts val="0"/>
              </a:spcAft>
            </a:pPr>
            <a:endParaRPr lang="fr-F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name="page5">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Origine</a:t>
            </a:r>
          </a:p>
        </p:txBody>
      </p:sp>
      <p:sp>
        <p:nvSpPr>
          <p:cNvPr id="3" name="Espace réservé du texte 2"/>
          <p:cNvSpPr txBox="1">
            <a:spLocks noGrp="1"/>
          </p:cNvSpPr>
          <p:nvPr>
            <p:ph type="body" idx="4294967295"/>
          </p:nvPr>
        </p:nvSpPr>
        <p:spPr>
          <a:xfrm>
            <a:off x="1091880" y="2348379"/>
            <a:ext cx="8459640" cy="4384800"/>
          </a:xfrm>
        </p:spPr>
        <p:txBody>
          <a:bodyPr vert="horz">
            <a:normAutofit fontScale="92500" lnSpcReduction="20000"/>
          </a:bodyPr>
          <a:lstStyle/>
          <a:p>
            <a:pPr lvl="0"/>
            <a:r>
              <a:rPr lang="fr-FR" dirty="0"/>
              <a:t>Initié par </a:t>
            </a:r>
            <a:r>
              <a:rPr lang="fr-FR" i="1" dirty="0"/>
              <a:t>LinkedIn,</a:t>
            </a:r>
            <a:r>
              <a:rPr lang="fr-FR" dirty="0"/>
              <a:t> mis en </a:t>
            </a:r>
            <a:r>
              <a:rPr lang="fr-FR" dirty="0" err="1"/>
              <a:t>OpenSource</a:t>
            </a:r>
            <a:r>
              <a:rPr lang="fr-FR" dirty="0"/>
              <a:t> en 2011</a:t>
            </a:r>
          </a:p>
          <a:p>
            <a:pPr lvl="0"/>
            <a:r>
              <a:rPr lang="fr-FR" dirty="0"/>
              <a:t>Écrit en </a:t>
            </a:r>
            <a:r>
              <a:rPr lang="fr-FR" i="1" dirty="0"/>
              <a:t>Scala</a:t>
            </a:r>
            <a:r>
              <a:rPr lang="fr-FR" dirty="0"/>
              <a:t> et </a:t>
            </a:r>
            <a:r>
              <a:rPr lang="fr-FR" i="1" dirty="0"/>
              <a:t>Java</a:t>
            </a:r>
          </a:p>
          <a:p>
            <a:pPr lvl="0"/>
            <a:r>
              <a:rPr lang="fr-FR" dirty="0"/>
              <a:t>Au départ, un message broker gérant une file de messages</a:t>
            </a:r>
          </a:p>
          <a:p>
            <a:pPr lvl="0"/>
            <a:r>
              <a:rPr lang="fr-FR" dirty="0"/>
              <a:t>A évolué pour devenir une plate-forme de streaming d'événements temps-réel</a:t>
            </a:r>
          </a:p>
          <a:p>
            <a:pPr lvl="0"/>
            <a:r>
              <a:rPr lang="fr-FR" dirty="0"/>
              <a:t>Organisé en cluster, taillé pour le </a:t>
            </a:r>
            <a:r>
              <a:rPr lang="fr-FR" dirty="0" err="1"/>
              <a:t>BigData</a:t>
            </a:r>
            <a:r>
              <a:rPr lang="fr-FR" dirty="0"/>
              <a:t>, il est basé sur l’abstraction « d’un journal de commit distribué »</a:t>
            </a:r>
          </a:p>
          <a:p>
            <a:pPr lvl="0"/>
            <a:r>
              <a:rPr lang="fr-FR" dirty="0"/>
              <a:t>Maintenu par </a:t>
            </a:r>
            <a:r>
              <a:rPr lang="fr-FR" i="1" dirty="0"/>
              <a:t>Confluent</a:t>
            </a:r>
            <a:r>
              <a:rPr lang="fr-FR" dirty="0"/>
              <a:t> depuis 2014</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name="page52">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Introduction</a:t>
            </a:r>
          </a:p>
        </p:txBody>
      </p:sp>
      <p:sp>
        <p:nvSpPr>
          <p:cNvPr id="3" name="Espace réservé du texte 2"/>
          <p:cNvSpPr txBox="1">
            <a:spLocks noGrp="1"/>
          </p:cNvSpPr>
          <p:nvPr>
            <p:ph type="body" idx="4294967295"/>
          </p:nvPr>
        </p:nvSpPr>
        <p:spPr/>
        <p:txBody>
          <a:bodyPr vert="horz">
            <a:normAutofit fontScale="77500" lnSpcReduction="20000"/>
          </a:bodyPr>
          <a:lstStyle/>
          <a:p>
            <a:pPr lvl="0"/>
            <a:r>
              <a:rPr lang="fr-FR"/>
              <a:t>Kafka peut être déployé</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sur des serveurs physiques, des machines virtuelles ou des conteneurs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sur site ou dans le cloud</a:t>
            </a:r>
          </a:p>
          <a:p>
            <a:pPr lvl="0"/>
            <a:r>
              <a:rPr lang="fr-FR"/>
              <a:t>Différentes distributions peuvent être récupérées :</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Binaire chez Apache. </a:t>
            </a:r>
            <a:br>
              <a:rPr lang="fr-FR" sz="3200">
                <a:solidFill>
                  <a:srgbClr val="000000"/>
                </a:solidFill>
                <a:latin typeface="Tahoma" pitchFamily="34"/>
                <a:cs typeface="Lucida Sans Unicode" pitchFamily="34"/>
              </a:rPr>
            </a:br>
            <a:r>
              <a:rPr lang="fr-FR" sz="3200">
                <a:solidFill>
                  <a:srgbClr val="000000"/>
                </a:solidFill>
                <a:latin typeface="Tahoma" pitchFamily="34"/>
                <a:cs typeface="Lucida Sans Unicode" pitchFamily="34"/>
              </a:rPr>
              <a:t>OS recommandé Linux + pré-installation de Java (Support de Java 17 pour 3.1.0)</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Images docker  ou packages Helm (Bitnami par exemple)</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Confluent Platform (Téléchargement ou cloud)</a:t>
            </a:r>
          </a:p>
          <a:p>
            <a:pPr lvl="0"/>
            <a:endParaRPr lang="fr-F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name="page53">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Hardware</a:t>
            </a:r>
          </a:p>
        </p:txBody>
      </p:sp>
      <p:sp>
        <p:nvSpPr>
          <p:cNvPr id="3" name="Espace réservé du texte 2"/>
          <p:cNvSpPr txBox="1">
            <a:spLocks noGrp="1"/>
          </p:cNvSpPr>
          <p:nvPr>
            <p:ph type="body" idx="4294967295"/>
          </p:nvPr>
        </p:nvSpPr>
        <p:spPr/>
        <p:txBody>
          <a:bodyPr vert="horz">
            <a:normAutofit fontScale="77500" lnSpcReduction="20000"/>
          </a:bodyPr>
          <a:lstStyle/>
          <a:p>
            <a:pPr lvl="0"/>
            <a:r>
              <a:rPr lang="fr-FR" dirty="0"/>
              <a:t>Afin de sélectionner le matériel :</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u="sng" dirty="0">
                <a:solidFill>
                  <a:srgbClr val="000000"/>
                </a:solidFill>
                <a:latin typeface="Tahoma" pitchFamily="34"/>
                <a:cs typeface="Lucida Sans Unicode" pitchFamily="34"/>
              </a:rPr>
              <a:t>Débit de disque</a:t>
            </a:r>
            <a:r>
              <a:rPr lang="fr-FR" sz="3200" dirty="0">
                <a:solidFill>
                  <a:srgbClr val="000000"/>
                </a:solidFill>
                <a:latin typeface="Tahoma" pitchFamily="34"/>
                <a:cs typeface="Lucida Sans Unicode" pitchFamily="34"/>
              </a:rPr>
              <a:t> : Influence sur les producteurs de messages. SSD si beaucoup de clients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u="sng" dirty="0">
                <a:solidFill>
                  <a:srgbClr val="000000"/>
                </a:solidFill>
                <a:latin typeface="Tahoma" pitchFamily="34"/>
                <a:cs typeface="Lucida Sans Unicode" pitchFamily="34"/>
              </a:rPr>
              <a:t>Capacité de disque</a:t>
            </a:r>
            <a:r>
              <a:rPr lang="fr-FR" sz="3200" dirty="0">
                <a:solidFill>
                  <a:srgbClr val="000000"/>
                </a:solidFill>
                <a:latin typeface="Tahoma" pitchFamily="34"/>
                <a:cs typeface="Lucida Sans Unicode" pitchFamily="34"/>
              </a:rPr>
              <a:t> : Estimer le volume de message * période de rétention</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u="sng" dirty="0">
                <a:solidFill>
                  <a:srgbClr val="000000"/>
                </a:solidFill>
                <a:latin typeface="Tahoma" pitchFamily="34"/>
                <a:cs typeface="Lucida Sans Unicode" pitchFamily="34"/>
              </a:rPr>
              <a:t>Mémoire</a:t>
            </a:r>
            <a:r>
              <a:rPr lang="fr-FR" sz="3200" dirty="0">
                <a:solidFill>
                  <a:srgbClr val="000000"/>
                </a:solidFill>
                <a:latin typeface="Tahoma" pitchFamily="34"/>
                <a:cs typeface="Lucida Sans Unicode" pitchFamily="34"/>
              </a:rPr>
              <a:t> : Faire en sorte que le système ait assez de mémoire disponible pour utiliser le cache de page. </a:t>
            </a:r>
            <a:br>
              <a:rPr lang="fr-FR" sz="3200" dirty="0">
                <a:solidFill>
                  <a:srgbClr val="000000"/>
                </a:solidFill>
                <a:latin typeface="Tahoma" pitchFamily="34"/>
                <a:cs typeface="Lucida Sans Unicode" pitchFamily="34"/>
              </a:rPr>
            </a:br>
            <a:r>
              <a:rPr lang="fr-FR" sz="3200" dirty="0">
                <a:solidFill>
                  <a:srgbClr val="000000"/>
                </a:solidFill>
                <a:latin typeface="Tahoma" pitchFamily="34"/>
                <a:cs typeface="Lucida Sans Unicode" pitchFamily="34"/>
              </a:rPr>
              <a:t>Pour la JVM, 5Go permet de traiter beaucoup de message</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u="sng" dirty="0">
                <a:solidFill>
                  <a:srgbClr val="000000"/>
                </a:solidFill>
                <a:latin typeface="Tahoma" pitchFamily="34"/>
                <a:cs typeface="Lucida Sans Unicode" pitchFamily="34"/>
              </a:rPr>
              <a:t>Réseau</a:t>
            </a:r>
            <a:r>
              <a:rPr lang="fr-FR" sz="3200" dirty="0">
                <a:solidFill>
                  <a:srgbClr val="000000"/>
                </a:solidFill>
                <a:latin typeface="Tahoma" pitchFamily="34"/>
                <a:cs typeface="Lucida Sans Unicode" pitchFamily="34"/>
              </a:rPr>
              <a:t> : Potentiellement beaucoup de trafic. Favoriser les cartes réseau de 10gb</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u="sng" dirty="0">
                <a:solidFill>
                  <a:srgbClr val="000000"/>
                </a:solidFill>
                <a:latin typeface="Tahoma" pitchFamily="34"/>
                <a:cs typeface="Lucida Sans Unicode" pitchFamily="34"/>
              </a:rPr>
              <a:t>CPU</a:t>
            </a:r>
            <a:r>
              <a:rPr lang="fr-FR" sz="3200" dirty="0">
                <a:solidFill>
                  <a:srgbClr val="000000"/>
                </a:solidFill>
                <a:latin typeface="Tahoma" pitchFamily="34"/>
                <a:cs typeface="Lucida Sans Unicode" pitchFamily="34"/>
              </a:rPr>
              <a:t> : Facteur moins important</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name="page54">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Installation à partir de l’archive</a:t>
            </a:r>
          </a:p>
        </p:txBody>
      </p:sp>
      <p:sp>
        <p:nvSpPr>
          <p:cNvPr id="3" name="Espace réservé du texte 2"/>
          <p:cNvSpPr txBox="1">
            <a:spLocks noGrp="1"/>
          </p:cNvSpPr>
          <p:nvPr>
            <p:ph type="body" idx="4294967295"/>
          </p:nvPr>
        </p:nvSpPr>
        <p:spPr/>
        <p:txBody>
          <a:bodyPr vert="horz">
            <a:normAutofit fontScale="92500" lnSpcReduction="20000"/>
          </a:bodyPr>
          <a:lstStyle/>
          <a:p>
            <a:pPr lvl="0"/>
            <a:r>
              <a:rPr lang="fr-FR"/>
              <a:t>Téléchargement, puis</a:t>
            </a:r>
          </a:p>
          <a:p>
            <a:pPr lvl="0">
              <a:lnSpc>
                <a:spcPct val="100000"/>
              </a:lnSpc>
              <a:spcAft>
                <a:spcPts val="283"/>
              </a:spcAft>
            </a:pPr>
            <a:r>
              <a:rPr lang="fr-FR" sz="2000">
                <a:latin typeface="Courier new" pitchFamily="49"/>
              </a:rPr>
              <a:t># tar -zxf kafka_&lt;version&gt;.tgz</a:t>
            </a:r>
          </a:p>
          <a:p>
            <a:pPr lvl="0">
              <a:lnSpc>
                <a:spcPct val="100000"/>
              </a:lnSpc>
              <a:spcAft>
                <a:spcPts val="283"/>
              </a:spcAft>
            </a:pPr>
            <a:r>
              <a:rPr lang="fr-FR" sz="2000">
                <a:latin typeface="Courier new" pitchFamily="49"/>
              </a:rPr>
              <a:t># mv kafka_&lt;version&gt; /usr/local/kafka</a:t>
            </a:r>
          </a:p>
          <a:p>
            <a:pPr lvl="0">
              <a:lnSpc>
                <a:spcPct val="100000"/>
              </a:lnSpc>
              <a:spcAft>
                <a:spcPts val="283"/>
              </a:spcAft>
            </a:pPr>
            <a:r>
              <a:rPr lang="fr-FR" sz="2000">
                <a:latin typeface="Courier new" pitchFamily="49"/>
              </a:rPr>
              <a:t># mkdir /tmp/kafka-logs</a:t>
            </a:r>
          </a:p>
          <a:p>
            <a:pPr lvl="0">
              <a:lnSpc>
                <a:spcPct val="100000"/>
              </a:lnSpc>
              <a:spcAft>
                <a:spcPts val="283"/>
              </a:spcAft>
            </a:pPr>
            <a:r>
              <a:rPr lang="fr-FR" sz="2000">
                <a:latin typeface="Courier new" pitchFamily="49"/>
              </a:rPr>
              <a:t># export JAVA_HOME=/usr/java/jdk17</a:t>
            </a:r>
          </a:p>
          <a:p>
            <a:pPr lvl="0">
              <a:lnSpc>
                <a:spcPct val="100000"/>
              </a:lnSpc>
              <a:spcAft>
                <a:spcPts val="283"/>
              </a:spcAft>
            </a:pPr>
            <a:r>
              <a:rPr lang="fr-FR" sz="2000">
                <a:latin typeface="Courier new" pitchFamily="49"/>
              </a:rPr>
              <a:t># cd /usr/local/kafka/bin</a:t>
            </a:r>
          </a:p>
          <a:p>
            <a:pPr lvl="0">
              <a:lnSpc>
                <a:spcPct val="100000"/>
              </a:lnSpc>
              <a:spcAft>
                <a:spcPts val="283"/>
              </a:spcAft>
            </a:pPr>
            <a:r>
              <a:rPr lang="fr-FR" sz="2000">
                <a:latin typeface="Courier new" pitchFamily="49"/>
              </a:rPr>
              <a:t># </a:t>
            </a:r>
            <a:r>
              <a:rPr lang="fr-FR" sz="2000" b="1">
                <a:solidFill>
                  <a:srgbClr val="000099"/>
                </a:solidFill>
                <a:latin typeface="Courier new" pitchFamily="49"/>
              </a:rPr>
              <a:t>./kafka-server-start.sh -daemon ../config/server.properties</a:t>
            </a:r>
          </a:p>
          <a:p>
            <a:pPr lvl="0">
              <a:lnSpc>
                <a:spcPct val="100000"/>
              </a:lnSpc>
              <a:spcAft>
                <a:spcPts val="283"/>
              </a:spcAft>
            </a:pPr>
            <a:r>
              <a:rPr lang="fr-FR" sz="2000">
                <a:latin typeface="Courier new" pitchFamily="49"/>
              </a:rPr>
              <a:t>#</a:t>
            </a:r>
          </a:p>
          <a:p>
            <a:pPr lvl="0"/>
            <a:endParaRPr lang="fr-FR"/>
          </a:p>
          <a:p>
            <a:pPr lvl="0"/>
            <a:r>
              <a:rPr lang="fr-FR"/>
              <a:t>Les</a:t>
            </a:r>
            <a:r>
              <a:rPr lang="fr-FR" sz="2000">
                <a:latin typeface="Courier new" pitchFamily="49"/>
              </a:rPr>
              <a:t> </a:t>
            </a:r>
            <a:r>
              <a:rPr lang="fr-FR"/>
              <a:t>propriétés de configuration définies dans </a:t>
            </a:r>
            <a:r>
              <a:rPr lang="fr-FR" b="1" i="1">
                <a:solidFill>
                  <a:srgbClr val="0D1F63"/>
                </a:solidFill>
              </a:rPr>
              <a:t>server.properties</a:t>
            </a:r>
            <a:r>
              <a:rPr lang="fr-FR"/>
              <a:t> peuvent être surchargées en ligne de commande par l’option </a:t>
            </a:r>
            <a:r>
              <a:rPr lang="fr-FR" i="1"/>
              <a:t>--override</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name="page55">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Images bitnami</a:t>
            </a:r>
          </a:p>
        </p:txBody>
      </p:sp>
      <p:sp>
        <p:nvSpPr>
          <p:cNvPr id="3" name="Espace réservé du texte 2"/>
          <p:cNvSpPr txBox="1">
            <a:spLocks noGrp="1"/>
          </p:cNvSpPr>
          <p:nvPr>
            <p:ph type="body" idx="4294967295"/>
          </p:nvPr>
        </p:nvSpPr>
        <p:spPr/>
        <p:txBody>
          <a:bodyPr vert="horz">
            <a:normAutofit fontScale="77500" lnSpcReduction="20000"/>
          </a:bodyPr>
          <a:lstStyle/>
          <a:p>
            <a:pPr lvl="0"/>
            <a:r>
              <a:rPr lang="fr-FR" dirty="0"/>
              <a:t> Images basées sur </a:t>
            </a:r>
            <a:r>
              <a:rPr lang="fr-FR" dirty="0" err="1"/>
              <a:t>minideb</a:t>
            </a:r>
            <a:r>
              <a:rPr lang="fr-FR" dirty="0"/>
              <a:t> (minimaliste Debian)</a:t>
            </a:r>
          </a:p>
          <a:p>
            <a:pPr lvl="0">
              <a:lnSpc>
                <a:spcPct val="100000"/>
              </a:lnSpc>
              <a:spcAft>
                <a:spcPts val="283"/>
              </a:spcAft>
            </a:pPr>
            <a:r>
              <a:rPr lang="fr-FR" sz="2200" dirty="0">
                <a:latin typeface="Courier New" pitchFamily="49"/>
              </a:rPr>
              <a:t>docker </a:t>
            </a:r>
            <a:r>
              <a:rPr lang="fr-FR" sz="2200" dirty="0" err="1">
                <a:latin typeface="Courier New" pitchFamily="49"/>
              </a:rPr>
              <a:t>run</a:t>
            </a:r>
            <a:r>
              <a:rPr lang="fr-FR" sz="2200" dirty="0">
                <a:latin typeface="Courier New" pitchFamily="49"/>
              </a:rPr>
              <a:t> -d --</a:t>
            </a:r>
            <a:r>
              <a:rPr lang="fr-FR" sz="2200" dirty="0" err="1">
                <a:latin typeface="Courier New" pitchFamily="49"/>
              </a:rPr>
              <a:t>name</a:t>
            </a:r>
            <a:r>
              <a:rPr lang="fr-FR" sz="2200" dirty="0">
                <a:latin typeface="Courier New" pitchFamily="49"/>
              </a:rPr>
              <a:t> </a:t>
            </a:r>
            <a:r>
              <a:rPr lang="fr-FR" sz="2200" dirty="0" err="1">
                <a:latin typeface="Courier New" pitchFamily="49"/>
              </a:rPr>
              <a:t>kafka</a:t>
            </a:r>
            <a:r>
              <a:rPr lang="fr-FR" sz="2200" dirty="0">
                <a:latin typeface="Courier New" pitchFamily="49"/>
              </a:rPr>
              <a:t>-server \</a:t>
            </a:r>
          </a:p>
          <a:p>
            <a:pPr lvl="0">
              <a:lnSpc>
                <a:spcPct val="100000"/>
              </a:lnSpc>
              <a:spcAft>
                <a:spcPts val="283"/>
              </a:spcAft>
            </a:pPr>
            <a:r>
              <a:rPr lang="fr-FR" sz="2200" dirty="0">
                <a:latin typeface="Courier New" pitchFamily="49"/>
              </a:rPr>
              <a:t>    --network </a:t>
            </a:r>
            <a:r>
              <a:rPr lang="fr-FR" sz="2200" dirty="0" err="1">
                <a:latin typeface="Courier New" pitchFamily="49"/>
              </a:rPr>
              <a:t>app-tier</a:t>
            </a:r>
            <a:r>
              <a:rPr lang="fr-FR" sz="2200" dirty="0">
                <a:latin typeface="Courier New" pitchFamily="49"/>
              </a:rPr>
              <a:t> \</a:t>
            </a:r>
          </a:p>
          <a:p>
            <a:pPr lvl="0">
              <a:lnSpc>
                <a:spcPct val="100000"/>
              </a:lnSpc>
              <a:spcAft>
                <a:spcPts val="283"/>
              </a:spcAft>
            </a:pPr>
            <a:r>
              <a:rPr lang="fr-FR" sz="2200" dirty="0">
                <a:latin typeface="Courier New" pitchFamily="49"/>
              </a:rPr>
              <a:t>    -e ALLOW_PLAINTEXT_LISTENER=</a:t>
            </a:r>
            <a:r>
              <a:rPr lang="fr-FR" sz="2200" dirty="0" err="1">
                <a:latin typeface="Courier New" pitchFamily="49"/>
              </a:rPr>
              <a:t>yes</a:t>
            </a:r>
            <a:r>
              <a:rPr lang="fr-FR" sz="2200" dirty="0">
                <a:latin typeface="Courier New" pitchFamily="49"/>
              </a:rPr>
              <a:t> \</a:t>
            </a:r>
          </a:p>
          <a:p>
            <a:pPr lvl="0">
              <a:lnSpc>
                <a:spcPct val="100000"/>
              </a:lnSpc>
              <a:spcAft>
                <a:spcPts val="283"/>
              </a:spcAft>
            </a:pPr>
            <a:r>
              <a:rPr lang="fr-FR" sz="2200" dirty="0">
                <a:latin typeface="Courier New" pitchFamily="49"/>
              </a:rPr>
              <a:t>    </a:t>
            </a:r>
            <a:r>
              <a:rPr lang="fr-FR" sz="2200" dirty="0" err="1">
                <a:latin typeface="Courier New" pitchFamily="49"/>
              </a:rPr>
              <a:t>bitnami</a:t>
            </a:r>
            <a:r>
              <a:rPr lang="fr-FR" sz="2200" dirty="0">
                <a:latin typeface="Courier New" pitchFamily="49"/>
              </a:rPr>
              <a:t>/</a:t>
            </a:r>
            <a:r>
              <a:rPr lang="fr-FR" sz="2200" dirty="0" err="1">
                <a:latin typeface="Courier New" pitchFamily="49"/>
              </a:rPr>
              <a:t>kafka:latest</a:t>
            </a:r>
            <a:endParaRPr lang="fr-FR" sz="2200" dirty="0">
              <a:latin typeface="Courier New" pitchFamily="49"/>
            </a:endParaRPr>
          </a:p>
          <a:p>
            <a:pPr lvl="0"/>
            <a:endParaRPr lang="fr-FR" dirty="0" smtClean="0"/>
          </a:p>
          <a:p>
            <a:pPr lvl="0"/>
            <a:r>
              <a:rPr lang="fr-FR" dirty="0" smtClean="0"/>
              <a:t>Prises </a:t>
            </a:r>
            <a:r>
              <a:rPr lang="fr-FR" dirty="0"/>
              <a:t>en compte de variables d’environnement pour configurer Kafka</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dirty="0">
                <a:solidFill>
                  <a:srgbClr val="000000"/>
                </a:solidFill>
                <a:latin typeface="Tahoma" pitchFamily="34"/>
                <a:cs typeface="Lucida Sans Unicode" pitchFamily="34"/>
              </a:rPr>
              <a:t>Variables spécifiques </a:t>
            </a:r>
            <a:r>
              <a:rPr lang="fr-FR" sz="3200" dirty="0" err="1">
                <a:solidFill>
                  <a:srgbClr val="000000"/>
                </a:solidFill>
                <a:latin typeface="Tahoma" pitchFamily="34"/>
                <a:cs typeface="Lucida Sans Unicode" pitchFamily="34"/>
              </a:rPr>
              <a:t>bitnami</a:t>
            </a:r>
            <a:r>
              <a:rPr lang="fr-FR" sz="3200" dirty="0">
                <a:solidFill>
                  <a:srgbClr val="000000"/>
                </a:solidFill>
                <a:latin typeface="Tahoma" pitchFamily="34"/>
                <a:cs typeface="Lucida Sans Unicode" pitchFamily="34"/>
              </a:rPr>
              <a:t>. </a:t>
            </a:r>
            <a:br>
              <a:rPr lang="fr-FR" sz="3200" dirty="0">
                <a:solidFill>
                  <a:srgbClr val="000000"/>
                </a:solidFill>
                <a:latin typeface="Tahoma" pitchFamily="34"/>
                <a:cs typeface="Lucida Sans Unicode" pitchFamily="34"/>
              </a:rPr>
            </a:br>
            <a:r>
              <a:rPr lang="fr-FR" sz="3200" dirty="0">
                <a:solidFill>
                  <a:srgbClr val="000000"/>
                </a:solidFill>
                <a:latin typeface="Tahoma" pitchFamily="34"/>
                <a:cs typeface="Lucida Sans Unicode" pitchFamily="34"/>
              </a:rPr>
              <a:t>Ex : BITNAMI_DEBUG, ALLOW_PLAINTEXT_LISTENER, …</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dirty="0" err="1">
                <a:solidFill>
                  <a:srgbClr val="000000"/>
                </a:solidFill>
                <a:latin typeface="Tahoma" pitchFamily="34"/>
                <a:cs typeface="Lucida Sans Unicode" pitchFamily="34"/>
              </a:rPr>
              <a:t>Mapping</a:t>
            </a:r>
            <a:r>
              <a:rPr lang="fr-FR" sz="3200" dirty="0">
                <a:solidFill>
                  <a:srgbClr val="000000"/>
                </a:solidFill>
                <a:latin typeface="Tahoma" pitchFamily="34"/>
                <a:cs typeface="Lucida Sans Unicode" pitchFamily="34"/>
              </a:rPr>
              <a:t> des variables d’environnement préfixée par KAFKA_CFG_</a:t>
            </a:r>
            <a:br>
              <a:rPr lang="fr-FR" sz="3200" dirty="0">
                <a:solidFill>
                  <a:srgbClr val="000000"/>
                </a:solidFill>
                <a:latin typeface="Tahoma" pitchFamily="34"/>
                <a:cs typeface="Lucida Sans Unicode" pitchFamily="34"/>
              </a:rPr>
            </a:br>
            <a:r>
              <a:rPr lang="fr-FR" sz="3200" dirty="0">
                <a:solidFill>
                  <a:srgbClr val="000000"/>
                </a:solidFill>
                <a:latin typeface="Tahoma" pitchFamily="34"/>
                <a:cs typeface="Lucida Sans Unicode" pitchFamily="34"/>
              </a:rPr>
              <a:t>Ex : KAFKA_CFG_AUTO_CREATE_TOPICS_ENABLE</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name="page56">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Kubernetes</a:t>
            </a:r>
          </a:p>
        </p:txBody>
      </p:sp>
      <p:sp>
        <p:nvSpPr>
          <p:cNvPr id="3" name="Espace réservé du texte 2"/>
          <p:cNvSpPr txBox="1">
            <a:spLocks noGrp="1"/>
          </p:cNvSpPr>
          <p:nvPr>
            <p:ph type="body" idx="4294967295"/>
          </p:nvPr>
        </p:nvSpPr>
        <p:spPr>
          <a:xfrm>
            <a:off x="1091880" y="2286594"/>
            <a:ext cx="8459640" cy="4384800"/>
          </a:xfrm>
        </p:spPr>
        <p:txBody>
          <a:bodyPr vert="horz">
            <a:normAutofit fontScale="77500" lnSpcReduction="20000"/>
          </a:bodyPr>
          <a:lstStyle/>
          <a:p>
            <a:pPr lvl="0"/>
            <a:r>
              <a:rPr lang="fr-FR" b="1" i="1">
                <a:solidFill>
                  <a:srgbClr val="000099"/>
                </a:solidFill>
              </a:rPr>
              <a:t>Bitnami</a:t>
            </a:r>
            <a:r>
              <a:rPr lang="fr-FR"/>
              <a:t> propose des packages Helm pour déployer vers Kubernetes ou des clouds</a:t>
            </a:r>
          </a:p>
          <a:p>
            <a:pPr lvl="0"/>
            <a:r>
              <a:rPr lang="fr-FR" sz="2400">
                <a:latin typeface="Courier New" pitchFamily="49"/>
              </a:rPr>
              <a:t>helm install my-release oci://registry-1.docker.io/bitnamicharts/kafka</a:t>
            </a:r>
          </a:p>
          <a:p>
            <a:pPr lvl="0"/>
            <a:r>
              <a:rPr lang="fr-FR"/>
              <a:t>De nombreux paramètres sont disponibles :</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i="1">
                <a:solidFill>
                  <a:srgbClr val="000000"/>
                </a:solidFill>
                <a:latin typeface="Tahoma" pitchFamily="34"/>
                <a:cs typeface="Lucida Sans Unicode" pitchFamily="34"/>
              </a:rPr>
              <a:t>replicaCount </a:t>
            </a:r>
            <a:r>
              <a:rPr lang="fr-FR" sz="3200">
                <a:solidFill>
                  <a:srgbClr val="000000"/>
                </a:solidFill>
                <a:latin typeface="Tahoma" pitchFamily="34"/>
                <a:cs typeface="Lucida Sans Unicode" pitchFamily="34"/>
              </a:rPr>
              <a:t>: Nombre de répliques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i="1">
                <a:solidFill>
                  <a:srgbClr val="000000"/>
                </a:solidFill>
                <a:latin typeface="Tahoma" pitchFamily="34"/>
                <a:cs typeface="Lucida Sans Unicode" pitchFamily="34"/>
              </a:rPr>
              <a:t>config </a:t>
            </a:r>
            <a:r>
              <a:rPr lang="fr-FR" sz="3200">
                <a:solidFill>
                  <a:srgbClr val="000000"/>
                </a:solidFill>
                <a:latin typeface="Tahoma" pitchFamily="34"/>
                <a:cs typeface="Lucida Sans Unicode" pitchFamily="34"/>
              </a:rPr>
              <a:t>: Fichier de configuration</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i="1">
                <a:solidFill>
                  <a:srgbClr val="000000"/>
                </a:solidFill>
                <a:latin typeface="Tahoma" pitchFamily="34"/>
                <a:cs typeface="Lucida Sans Unicode" pitchFamily="34"/>
              </a:rPr>
              <a:t>existingConfigmap </a:t>
            </a:r>
            <a:r>
              <a:rPr lang="fr-FR" sz="3200">
                <a:solidFill>
                  <a:srgbClr val="000000"/>
                </a:solidFill>
                <a:latin typeface="Tahoma" pitchFamily="34"/>
                <a:cs typeface="Lucida Sans Unicode" pitchFamily="34"/>
              </a:rPr>
              <a:t>: Pour utiliser les ConfigMap</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a:t>
            </a:r>
          </a:p>
          <a:p>
            <a:pPr lvl="0"/>
            <a:r>
              <a:rPr lang="fr-FR" b="1" i="1">
                <a:solidFill>
                  <a:srgbClr val="000099"/>
                </a:solidFill>
              </a:rPr>
              <a:t>Strimzi</a:t>
            </a:r>
            <a:r>
              <a:rPr lang="fr-FR"/>
              <a:t> est également une solution simple pour déployer Kafka dans Kubernetes.</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name="page57">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Vérifications de l’installation</a:t>
            </a:r>
          </a:p>
        </p:txBody>
      </p:sp>
      <p:sp>
        <p:nvSpPr>
          <p:cNvPr id="3" name="Espace réservé du texte 2"/>
          <p:cNvSpPr txBox="1">
            <a:spLocks noGrp="1"/>
          </p:cNvSpPr>
          <p:nvPr>
            <p:ph type="body" idx="4294967295"/>
          </p:nvPr>
        </p:nvSpPr>
        <p:spPr/>
        <p:txBody>
          <a:bodyPr vert="horz">
            <a:normAutofit fontScale="77500" lnSpcReduction="20000"/>
          </a:bodyPr>
          <a:lstStyle/>
          <a:p>
            <a:pPr lvl="0"/>
            <a:r>
              <a:rPr lang="fr-FR" u="sng"/>
              <a:t>Création de topic </a:t>
            </a:r>
            <a:r>
              <a:rPr lang="fr-FR"/>
              <a:t>:</a:t>
            </a:r>
            <a:br>
              <a:rPr lang="fr-FR"/>
            </a:br>
            <a:r>
              <a:rPr lang="fr-FR" sz="2800">
                <a:latin typeface="Courier New" pitchFamily="49"/>
              </a:rPr>
              <a:t>bin/kafka-topics.sh --create --bootstrap-server localhost:9092 --replication-factor 1 --partitions 1 --topic test</a:t>
            </a:r>
          </a:p>
          <a:p>
            <a:pPr lvl="0">
              <a:lnSpc>
                <a:spcPct val="100000"/>
              </a:lnSpc>
              <a:spcAft>
                <a:spcPts val="283"/>
              </a:spcAft>
            </a:pPr>
            <a:r>
              <a:rPr lang="fr-FR" u="sng"/>
              <a:t>Envois de messages</a:t>
            </a:r>
            <a:r>
              <a:rPr lang="fr-FR"/>
              <a:t> :</a:t>
            </a:r>
            <a:br>
              <a:rPr lang="fr-FR"/>
            </a:br>
            <a:r>
              <a:rPr lang="fr-FR" sz="2800">
                <a:latin typeface="Courier New" pitchFamily="49"/>
              </a:rPr>
              <a:t>bin/kafka-console-producer.sh --bootstrap-server localhost:9092 --topic test</a:t>
            </a:r>
            <a:br>
              <a:rPr lang="fr-FR" sz="2800">
                <a:latin typeface="Courier New" pitchFamily="49"/>
              </a:rPr>
            </a:br>
            <a:r>
              <a:rPr lang="fr-FR" sz="2800">
                <a:latin typeface="Courier New" pitchFamily="49"/>
              </a:rPr>
              <a:t>This is a message</a:t>
            </a:r>
            <a:br>
              <a:rPr lang="fr-FR" sz="2800">
                <a:latin typeface="Courier New" pitchFamily="49"/>
              </a:rPr>
            </a:br>
            <a:r>
              <a:rPr lang="fr-FR" sz="2800">
                <a:latin typeface="Courier New" pitchFamily="49"/>
              </a:rPr>
              <a:t>This is another message</a:t>
            </a:r>
            <a:br>
              <a:rPr lang="fr-FR" sz="2800">
                <a:latin typeface="Courier New" pitchFamily="49"/>
              </a:rPr>
            </a:br>
            <a:r>
              <a:rPr lang="fr-FR" sz="2800">
                <a:latin typeface="Courier New" pitchFamily="49"/>
              </a:rPr>
              <a:t>^D</a:t>
            </a:r>
          </a:p>
          <a:p>
            <a:pPr lvl="0">
              <a:lnSpc>
                <a:spcPct val="100000"/>
              </a:lnSpc>
              <a:spcAft>
                <a:spcPts val="283"/>
              </a:spcAft>
            </a:pPr>
            <a:r>
              <a:rPr lang="fr-FR" u="sng"/>
              <a:t>Consommation de messages</a:t>
            </a:r>
            <a:r>
              <a:rPr lang="fr-FR"/>
              <a:t> :</a:t>
            </a:r>
            <a:br>
              <a:rPr lang="fr-FR"/>
            </a:br>
            <a:r>
              <a:rPr lang="fr-FR" sz="2800">
                <a:latin typeface="Courier New" pitchFamily="49"/>
              </a:rPr>
              <a:t>bin/kafka-console-consumer.sh --bootstrap-server localhost:9092 --topic test --from-beginning</a:t>
            </a:r>
            <a:br>
              <a:rPr lang="fr-FR" sz="2800">
                <a:latin typeface="Courier New" pitchFamily="49"/>
              </a:rPr>
            </a:br>
            <a:r>
              <a:rPr lang="fr-FR" sz="2800">
                <a:latin typeface="Courier New" pitchFamily="49"/>
              </a:rPr>
              <a:t>This is a message</a:t>
            </a:r>
            <a:br>
              <a:rPr lang="fr-FR" sz="2800">
                <a:latin typeface="Courier New" pitchFamily="49"/>
              </a:rPr>
            </a:br>
            <a:r>
              <a:rPr lang="fr-FR" sz="2800">
                <a:latin typeface="Courier New" pitchFamily="49"/>
              </a:rPr>
              <a:t>This is another message</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name="page58">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Script d’arrêt</a:t>
            </a:r>
          </a:p>
        </p:txBody>
      </p:sp>
      <p:sp>
        <p:nvSpPr>
          <p:cNvPr id="3" name="Espace réservé du texte 2"/>
          <p:cNvSpPr txBox="1">
            <a:spLocks noGrp="1"/>
          </p:cNvSpPr>
          <p:nvPr>
            <p:ph type="body" idx="4294967295"/>
          </p:nvPr>
        </p:nvSpPr>
        <p:spPr/>
        <p:txBody>
          <a:bodyPr vert="horz"/>
          <a:lstStyle/>
          <a:p>
            <a:pPr lvl="0"/>
            <a:r>
              <a:rPr lang="fr-FR"/>
              <a:t>La distribution propose également un script d’arrêt permettant d’arrêter les process Kafka en cours d’exécution.</a:t>
            </a:r>
          </a:p>
          <a:p>
            <a:pPr lvl="0"/>
            <a:r>
              <a:rPr lang="fr-FR" b="1">
                <a:solidFill>
                  <a:srgbClr val="0D1F63"/>
                </a:solidFill>
                <a:latin typeface="Courier New" pitchFamily="49"/>
              </a:rPr>
              <a:t>bin/kafka-server-stop.sh</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name="page59">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Fichiers de trace</a:t>
            </a:r>
          </a:p>
        </p:txBody>
      </p:sp>
      <p:sp>
        <p:nvSpPr>
          <p:cNvPr id="3" name="Espace réservé du texte 2"/>
          <p:cNvSpPr txBox="1">
            <a:spLocks noGrp="1"/>
          </p:cNvSpPr>
          <p:nvPr>
            <p:ph type="body" idx="4294967295"/>
          </p:nvPr>
        </p:nvSpPr>
        <p:spPr/>
        <p:txBody>
          <a:bodyPr vert="horz">
            <a:normAutofit fontScale="70000" lnSpcReduction="20000"/>
          </a:bodyPr>
          <a:lstStyle/>
          <a:p>
            <a:pPr lvl="0"/>
            <a:r>
              <a:rPr lang="fr-FR" dirty="0"/>
              <a:t>La configuration des fichiers de trace est définie dans </a:t>
            </a:r>
            <a:r>
              <a:rPr lang="fr-FR" b="1" i="1" dirty="0" err="1">
                <a:solidFill>
                  <a:srgbClr val="064280"/>
                </a:solidFill>
              </a:rPr>
              <a:t>conf</a:t>
            </a:r>
            <a:r>
              <a:rPr lang="fr-FR" b="1" i="1" dirty="0">
                <a:solidFill>
                  <a:srgbClr val="064280"/>
                </a:solidFill>
              </a:rPr>
              <a:t>/log4j.properties</a:t>
            </a:r>
          </a:p>
          <a:p>
            <a:pPr lvl="0"/>
            <a:r>
              <a:rPr lang="fr-FR" dirty="0"/>
              <a:t>Par défaut sont générés :</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dirty="0">
                <a:solidFill>
                  <a:srgbClr val="064280"/>
                </a:solidFill>
                <a:latin typeface="Tahoma" pitchFamily="34"/>
                <a:cs typeface="Lucida Sans Unicode" pitchFamily="34"/>
              </a:rPr>
              <a:t>server.log</a:t>
            </a:r>
            <a:r>
              <a:rPr lang="fr-FR" sz="3200" dirty="0">
                <a:solidFill>
                  <a:srgbClr val="000000"/>
                </a:solidFill>
                <a:latin typeface="Tahoma" pitchFamily="34"/>
                <a:cs typeface="Lucida Sans Unicode" pitchFamily="34"/>
              </a:rPr>
              <a:t> : Traces générales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dirty="0">
                <a:solidFill>
                  <a:srgbClr val="064280"/>
                </a:solidFill>
                <a:latin typeface="Tahoma" pitchFamily="34"/>
                <a:cs typeface="Lucida Sans Unicode" pitchFamily="34"/>
              </a:rPr>
              <a:t>state-change.log</a:t>
            </a:r>
            <a:r>
              <a:rPr lang="fr-FR" sz="3200" dirty="0">
                <a:solidFill>
                  <a:srgbClr val="000000"/>
                </a:solidFill>
                <a:latin typeface="Tahoma" pitchFamily="34"/>
                <a:cs typeface="Lucida Sans Unicode" pitchFamily="34"/>
              </a:rPr>
              <a:t> : Traces des changements d’état (topics, partition, brokers, répliques)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dirty="0">
                <a:solidFill>
                  <a:srgbClr val="064280"/>
                </a:solidFill>
                <a:latin typeface="Tahoma" pitchFamily="34"/>
                <a:cs typeface="Lucida Sans Unicode" pitchFamily="34"/>
              </a:rPr>
              <a:t>kafka-request.log</a:t>
            </a:r>
            <a:r>
              <a:rPr lang="fr-FR" sz="3200" dirty="0">
                <a:solidFill>
                  <a:srgbClr val="000000"/>
                </a:solidFill>
                <a:latin typeface="Tahoma" pitchFamily="34"/>
                <a:cs typeface="Lucida Sans Unicode" pitchFamily="34"/>
              </a:rPr>
              <a:t> : Traces des requêtes clients et inter-broker</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dirty="0">
                <a:solidFill>
                  <a:srgbClr val="064280"/>
                </a:solidFill>
                <a:latin typeface="Tahoma" pitchFamily="34"/>
                <a:cs typeface="Lucida Sans Unicode" pitchFamily="34"/>
              </a:rPr>
              <a:t>log-cleaner.log</a:t>
            </a:r>
            <a:r>
              <a:rPr lang="fr-FR" sz="3200" dirty="0">
                <a:solidFill>
                  <a:srgbClr val="000000"/>
                </a:solidFill>
                <a:latin typeface="Tahoma" pitchFamily="34"/>
                <a:cs typeface="Lucida Sans Unicode" pitchFamily="34"/>
              </a:rPr>
              <a:t> : Suppression des messages expirés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dirty="0">
                <a:solidFill>
                  <a:srgbClr val="064280"/>
                </a:solidFill>
                <a:latin typeface="Tahoma" pitchFamily="34"/>
                <a:cs typeface="Lucida Sans Unicode" pitchFamily="34"/>
              </a:rPr>
              <a:t>controller.log</a:t>
            </a:r>
            <a:r>
              <a:rPr lang="fr-FR" sz="3200" dirty="0">
                <a:solidFill>
                  <a:srgbClr val="000000"/>
                </a:solidFill>
                <a:latin typeface="Tahoma" pitchFamily="34"/>
                <a:cs typeface="Lucida Sans Unicode" pitchFamily="34"/>
              </a:rPr>
              <a:t> : Logs du contrôleur</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dirty="0" smtClean="0">
                <a:solidFill>
                  <a:srgbClr val="064280"/>
                </a:solidFill>
                <a:latin typeface="Tahoma" pitchFamily="34"/>
                <a:cs typeface="Lucida Sans Unicode" pitchFamily="34"/>
              </a:rPr>
              <a:t>kafka-authorizer.log</a:t>
            </a:r>
            <a:r>
              <a:rPr lang="fr-FR" sz="3200" dirty="0">
                <a:solidFill>
                  <a:srgbClr val="000000"/>
                </a:solidFill>
                <a:latin typeface="Tahoma" pitchFamily="34"/>
                <a:cs typeface="Lucida Sans Unicode" pitchFamily="34"/>
              </a:rPr>
              <a:t> </a:t>
            </a:r>
            <a:r>
              <a:rPr lang="fr-FR" sz="3200" dirty="0" smtClean="0">
                <a:solidFill>
                  <a:srgbClr val="000000"/>
                </a:solidFill>
                <a:latin typeface="Tahoma" pitchFamily="34"/>
                <a:cs typeface="Lucida Sans Unicode" pitchFamily="34"/>
              </a:rPr>
              <a:t>: </a:t>
            </a:r>
            <a:r>
              <a:rPr lang="fr-FR" sz="3200" dirty="0">
                <a:solidFill>
                  <a:srgbClr val="000000"/>
                </a:solidFill>
                <a:latin typeface="Tahoma" pitchFamily="34"/>
                <a:cs typeface="Lucida Sans Unicode" pitchFamily="34"/>
              </a:rPr>
              <a:t>Traces sur les </a:t>
            </a:r>
            <a:r>
              <a:rPr lang="fr-FR" sz="3200" dirty="0" err="1">
                <a:solidFill>
                  <a:srgbClr val="000000"/>
                </a:solidFill>
                <a:latin typeface="Tahoma" pitchFamily="34"/>
                <a:cs typeface="Lucida Sans Unicode" pitchFamily="34"/>
              </a:rPr>
              <a:t>ACLs</a:t>
            </a:r>
            <a:endParaRPr lang="fr-FR" sz="3200" dirty="0">
              <a:solidFill>
                <a:srgbClr val="000000"/>
              </a:solidFill>
              <a:latin typeface="Tahoma" pitchFamily="34"/>
              <a:cs typeface="Lucida Sans Unicode" pitchFamily="34"/>
            </a:endParaRPr>
          </a:p>
        </p:txBody>
      </p:sp>
      <p:sp>
        <p:nvSpPr>
          <p:cNvPr id="4" name="ZoneTexte 3"/>
          <p:cNvSpPr txBox="1"/>
          <p:nvPr/>
        </p:nvSpPr>
        <p:spPr>
          <a:xfrm>
            <a:off x="577080" y="6983999"/>
            <a:ext cx="4126320" cy="437760"/>
          </a:xfrm>
          <a:prstGeom prst="rect">
            <a:avLst/>
          </a:prstGeom>
          <a:noFill/>
          <a:ln>
            <a:noFill/>
          </a:ln>
        </p:spPr>
        <p:txBody>
          <a:bodyPr vert="horz" wrap="none" lIns="90000" tIns="45000" rIns="90000" bIns="45000" anchorCtr="0" compatLnSpc="1">
            <a:sp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2400" b="1" i="1" u="none" strike="noStrike" baseline="0">
                <a:ln>
                  <a:noFill/>
                </a:ln>
                <a:solidFill>
                  <a:srgbClr val="CE181E"/>
                </a:solidFill>
                <a:latin typeface="Times New Roman" pitchFamily="18"/>
                <a:ea typeface="Lucida Sans Unicode" pitchFamily="34"/>
                <a:cs typeface="Lucida Sans Unicode" pitchFamily="34"/>
              </a:rPr>
              <a:t>Atelier 1.1 : Démarrage cluster</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name="page60">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wrap="square">
            <a:spAutoFit/>
          </a:bodyPr>
          <a:lstStyle/>
          <a:p>
            <a:pPr lvl="0"/>
            <a:r>
              <a:rPr lang="fr-FR" sz="4800"/>
              <a:t>Cluster Kafka</a:t>
            </a:r>
          </a:p>
        </p:txBody>
      </p:sp>
      <p:sp>
        <p:nvSpPr>
          <p:cNvPr id="3" name="Sous-titre 2"/>
          <p:cNvSpPr txBox="1">
            <a:spLocks noGrp="1"/>
          </p:cNvSpPr>
          <p:nvPr>
            <p:ph type="subTitle" idx="4294967295"/>
          </p:nvPr>
        </p:nvSpPr>
        <p:spPr/>
        <p:txBody>
          <a:bodyPr vert="horz" wrap="square">
            <a:spAutoFit/>
          </a:bodyPr>
          <a:lstStyle/>
          <a:p>
            <a:pPr lvl="0" indent="-311040" algn="ctr">
              <a:lnSpc>
                <a:spcPct val="95000"/>
              </a:lnSpc>
              <a:spcAft>
                <a:spcPts val="0"/>
              </a:spcAft>
            </a:pPr>
            <a:endParaRPr lang="fr-FR"/>
          </a:p>
          <a:p>
            <a:pPr lvl="0" indent="-311040" algn="ctr">
              <a:lnSpc>
                <a:spcPct val="95000"/>
              </a:lnSpc>
              <a:spcAft>
                <a:spcPts val="0"/>
              </a:spcAft>
            </a:pPr>
            <a:endParaRPr lang="fr-FR"/>
          </a:p>
          <a:p>
            <a:pPr lvl="0" indent="-311040" algn="ctr">
              <a:lnSpc>
                <a:spcPct val="95000"/>
              </a:lnSpc>
              <a:spcAft>
                <a:spcPts val="0"/>
              </a:spcAft>
            </a:pPr>
            <a:endParaRPr lang="fr-FR"/>
          </a:p>
          <a:p>
            <a:pPr lvl="0" indent="-311040" algn="ctr">
              <a:lnSpc>
                <a:spcPct val="95000"/>
              </a:lnSpc>
              <a:spcAft>
                <a:spcPts val="0"/>
              </a:spcAft>
            </a:pPr>
            <a:r>
              <a:rPr lang="fr-FR"/>
              <a:t>Cluster</a:t>
            </a:r>
          </a:p>
          <a:p>
            <a:pPr lvl="0" indent="-311040" algn="ctr">
              <a:lnSpc>
                <a:spcPct val="95000"/>
              </a:lnSpc>
              <a:spcAft>
                <a:spcPts val="0"/>
              </a:spcAft>
            </a:pPr>
            <a:r>
              <a:rPr lang="fr-FR"/>
              <a:t>Distributions / Installation</a:t>
            </a:r>
          </a:p>
          <a:p>
            <a:pPr lvl="0" indent="-311040" algn="ctr">
              <a:lnSpc>
                <a:spcPct val="95000"/>
              </a:lnSpc>
              <a:spcAft>
                <a:spcPts val="0"/>
              </a:spcAft>
            </a:pPr>
            <a:r>
              <a:rPr lang="fr-FR" b="1">
                <a:solidFill>
                  <a:srgbClr val="0D1F63"/>
                </a:solidFill>
              </a:rPr>
              <a:t>Utilitaires Kafka</a:t>
            </a:r>
          </a:p>
          <a:p>
            <a:pPr lvl="0" indent="-311040" algn="ctr">
              <a:lnSpc>
                <a:spcPct val="95000"/>
              </a:lnSpc>
              <a:spcAft>
                <a:spcPts val="0"/>
              </a:spcAft>
            </a:pPr>
            <a:r>
              <a:rPr lang="fr-FR"/>
              <a:t>Outils graphiques</a:t>
            </a:r>
          </a:p>
          <a:p>
            <a:pPr lvl="0" indent="-311040" algn="ctr">
              <a:lnSpc>
                <a:spcPct val="95000"/>
              </a:lnSpc>
              <a:spcAft>
                <a:spcPts val="0"/>
              </a:spcAft>
            </a:pPr>
            <a:endParaRPr lang="fr-F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name="page61">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Introduction</a:t>
            </a:r>
          </a:p>
        </p:txBody>
      </p:sp>
      <p:sp>
        <p:nvSpPr>
          <p:cNvPr id="3" name="Espace réservé du texte 2"/>
          <p:cNvSpPr txBox="1">
            <a:spLocks noGrp="1"/>
          </p:cNvSpPr>
          <p:nvPr>
            <p:ph type="body" idx="4294967295"/>
          </p:nvPr>
        </p:nvSpPr>
        <p:spPr/>
        <p:txBody>
          <a:bodyPr vert="horz"/>
          <a:lstStyle/>
          <a:p>
            <a:pPr lvl="0"/>
            <a:r>
              <a:rPr lang="fr-FR"/>
              <a:t>Le répertoire </a:t>
            </a:r>
            <a:r>
              <a:rPr lang="fr-FR" b="1" i="1">
                <a:solidFill>
                  <a:srgbClr val="355269"/>
                </a:solidFill>
              </a:rPr>
              <a:t>$KAFKA_HOME/bin</a:t>
            </a:r>
            <a:r>
              <a:rPr lang="fr-FR"/>
              <a:t> contient de nombreux scripts utilitaires dédiés à l’exploitation du cluster.</a:t>
            </a:r>
          </a:p>
          <a:p>
            <a:pPr lvl="0"/>
            <a:r>
              <a:rPr lang="fr-FR"/>
              <a:t>Les scripts utilisent l’API Java de Kafka</a:t>
            </a:r>
          </a:p>
          <a:p>
            <a:pPr lvl="0"/>
            <a:r>
              <a:rPr lang="fr-FR"/>
              <a:t>Une aide est disponible pour chaque script décrivant les paramètres requis ou optionnels</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name="page6">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Objectifs</a:t>
            </a:r>
          </a:p>
        </p:txBody>
      </p:sp>
      <p:sp>
        <p:nvSpPr>
          <p:cNvPr id="3" name="Espace réservé du texte 2"/>
          <p:cNvSpPr txBox="1">
            <a:spLocks noGrp="1"/>
          </p:cNvSpPr>
          <p:nvPr>
            <p:ph type="body" idx="4294967295"/>
          </p:nvPr>
        </p:nvSpPr>
        <p:spPr>
          <a:xfrm>
            <a:off x="1091880" y="2336022"/>
            <a:ext cx="8459640" cy="4384800"/>
          </a:xfrm>
        </p:spPr>
        <p:txBody>
          <a:bodyPr vert="horz">
            <a:normAutofit fontScale="92500" lnSpcReduction="20000"/>
          </a:bodyPr>
          <a:lstStyle/>
          <a:p>
            <a:pPr lvl="0">
              <a:buClr>
                <a:srgbClr val="000000"/>
              </a:buClr>
              <a:buSzPct val="100000"/>
              <a:buFont typeface="OpenSymbol"/>
              <a:buChar char="➢"/>
            </a:pPr>
            <a:r>
              <a:rPr lang="fr-FR"/>
              <a:t> Découpler producteurs et consommateurs de messages</a:t>
            </a:r>
          </a:p>
          <a:p>
            <a:pPr lvl="0">
              <a:buClr>
                <a:srgbClr val="000000"/>
              </a:buClr>
              <a:buSzPct val="100000"/>
              <a:buFont typeface="OpenSymbol"/>
              <a:buChar char="➢"/>
            </a:pPr>
            <a:r>
              <a:rPr lang="fr-FR"/>
              <a:t> Persister les messages afin qu’ils puissent être consommés par de nombreux consommateurs, (éventuellement à posteriori)</a:t>
            </a:r>
          </a:p>
          <a:p>
            <a:pPr lvl="0">
              <a:buClr>
                <a:srgbClr val="000000"/>
              </a:buClr>
              <a:buSzPct val="100000"/>
              <a:buFont typeface="OpenSymbol"/>
              <a:buChar char="➢"/>
            </a:pPr>
            <a:r>
              <a:rPr lang="fr-FR"/>
              <a:t> Atteindre de très haut débit et une latence faible</a:t>
            </a:r>
          </a:p>
          <a:p>
            <a:pPr lvl="0">
              <a:buClr>
                <a:srgbClr val="000000"/>
              </a:buClr>
              <a:buSzPct val="100000"/>
              <a:buFont typeface="OpenSymbol"/>
              <a:buChar char="➢"/>
            </a:pPr>
            <a:r>
              <a:rPr lang="fr-FR"/>
              <a:t> Scaling horizontal flexible</a:t>
            </a:r>
          </a:p>
          <a:p>
            <a:pPr lvl="0">
              <a:buClr>
                <a:srgbClr val="000000"/>
              </a:buClr>
              <a:buSzPct val="100000"/>
              <a:buFont typeface="OpenSymbol"/>
              <a:buChar char="➢"/>
            </a:pPr>
            <a:r>
              <a:rPr lang="fr-FR"/>
              <a:t> Offrir des garanties de fiabilité de la livraison de messages, malgré des défaillances !</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name="page62">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Gestion des topics</a:t>
            </a:r>
          </a:p>
        </p:txBody>
      </p:sp>
      <p:sp>
        <p:nvSpPr>
          <p:cNvPr id="3" name="Espace réservé du texte 2"/>
          <p:cNvSpPr txBox="1">
            <a:spLocks noGrp="1"/>
          </p:cNvSpPr>
          <p:nvPr>
            <p:ph type="body" idx="4294967295"/>
          </p:nvPr>
        </p:nvSpPr>
        <p:spPr/>
        <p:txBody>
          <a:bodyPr vert="horz">
            <a:normAutofit fontScale="70000" lnSpcReduction="20000"/>
          </a:bodyPr>
          <a:lstStyle/>
          <a:p>
            <a:pPr lvl="0"/>
            <a:r>
              <a:rPr lang="fr-FR"/>
              <a:t>Le script </a:t>
            </a:r>
            <a:r>
              <a:rPr lang="fr-FR" b="1" i="1">
                <a:solidFill>
                  <a:srgbClr val="0D1F63"/>
                </a:solidFill>
              </a:rPr>
              <a:t>bin/kafka-topics.sh</a:t>
            </a:r>
            <a:r>
              <a:rPr lang="fr-FR"/>
              <a:t> permet de créer, supprimer, modifier visualiser un topic</a:t>
            </a:r>
          </a:p>
          <a:p>
            <a:pPr lvl="0"/>
            <a:r>
              <a:rPr lang="fr-FR"/>
              <a:t>Les valeurs par défaut des topics sont définis dans </a:t>
            </a:r>
            <a:r>
              <a:rPr lang="fr-FR" i="1"/>
              <a:t>server.properties</a:t>
            </a:r>
            <a:r>
              <a:rPr lang="fr-FR"/>
              <a:t> mais peuvent être surchargées pour chaque topic</a:t>
            </a:r>
          </a:p>
          <a:p>
            <a:pPr lvl="0"/>
            <a:r>
              <a:rPr lang="fr-FR"/>
              <a:t>Exemple création de topic :</a:t>
            </a:r>
          </a:p>
          <a:p>
            <a:pPr lvl="0">
              <a:lnSpc>
                <a:spcPct val="100000"/>
              </a:lnSpc>
              <a:spcAft>
                <a:spcPts val="283"/>
              </a:spcAft>
            </a:pPr>
            <a:r>
              <a:rPr lang="fr-FR" sz="2600">
                <a:latin typeface="Courier new" pitchFamily="49"/>
              </a:rPr>
              <a:t>bin/kafka-topics.sh --create \</a:t>
            </a:r>
          </a:p>
          <a:p>
            <a:pPr lvl="0">
              <a:lnSpc>
                <a:spcPct val="100000"/>
              </a:lnSpc>
              <a:spcAft>
                <a:spcPts val="283"/>
              </a:spcAft>
            </a:pPr>
            <a:r>
              <a:rPr lang="fr-FR" sz="2600">
                <a:latin typeface="Courier new" pitchFamily="49"/>
              </a:rPr>
              <a:t>  --bootstrap-server localhost:9092 \</a:t>
            </a:r>
          </a:p>
          <a:p>
            <a:pPr lvl="0">
              <a:lnSpc>
                <a:spcPct val="100000"/>
              </a:lnSpc>
              <a:spcAft>
                <a:spcPts val="283"/>
              </a:spcAft>
            </a:pPr>
            <a:r>
              <a:rPr lang="fr-FR" sz="2600">
                <a:latin typeface="Courier new" pitchFamily="49"/>
              </a:rPr>
              <a:t>  --replication-factor 1 --partitions 13 \</a:t>
            </a:r>
          </a:p>
          <a:p>
            <a:pPr lvl="0">
              <a:lnSpc>
                <a:spcPct val="100000"/>
              </a:lnSpc>
              <a:spcAft>
                <a:spcPts val="283"/>
              </a:spcAft>
            </a:pPr>
            <a:r>
              <a:rPr lang="fr-FR" sz="2600">
                <a:latin typeface="Courier new" pitchFamily="49"/>
              </a:rPr>
              <a:t>  --topic my-topic</a:t>
            </a:r>
          </a:p>
          <a:p>
            <a:pPr lvl="0"/>
            <a:endParaRPr lang="fr-FR"/>
          </a:p>
          <a:p>
            <a:pPr lvl="0"/>
            <a:r>
              <a:rPr lang="fr-FR"/>
              <a:t>Exemple listing des topics :</a:t>
            </a:r>
          </a:p>
          <a:p>
            <a:pPr lvl="0">
              <a:lnSpc>
                <a:spcPct val="100000"/>
              </a:lnSpc>
              <a:spcAft>
                <a:spcPts val="283"/>
              </a:spcAft>
            </a:pPr>
            <a:r>
              <a:rPr lang="fr-FR" sz="2600">
                <a:latin typeface="Courier new" pitchFamily="49"/>
              </a:rPr>
              <a:t>bin/kafka-topics.sh --list \</a:t>
            </a:r>
          </a:p>
          <a:p>
            <a:pPr lvl="0">
              <a:lnSpc>
                <a:spcPct val="100000"/>
              </a:lnSpc>
              <a:spcAft>
                <a:spcPts val="283"/>
              </a:spcAft>
            </a:pPr>
            <a:r>
              <a:rPr lang="fr-FR" sz="2600">
                <a:latin typeface="Courier new" pitchFamily="49"/>
              </a:rPr>
              <a:t>    --bootstrap-server localhost:9092</a:t>
            </a:r>
          </a:p>
          <a:p>
            <a:pPr lvl="0"/>
            <a:endParaRPr lang="fr-F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name="page63">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Choix du nombre de partitions</a:t>
            </a:r>
          </a:p>
        </p:txBody>
      </p:sp>
      <p:sp>
        <p:nvSpPr>
          <p:cNvPr id="3" name="Espace réservé du texte 2"/>
          <p:cNvSpPr txBox="1">
            <a:spLocks noGrp="1"/>
          </p:cNvSpPr>
          <p:nvPr>
            <p:ph type="body" idx="4294967295"/>
          </p:nvPr>
        </p:nvSpPr>
        <p:spPr/>
        <p:txBody>
          <a:bodyPr vert="horz">
            <a:normAutofit fontScale="70000" lnSpcReduction="20000"/>
          </a:bodyPr>
          <a:lstStyle/>
          <a:p>
            <a:pPr lvl="0"/>
            <a:r>
              <a:rPr lang="fr-FR"/>
              <a:t>Une fois un </a:t>
            </a:r>
            <a:r>
              <a:rPr lang="fr-FR" i="1"/>
              <a:t>topic</a:t>
            </a:r>
            <a:r>
              <a:rPr lang="fr-FR"/>
              <a:t> créé, on ne peut pas diminuer son nombre de partitions. Une augmentation est possible mais peut générer des problèmes.</a:t>
            </a:r>
          </a:p>
          <a:p>
            <a:pPr lvl="0"/>
            <a:r>
              <a:rPr lang="fr-FR"/>
              <a:t>Lors du choix, il faut tenir compte de :</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Du débit des écritures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Le débit maximum de consommation</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L’espace disque et la bande passante réseau sur chaque broker</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En général en augmentant le nombre de partitions, on augmente le débit global de l’application en s’autorisant plus de consommateurs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Mais évitez de surestimer, car chaque partition utilise de la mémoire et le nombre de partitions augmente le temps du processus d’élection du maître</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name="page64">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Envoi de message</a:t>
            </a:r>
          </a:p>
        </p:txBody>
      </p:sp>
      <p:sp>
        <p:nvSpPr>
          <p:cNvPr id="3" name="Espace réservé du texte 2"/>
          <p:cNvSpPr txBox="1">
            <a:spLocks noGrp="1"/>
          </p:cNvSpPr>
          <p:nvPr>
            <p:ph type="body" idx="4294967295"/>
          </p:nvPr>
        </p:nvSpPr>
        <p:spPr/>
        <p:txBody>
          <a:bodyPr vert="horz">
            <a:normAutofit lnSpcReduction="10000"/>
          </a:bodyPr>
          <a:lstStyle/>
          <a:p>
            <a:pPr lvl="0"/>
            <a:r>
              <a:rPr lang="fr-FR" sz="2800"/>
              <a:t>Le script </a:t>
            </a:r>
            <a:r>
              <a:rPr lang="fr-FR" sz="2800" b="1" i="1">
                <a:solidFill>
                  <a:srgbClr val="0D1F63"/>
                </a:solidFill>
              </a:rPr>
              <a:t>bin/kafka-console-producer.sh </a:t>
            </a:r>
            <a:r>
              <a:rPr lang="fr-FR" sz="2800"/>
              <a:t>permet de tester l’envoi des messages sur un topic</a:t>
            </a:r>
          </a:p>
          <a:p>
            <a:pPr lvl="0"/>
            <a:endParaRPr lang="fr-FR" sz="2800"/>
          </a:p>
          <a:p>
            <a:pPr lvl="0"/>
            <a:r>
              <a:rPr lang="fr-FR" sz="2800"/>
              <a:t>Exemple :</a:t>
            </a:r>
          </a:p>
          <a:p>
            <a:pPr lvl="0"/>
            <a:r>
              <a:rPr lang="fr-FR" sz="2600">
                <a:latin typeface="Courier new" pitchFamily="49"/>
              </a:rPr>
              <a:t>bin/kafka-console-producer.sh \</a:t>
            </a:r>
          </a:p>
          <a:p>
            <a:pPr lvl="0">
              <a:lnSpc>
                <a:spcPct val="100000"/>
              </a:lnSpc>
              <a:spcAft>
                <a:spcPts val="283"/>
              </a:spcAft>
            </a:pPr>
            <a:r>
              <a:rPr lang="fr-FR" sz="2600">
                <a:latin typeface="Courier new" pitchFamily="49"/>
              </a:rPr>
              <a:t>    --bootstrap-server localhost:9092 \</a:t>
            </a:r>
          </a:p>
          <a:p>
            <a:pPr lvl="0">
              <a:lnSpc>
                <a:spcPct val="100000"/>
              </a:lnSpc>
              <a:spcAft>
                <a:spcPts val="283"/>
              </a:spcAft>
            </a:pPr>
            <a:r>
              <a:rPr lang="fr-FR" sz="2600">
                <a:latin typeface="Courier new" pitchFamily="49"/>
              </a:rPr>
              <a:t>    --topic my-topic</a:t>
            </a:r>
          </a:p>
          <a:p>
            <a:pPr lvl="0"/>
            <a:endParaRPr lang="fr-FR" sz="2800"/>
          </a:p>
          <a:p>
            <a:pPr lvl="0"/>
            <a:r>
              <a:rPr lang="fr-FR" sz="2800"/>
              <a:t>...Puis saisir les messages sur l’entrée standard</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name="page65">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Lecture de message</a:t>
            </a:r>
          </a:p>
        </p:txBody>
      </p:sp>
      <p:sp>
        <p:nvSpPr>
          <p:cNvPr id="3" name="Espace réservé du texte 2"/>
          <p:cNvSpPr txBox="1">
            <a:spLocks noGrp="1"/>
          </p:cNvSpPr>
          <p:nvPr>
            <p:ph type="body" idx="4294967295"/>
          </p:nvPr>
        </p:nvSpPr>
        <p:spPr/>
        <p:txBody>
          <a:bodyPr vert="horz">
            <a:normAutofit lnSpcReduction="10000"/>
          </a:bodyPr>
          <a:lstStyle/>
          <a:p>
            <a:pPr lvl="0"/>
            <a:r>
              <a:rPr lang="fr-FR"/>
              <a:t>Le script </a:t>
            </a:r>
            <a:r>
              <a:rPr lang="fr-FR" sz="2800" b="1" i="1">
                <a:solidFill>
                  <a:srgbClr val="0D1F63"/>
                </a:solidFill>
              </a:rPr>
              <a:t>bin/kafka-console-consumer.sh</a:t>
            </a:r>
            <a:r>
              <a:rPr lang="fr-FR"/>
              <a:t> permet de consommer les messages d’un topic</a:t>
            </a:r>
          </a:p>
          <a:p>
            <a:pPr lvl="0"/>
            <a:endParaRPr lang="fr-FR"/>
          </a:p>
          <a:p>
            <a:pPr lvl="0"/>
            <a:r>
              <a:rPr lang="fr-FR"/>
              <a:t>Exemple lecture depuis l’origine :</a:t>
            </a:r>
          </a:p>
          <a:p>
            <a:pPr lvl="0">
              <a:lnSpc>
                <a:spcPct val="100000"/>
              </a:lnSpc>
              <a:spcAft>
                <a:spcPts val="283"/>
              </a:spcAft>
            </a:pPr>
            <a:r>
              <a:rPr lang="fr-FR" sz="2600">
                <a:latin typeface="Courier new" pitchFamily="49"/>
              </a:rPr>
              <a:t>bin/kafka-console-consumer.sh \</a:t>
            </a:r>
          </a:p>
          <a:p>
            <a:pPr lvl="0">
              <a:lnSpc>
                <a:spcPct val="100000"/>
              </a:lnSpc>
              <a:spcAft>
                <a:spcPts val="283"/>
              </a:spcAft>
            </a:pPr>
            <a:r>
              <a:rPr lang="fr-FR" sz="2600">
                <a:latin typeface="Courier new" pitchFamily="49"/>
              </a:rPr>
              <a:t>    --bootstrap-server localhost:9092 \</a:t>
            </a:r>
          </a:p>
          <a:p>
            <a:pPr lvl="0">
              <a:lnSpc>
                <a:spcPct val="100000"/>
              </a:lnSpc>
              <a:spcAft>
                <a:spcPts val="283"/>
              </a:spcAft>
            </a:pPr>
            <a:r>
              <a:rPr lang="fr-FR" sz="2600">
                <a:latin typeface="Courier new" pitchFamily="49"/>
              </a:rPr>
              <a:t>    --topic my-topic \</a:t>
            </a:r>
          </a:p>
          <a:p>
            <a:pPr lvl="0">
              <a:lnSpc>
                <a:spcPct val="100000"/>
              </a:lnSpc>
              <a:spcAft>
                <a:spcPts val="283"/>
              </a:spcAft>
            </a:pPr>
            <a:r>
              <a:rPr lang="fr-FR" sz="2600">
                <a:latin typeface="Courier new" pitchFamily="49"/>
              </a:rPr>
              <a:t>    --from-beginning</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name="page66">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Autre utilitaires</a:t>
            </a:r>
          </a:p>
        </p:txBody>
      </p:sp>
      <p:sp>
        <p:nvSpPr>
          <p:cNvPr id="3" name="Espace réservé du texte 2"/>
          <p:cNvSpPr txBox="1">
            <a:spLocks noGrp="1"/>
          </p:cNvSpPr>
          <p:nvPr>
            <p:ph type="body" idx="4294967295"/>
          </p:nvPr>
        </p:nvSpPr>
        <p:spPr/>
        <p:txBody>
          <a:bodyPr vert="horz">
            <a:normAutofit fontScale="77500" lnSpcReduction="20000"/>
          </a:bodyPr>
          <a:lstStyle/>
          <a:p>
            <a:pPr lvl="0"/>
            <a:r>
              <a:rPr lang="fr-FR" b="1" i="1">
                <a:solidFill>
                  <a:srgbClr val="0D1F63"/>
                </a:solidFill>
              </a:rPr>
              <a:t>kafka-consumer-groups.sh</a:t>
            </a:r>
            <a:r>
              <a:rPr lang="fr-FR"/>
              <a:t> permet de gérer les groupes de consommateurs : les lister et manipuler leurs offsets</a:t>
            </a:r>
          </a:p>
          <a:p>
            <a:pPr lvl="0"/>
            <a:r>
              <a:rPr lang="fr-FR" b="1" i="1">
                <a:solidFill>
                  <a:srgbClr val="0D1F63"/>
                </a:solidFill>
              </a:rPr>
              <a:t>kafka-reassign-partitions.sh </a:t>
            </a:r>
            <a:r>
              <a:rPr lang="fr-FR"/>
              <a:t>permet</a:t>
            </a:r>
            <a:r>
              <a:rPr lang="fr-FR" b="1" i="1">
                <a:solidFill>
                  <a:srgbClr val="0D1F63"/>
                </a:solidFill>
              </a:rPr>
              <a:t> </a:t>
            </a:r>
            <a:r>
              <a:rPr lang="fr-FR"/>
              <a:t>de gérer les partitions, déplacement sur de nouveau brokers, de nouveaux répertoire, extension de cluster, …</a:t>
            </a:r>
          </a:p>
          <a:p>
            <a:pPr lvl="0"/>
            <a:r>
              <a:rPr lang="fr-FR"/>
              <a:t>kafka-replica-verification.sh : Vérifie</a:t>
            </a:r>
          </a:p>
          <a:p>
            <a:pPr lvl="0"/>
            <a:r>
              <a:rPr lang="fr-FR" b="1" i="1">
                <a:solidFill>
                  <a:srgbClr val="0D1F63"/>
                </a:solidFill>
              </a:rPr>
              <a:t>kafka-log-dirs.sh : </a:t>
            </a:r>
            <a:r>
              <a:rPr lang="fr-FR"/>
              <a:t>Obtient</a:t>
            </a:r>
            <a:r>
              <a:rPr lang="fr-FR" b="1" i="1">
                <a:solidFill>
                  <a:srgbClr val="0D1F63"/>
                </a:solidFill>
              </a:rPr>
              <a:t> </a:t>
            </a:r>
            <a:r>
              <a:rPr lang="fr-FR"/>
              <a:t>les informations de configuration des log.dirs du cluster</a:t>
            </a:r>
          </a:p>
          <a:p>
            <a:pPr lvl="0"/>
            <a:r>
              <a:rPr lang="fr-FR" b="1" i="1">
                <a:solidFill>
                  <a:srgbClr val="0D1F63"/>
                </a:solidFill>
              </a:rPr>
              <a:t>kafka-dump-log.sh</a:t>
            </a:r>
            <a:r>
              <a:rPr lang="fr-FR"/>
              <a:t> permet de parser un fichier de log et d’afficher les informations utiles pour debugger</a:t>
            </a:r>
          </a:p>
          <a:p>
            <a:pPr lvl="0"/>
            <a:r>
              <a:rPr lang="fr-FR" b="1" i="1">
                <a:solidFill>
                  <a:srgbClr val="0D1F63"/>
                </a:solidFill>
              </a:rPr>
              <a:t>kafka-delete-records.sh </a:t>
            </a:r>
            <a:r>
              <a:rPr lang="fr-FR"/>
              <a:t> Permet de supprimer des messages jusqu’à un offset particulier</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name="page67">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Autre utilitaires (2)</a:t>
            </a:r>
          </a:p>
        </p:txBody>
      </p:sp>
      <p:sp>
        <p:nvSpPr>
          <p:cNvPr id="3" name="Espace réservé du texte 2"/>
          <p:cNvSpPr txBox="1">
            <a:spLocks noGrp="1"/>
          </p:cNvSpPr>
          <p:nvPr>
            <p:ph type="body" idx="4294967295"/>
          </p:nvPr>
        </p:nvSpPr>
        <p:spPr/>
        <p:txBody>
          <a:bodyPr vert="horz">
            <a:normAutofit fontScale="77500" lnSpcReduction="20000"/>
          </a:bodyPr>
          <a:lstStyle/>
          <a:p>
            <a:pPr lvl="0"/>
            <a:r>
              <a:rPr lang="fr-FR" b="1" i="1">
                <a:solidFill>
                  <a:srgbClr val="0D1F63"/>
                </a:solidFill>
              </a:rPr>
              <a:t>kafka-configs.sh</a:t>
            </a:r>
            <a:r>
              <a:rPr lang="fr-FR"/>
              <a:t> permet des mises à jour de configuration dynamique des brokers</a:t>
            </a:r>
          </a:p>
          <a:p>
            <a:pPr lvl="0"/>
            <a:r>
              <a:rPr lang="fr-FR" b="1" i="1">
                <a:solidFill>
                  <a:srgbClr val="0D1F63"/>
                </a:solidFill>
              </a:rPr>
              <a:t>kafka-cluster.sh </a:t>
            </a:r>
            <a:r>
              <a:rPr lang="fr-FR"/>
              <a:t>obtenir</a:t>
            </a:r>
            <a:r>
              <a:rPr lang="fr-FR" b="1" i="1">
                <a:solidFill>
                  <a:srgbClr val="0D1F63"/>
                </a:solidFill>
              </a:rPr>
              <a:t> </a:t>
            </a:r>
            <a:r>
              <a:rPr lang="fr-FR"/>
              <a:t>l’ID du cluster et sortir un broker du cluster</a:t>
            </a:r>
          </a:p>
          <a:p>
            <a:pPr lvl="0"/>
            <a:r>
              <a:rPr lang="fr-FR" b="1" i="1">
                <a:solidFill>
                  <a:srgbClr val="0D1F63"/>
                </a:solidFill>
              </a:rPr>
              <a:t>kafka-metadata-quorum.sh</a:t>
            </a:r>
            <a:r>
              <a:rPr lang="fr-FR"/>
              <a:t> permet d’afficher les informations sur les contrôleurs</a:t>
            </a:r>
          </a:p>
          <a:p>
            <a:pPr lvl="0"/>
            <a:r>
              <a:rPr lang="fr-FR" b="1" i="1">
                <a:solidFill>
                  <a:srgbClr val="0D1F63"/>
                </a:solidFill>
              </a:rPr>
              <a:t>kafka-acls.sh</a:t>
            </a:r>
            <a:r>
              <a:rPr lang="fr-FR"/>
              <a:t> permet de gérer les permissions sur les topics</a:t>
            </a:r>
          </a:p>
          <a:p>
            <a:pPr lvl="0"/>
            <a:r>
              <a:rPr lang="fr-FR" b="1" i="1">
                <a:solidFill>
                  <a:srgbClr val="0D1F63"/>
                </a:solidFill>
              </a:rPr>
              <a:t>kafka-verifiable-consumer.sh</a:t>
            </a:r>
            <a:r>
              <a:rPr lang="fr-FR"/>
              <a:t>, </a:t>
            </a:r>
            <a:r>
              <a:rPr lang="fr-FR" b="1" i="1">
                <a:solidFill>
                  <a:srgbClr val="0D1F63"/>
                </a:solidFill>
              </a:rPr>
              <a:t>kafka-verifiable-producer.sh</a:t>
            </a:r>
            <a:r>
              <a:rPr lang="fr-FR"/>
              <a:t>: Utilitaires permettant de produire ou consommer des messages et de les afficher sur la console au format JSON</a:t>
            </a:r>
          </a:p>
        </p:txBody>
      </p:sp>
      <p:sp>
        <p:nvSpPr>
          <p:cNvPr id="4" name="ZoneTexte 3"/>
          <p:cNvSpPr txBox="1"/>
          <p:nvPr/>
        </p:nvSpPr>
        <p:spPr>
          <a:xfrm>
            <a:off x="577080" y="6983999"/>
            <a:ext cx="3460320" cy="437760"/>
          </a:xfrm>
          <a:prstGeom prst="rect">
            <a:avLst/>
          </a:prstGeom>
          <a:noFill/>
          <a:ln>
            <a:noFill/>
          </a:ln>
        </p:spPr>
        <p:txBody>
          <a:bodyPr vert="horz" wrap="none" lIns="90000" tIns="45000" rIns="90000" bIns="45000" anchorCtr="0" compatLnSpc="1">
            <a:sp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2400" b="1" i="1" u="none" strike="noStrike" baseline="0">
                <a:ln>
                  <a:noFill/>
                </a:ln>
                <a:solidFill>
                  <a:srgbClr val="CE181E"/>
                </a:solidFill>
                <a:latin typeface="Times New Roman" pitchFamily="18"/>
                <a:ea typeface="Lucida Sans Unicode" pitchFamily="34"/>
                <a:cs typeface="Lucida Sans Unicode" pitchFamily="34"/>
              </a:rPr>
              <a:t>Atelier 1.2 : Utilitaires</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name="page68">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wrap="square">
            <a:spAutoFit/>
          </a:bodyPr>
          <a:lstStyle/>
          <a:p>
            <a:pPr lvl="0"/>
            <a:r>
              <a:rPr lang="fr-FR" sz="4800"/>
              <a:t>Cluster Kafka</a:t>
            </a:r>
          </a:p>
        </p:txBody>
      </p:sp>
      <p:sp>
        <p:nvSpPr>
          <p:cNvPr id="3" name="Sous-titre 2"/>
          <p:cNvSpPr txBox="1">
            <a:spLocks noGrp="1"/>
          </p:cNvSpPr>
          <p:nvPr>
            <p:ph type="subTitle" idx="4294967295"/>
          </p:nvPr>
        </p:nvSpPr>
        <p:spPr/>
        <p:txBody>
          <a:bodyPr vert="horz" wrap="square">
            <a:spAutoFit/>
          </a:bodyPr>
          <a:lstStyle/>
          <a:p>
            <a:pPr lvl="0" indent="-311040" algn="ctr">
              <a:lnSpc>
                <a:spcPct val="95000"/>
              </a:lnSpc>
              <a:spcAft>
                <a:spcPts val="0"/>
              </a:spcAft>
            </a:pPr>
            <a:endParaRPr lang="fr-FR"/>
          </a:p>
          <a:p>
            <a:pPr lvl="0" indent="-311040" algn="ctr">
              <a:lnSpc>
                <a:spcPct val="95000"/>
              </a:lnSpc>
              <a:spcAft>
                <a:spcPts val="0"/>
              </a:spcAft>
            </a:pPr>
            <a:endParaRPr lang="fr-FR"/>
          </a:p>
          <a:p>
            <a:pPr lvl="0" indent="-311040" algn="ctr">
              <a:lnSpc>
                <a:spcPct val="95000"/>
              </a:lnSpc>
              <a:spcAft>
                <a:spcPts val="0"/>
              </a:spcAft>
            </a:pPr>
            <a:endParaRPr lang="fr-FR"/>
          </a:p>
          <a:p>
            <a:pPr lvl="0" indent="-311040" algn="ctr">
              <a:lnSpc>
                <a:spcPct val="95000"/>
              </a:lnSpc>
              <a:spcAft>
                <a:spcPts val="0"/>
              </a:spcAft>
            </a:pPr>
            <a:r>
              <a:rPr lang="fr-FR"/>
              <a:t>Cluster</a:t>
            </a:r>
          </a:p>
          <a:p>
            <a:pPr lvl="0" indent="-311040" algn="ctr">
              <a:lnSpc>
                <a:spcPct val="95000"/>
              </a:lnSpc>
              <a:spcAft>
                <a:spcPts val="0"/>
              </a:spcAft>
            </a:pPr>
            <a:r>
              <a:rPr lang="fr-FR"/>
              <a:t>Distributions / Installation</a:t>
            </a:r>
          </a:p>
          <a:p>
            <a:pPr lvl="0" indent="-311040" algn="ctr">
              <a:lnSpc>
                <a:spcPct val="95000"/>
              </a:lnSpc>
              <a:spcAft>
                <a:spcPts val="0"/>
              </a:spcAft>
            </a:pPr>
            <a:r>
              <a:rPr lang="fr-FR"/>
              <a:t>Utilitaires</a:t>
            </a:r>
            <a:r>
              <a:rPr lang="fr-FR" b="1">
                <a:solidFill>
                  <a:srgbClr val="0D1F63"/>
                </a:solidFill>
              </a:rPr>
              <a:t> </a:t>
            </a:r>
            <a:r>
              <a:rPr lang="fr-FR"/>
              <a:t>Kafka</a:t>
            </a:r>
          </a:p>
          <a:p>
            <a:pPr lvl="0" indent="-311040" algn="ctr">
              <a:lnSpc>
                <a:spcPct val="95000"/>
              </a:lnSpc>
              <a:spcAft>
                <a:spcPts val="0"/>
              </a:spcAft>
            </a:pPr>
            <a:r>
              <a:rPr lang="fr-FR" b="1">
                <a:solidFill>
                  <a:srgbClr val="0D1F63"/>
                </a:solidFill>
              </a:rPr>
              <a:t>Outils graphiques</a:t>
            </a:r>
          </a:p>
          <a:p>
            <a:pPr lvl="0" indent="-311040" algn="ctr">
              <a:lnSpc>
                <a:spcPct val="95000"/>
              </a:lnSpc>
              <a:spcAft>
                <a:spcPts val="0"/>
              </a:spcAft>
            </a:pPr>
            <a:endParaRPr lang="fr-F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name="page69">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Outils graphiques</a:t>
            </a:r>
          </a:p>
        </p:txBody>
      </p:sp>
      <p:sp>
        <p:nvSpPr>
          <p:cNvPr id="3" name="Espace réservé du texte 2"/>
          <p:cNvSpPr txBox="1">
            <a:spLocks noGrp="1"/>
          </p:cNvSpPr>
          <p:nvPr>
            <p:ph type="body" idx="4294967295"/>
          </p:nvPr>
        </p:nvSpPr>
        <p:spPr/>
        <p:txBody>
          <a:bodyPr vert="horz">
            <a:normAutofit fontScale="47500" lnSpcReduction="20000"/>
          </a:bodyPr>
          <a:lstStyle/>
          <a:p>
            <a:pPr lvl="0"/>
            <a:r>
              <a:rPr lang="fr-FR"/>
              <a:t>Il peut être intéressant de s’équiper d’outils graphiques aidant à l’exploitation du cluster.</a:t>
            </a:r>
          </a:p>
          <a:p>
            <a:pPr lvl="0"/>
            <a:r>
              <a:rPr lang="fr-FR"/>
              <a:t>Comme produit gratuit, semi-commerciaux citons :</a:t>
            </a:r>
          </a:p>
          <a:p>
            <a:pPr marL="342720" lvl="1" indent="-342720" hangingPunct="0">
              <a:lnSpc>
                <a:spcPct val="96000"/>
              </a:lnSpc>
              <a:spcBef>
                <a:spcPts val="0"/>
              </a:spcBef>
              <a:spcAft>
                <a:spcPts val="1423"/>
              </a:spcAft>
              <a:buSzPct val="45000"/>
              <a:buFont typeface="StarSymbol"/>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a:solidFill>
                  <a:srgbClr val="355269"/>
                </a:solidFill>
                <a:latin typeface="Tahoma" pitchFamily="34"/>
                <a:cs typeface="Lucida Sans Unicode" pitchFamily="34"/>
              </a:rPr>
              <a:t>Akhq</a:t>
            </a:r>
            <a:r>
              <a:rPr lang="fr-FR" sz="3200" i="1">
                <a:solidFill>
                  <a:srgbClr val="000000"/>
                </a:solidFill>
                <a:latin typeface="Tahoma" pitchFamily="34"/>
                <a:cs typeface="Lucida Sans Unicode" pitchFamily="34"/>
              </a:rPr>
              <a:t> (https://akhq.io/)</a:t>
            </a:r>
          </a:p>
          <a:p>
            <a:pPr marL="342720" lvl="1" indent="-342720" hangingPunct="0">
              <a:lnSpc>
                <a:spcPct val="96000"/>
              </a:lnSpc>
              <a:spcBef>
                <a:spcPts val="0"/>
              </a:spcBef>
              <a:spcAft>
                <a:spcPts val="1423"/>
              </a:spcAft>
              <a:buSzPct val="45000"/>
              <a:buFont typeface="StarSymbol"/>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a:solidFill>
                  <a:srgbClr val="355269"/>
                </a:solidFill>
                <a:latin typeface="Tahoma" pitchFamily="34"/>
                <a:cs typeface="Lucida Sans Unicode" pitchFamily="34"/>
              </a:rPr>
              <a:t>Kafka</a:t>
            </a:r>
            <a:r>
              <a:rPr lang="fr-FR" sz="3200" i="1">
                <a:solidFill>
                  <a:srgbClr val="000000"/>
                </a:solidFill>
                <a:latin typeface="Tahoma" pitchFamily="34"/>
                <a:cs typeface="Lucida Sans Unicode" pitchFamily="34"/>
              </a:rPr>
              <a:t> </a:t>
            </a:r>
            <a:r>
              <a:rPr lang="fr-FR" sz="3200" b="1" i="1">
                <a:solidFill>
                  <a:srgbClr val="355269"/>
                </a:solidFill>
                <a:latin typeface="Tahoma" pitchFamily="34"/>
                <a:cs typeface="Lucida Sans Unicode" pitchFamily="34"/>
              </a:rPr>
              <a:t>Magic</a:t>
            </a:r>
            <a:r>
              <a:rPr lang="fr-FR" sz="3200">
                <a:solidFill>
                  <a:srgbClr val="000000"/>
                </a:solidFill>
                <a:latin typeface="Tahoma" pitchFamily="34"/>
                <a:cs typeface="Lucida Sans Unicode" pitchFamily="34"/>
              </a:rPr>
              <a:t> (</a:t>
            </a:r>
            <a:r>
              <a:rPr lang="fr-FR" sz="3200" i="1">
                <a:solidFill>
                  <a:srgbClr val="000000"/>
                </a:solidFill>
                <a:latin typeface="Tahoma" pitchFamily="34"/>
                <a:cs typeface="Lucida Sans Unicode" pitchFamily="34"/>
              </a:rPr>
              <a:t>https://www.kafkamagic.com/ )</a:t>
            </a:r>
          </a:p>
          <a:p>
            <a:pPr marL="342720" lvl="1" indent="-342720" hangingPunct="0">
              <a:lnSpc>
                <a:spcPct val="96000"/>
              </a:lnSpc>
              <a:spcBef>
                <a:spcPts val="0"/>
              </a:spcBef>
              <a:spcAft>
                <a:spcPts val="1423"/>
              </a:spcAft>
              <a:buSzPct val="45000"/>
              <a:buFont typeface="StarSymbol"/>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a:solidFill>
                  <a:srgbClr val="355269"/>
                </a:solidFill>
                <a:latin typeface="Tahoma" pitchFamily="34"/>
                <a:cs typeface="Lucida Sans Unicode" pitchFamily="34"/>
              </a:rPr>
              <a:t>Redpanda</a:t>
            </a:r>
            <a:r>
              <a:rPr lang="fr-FR" sz="3200" i="1">
                <a:solidFill>
                  <a:srgbClr val="000000"/>
                </a:solidFill>
                <a:latin typeface="Tahoma" pitchFamily="34"/>
                <a:cs typeface="Lucida Sans Unicode" pitchFamily="34"/>
              </a:rPr>
              <a:t> </a:t>
            </a:r>
            <a:r>
              <a:rPr lang="fr-FR" sz="3200" b="1" i="1">
                <a:solidFill>
                  <a:srgbClr val="355269"/>
                </a:solidFill>
                <a:latin typeface="Tahoma" pitchFamily="34"/>
                <a:cs typeface="Lucida Sans Unicode" pitchFamily="34"/>
              </a:rPr>
              <a:t>Console</a:t>
            </a:r>
            <a:r>
              <a:rPr lang="fr-FR" sz="3200" i="1">
                <a:solidFill>
                  <a:srgbClr val="000000"/>
                </a:solidFill>
                <a:latin typeface="Tahoma" pitchFamily="34"/>
                <a:cs typeface="Lucida Sans Unicode" pitchFamily="34"/>
              </a:rPr>
              <a:t> (https://docs.redpanda.com/docs/manage/console/)</a:t>
            </a:r>
          </a:p>
          <a:p>
            <a:pPr lvl="0"/>
            <a:r>
              <a:rPr lang="fr-FR"/>
              <a:t>Ils proposent une interface graphique permettant :</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De rechercher et afficher des messages,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Transformer et déplacer des messages entre des topics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Gérer les topics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Automatiser des tâches.</a:t>
            </a:r>
          </a:p>
          <a:p>
            <a:pPr lvl="0"/>
            <a:r>
              <a:rPr lang="fr-FR"/>
              <a:t>La distribution commerciale de Confluent a naturellement un outil graphique d’exploitation</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name="page70">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Kafka Magic</a:t>
            </a:r>
          </a:p>
        </p:txBody>
      </p:sp>
      <p:sp>
        <p:nvSpPr>
          <p:cNvPr id="3" name="Espace réservé du texte 2"/>
          <p:cNvSpPr txBox="1">
            <a:spLocks noGrp="1"/>
          </p:cNvSpPr>
          <p:nvPr>
            <p:ph type="body" idx="4294967295"/>
          </p:nvPr>
        </p:nvSpPr>
        <p:spPr/>
        <p:txBody>
          <a:bodyPr vert="horz"/>
          <a:lstStyle/>
          <a:p>
            <a:endParaRPr lang="fr-FR"/>
          </a:p>
        </p:txBody>
      </p:sp>
      <p:pic>
        <p:nvPicPr>
          <p:cNvPr id="4" name="Image 3">
            <a:extLst>
              <a:ext uri="{FF2B5EF4-FFF2-40B4-BE49-F238E27FC236}">
                <a16:creationId xmlns:a16="http://schemas.microsoft.com/office/drawing/2014/main" id="{00000000-0000-0000-0000-000000000000}"/>
              </a:ext>
            </a:extLst>
          </p:cNvPr>
          <p:cNvPicPr>
            <a:picLocks noChangeAspect="1"/>
          </p:cNvPicPr>
          <p:nvPr/>
        </p:nvPicPr>
        <p:blipFill>
          <a:blip r:embed="rId3">
            <a:lum/>
            <a:alphaModFix/>
          </a:blip>
          <a:srcRect/>
          <a:stretch>
            <a:fillRect/>
          </a:stretch>
        </p:blipFill>
        <p:spPr>
          <a:xfrm>
            <a:off x="561960" y="2318040"/>
            <a:ext cx="9629640" cy="46188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name="page71">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akhq</a:t>
            </a:r>
          </a:p>
        </p:txBody>
      </p:sp>
      <p:sp>
        <p:nvSpPr>
          <p:cNvPr id="3" name="Espace réservé du texte 2"/>
          <p:cNvSpPr txBox="1">
            <a:spLocks noGrp="1"/>
          </p:cNvSpPr>
          <p:nvPr>
            <p:ph type="body" idx="4294967295"/>
          </p:nvPr>
        </p:nvSpPr>
        <p:spPr/>
        <p:txBody>
          <a:bodyPr vert="horz"/>
          <a:lstStyle/>
          <a:p>
            <a:endParaRPr lang="fr-FR"/>
          </a:p>
        </p:txBody>
      </p:sp>
      <p:pic>
        <p:nvPicPr>
          <p:cNvPr id="4" name="Image 3">
            <a:extLst>
              <a:ext uri="{FF2B5EF4-FFF2-40B4-BE49-F238E27FC236}">
                <a16:creationId xmlns:a16="http://schemas.microsoft.com/office/drawing/2014/main" id="{00000000-0000-0000-0000-000000000000}"/>
              </a:ext>
            </a:extLst>
          </p:cNvPr>
          <p:cNvPicPr>
            <a:picLocks noChangeAspect="1"/>
          </p:cNvPicPr>
          <p:nvPr/>
        </p:nvPicPr>
        <p:blipFill>
          <a:blip r:embed="rId3">
            <a:lum/>
            <a:alphaModFix/>
          </a:blip>
          <a:srcRect/>
          <a:stretch>
            <a:fillRect/>
          </a:stretch>
        </p:blipFill>
        <p:spPr>
          <a:xfrm>
            <a:off x="-68760" y="2292840"/>
            <a:ext cx="10691640" cy="51282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name="page7">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Fonctionnalités</a:t>
            </a:r>
          </a:p>
        </p:txBody>
      </p:sp>
      <p:sp>
        <p:nvSpPr>
          <p:cNvPr id="3" name="Espace réservé du texte 2"/>
          <p:cNvSpPr txBox="1">
            <a:spLocks noGrp="1"/>
          </p:cNvSpPr>
          <p:nvPr>
            <p:ph type="body" idx="4294967295"/>
          </p:nvPr>
        </p:nvSpPr>
        <p:spPr/>
        <p:txBody>
          <a:bodyPr vert="horz"/>
          <a:lstStyle/>
          <a:p>
            <a:pPr lvl="0"/>
            <a:r>
              <a:rPr lang="fr-FR"/>
              <a:t>Kafka a trois capacités clés: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Publier et s’abonner à des flux de messages</a:t>
            </a:r>
            <a:r>
              <a:rPr lang="fr-FR" sz="2800" baseline="30000">
                <a:solidFill>
                  <a:srgbClr val="000000"/>
                </a:solidFill>
                <a:latin typeface="Tahoma" pitchFamily="34"/>
                <a:cs typeface="Lucida Sans Unicode" pitchFamily="34"/>
              </a:rPr>
              <a:t>1</a:t>
            </a:r>
            <a:r>
              <a:rPr lang="fr-FR" sz="3200">
                <a:solidFill>
                  <a:srgbClr val="000000"/>
                </a:solidFill>
                <a:latin typeface="Tahoma" pitchFamily="34"/>
                <a:cs typeface="Lucida Sans Unicode" pitchFamily="34"/>
              </a:rPr>
              <a:t> avec certaines garanties de fiabilité.</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Stocker les flux de messages de manière durable et tolérante aux pannes.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Traiter, transformer les flux de messages au fur et à mesure qu'ils se produisent.</a:t>
            </a:r>
          </a:p>
        </p:txBody>
      </p:sp>
      <p:sp>
        <p:nvSpPr>
          <p:cNvPr id="4" name="ZoneTexte 3"/>
          <p:cNvSpPr txBox="1"/>
          <p:nvPr/>
        </p:nvSpPr>
        <p:spPr>
          <a:xfrm>
            <a:off x="514080" y="6619679"/>
            <a:ext cx="7626960" cy="669240"/>
          </a:xfrm>
          <a:prstGeom prst="rect">
            <a:avLst/>
          </a:prstGeom>
          <a:noFill/>
          <a:ln>
            <a:noFill/>
          </a:ln>
        </p:spPr>
        <p:txBody>
          <a:bodyPr vert="horz" wrap="none" lIns="90000" tIns="45000" rIns="90000" bIns="45000" anchorCtr="0" compatLnSpc="1">
            <a:sp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2000" b="0" i="0" u="none" strike="noStrike" baseline="0">
                <a:ln>
                  <a:noFill/>
                </a:ln>
                <a:solidFill>
                  <a:srgbClr val="000000"/>
                </a:solidFill>
                <a:latin typeface="Times New Roman" pitchFamily="18"/>
                <a:ea typeface="Lucida Sans Unicode" pitchFamily="34"/>
                <a:cs typeface="Lucida Sans Unicode" pitchFamily="34"/>
              </a:rPr>
              <a:t>1. Dans la suite des slides on utilise de façon non-différenciés les termes</a:t>
            </a:r>
          </a:p>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2000" b="0" i="1" u="none" strike="noStrike" baseline="0">
                <a:ln>
                  <a:noFill/>
                </a:ln>
                <a:solidFill>
                  <a:srgbClr val="000000"/>
                </a:solidFill>
                <a:latin typeface="Times New Roman" pitchFamily="18"/>
                <a:ea typeface="Lucida Sans Unicode" pitchFamily="34"/>
                <a:cs typeface="Lucida Sans Unicode" pitchFamily="34"/>
              </a:rPr>
              <a:t>message</a:t>
            </a:r>
            <a:r>
              <a:rPr lang="fr-FR" sz="2000" b="0" i="0" u="none" strike="noStrike" baseline="0">
                <a:ln>
                  <a:noFill/>
                </a:ln>
                <a:solidFill>
                  <a:srgbClr val="000000"/>
                </a:solidFill>
                <a:latin typeface="Times New Roman" pitchFamily="18"/>
                <a:ea typeface="Lucida Sans Unicode" pitchFamily="34"/>
                <a:cs typeface="Lucida Sans Unicode" pitchFamily="34"/>
              </a:rPr>
              <a:t>, </a:t>
            </a:r>
            <a:r>
              <a:rPr lang="fr-FR" sz="2000" b="0" i="1" u="none" strike="noStrike" baseline="0">
                <a:ln>
                  <a:noFill/>
                </a:ln>
                <a:solidFill>
                  <a:srgbClr val="000000"/>
                </a:solidFill>
                <a:latin typeface="Times New Roman" pitchFamily="18"/>
                <a:ea typeface="Lucida Sans Unicode" pitchFamily="34"/>
                <a:cs typeface="Lucida Sans Unicode" pitchFamily="34"/>
              </a:rPr>
              <a:t>événement</a:t>
            </a:r>
            <a:r>
              <a:rPr lang="fr-FR" sz="2000" b="0" i="0" u="none" strike="noStrike" baseline="0">
                <a:ln>
                  <a:noFill/>
                </a:ln>
                <a:solidFill>
                  <a:srgbClr val="000000"/>
                </a:solidFill>
                <a:latin typeface="Times New Roman" pitchFamily="18"/>
                <a:ea typeface="Lucida Sans Unicode" pitchFamily="34"/>
                <a:cs typeface="Lucida Sans Unicode" pitchFamily="34"/>
              </a:rPr>
              <a:t>, </a:t>
            </a:r>
            <a:r>
              <a:rPr lang="fr-FR" sz="2000" b="0" i="1" u="none" strike="noStrike" baseline="0">
                <a:ln>
                  <a:noFill/>
                </a:ln>
                <a:solidFill>
                  <a:srgbClr val="000000"/>
                </a:solidFill>
                <a:latin typeface="Times New Roman" pitchFamily="18"/>
                <a:ea typeface="Lucida Sans Unicode" pitchFamily="34"/>
                <a:cs typeface="Lucida Sans Unicode" pitchFamily="34"/>
              </a:rPr>
              <a:t>enregistrement</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name="page72">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Redpanda Console</a:t>
            </a:r>
          </a:p>
        </p:txBody>
      </p:sp>
      <p:sp>
        <p:nvSpPr>
          <p:cNvPr id="3" name="Espace réservé du texte 2"/>
          <p:cNvSpPr txBox="1">
            <a:spLocks noGrp="1"/>
          </p:cNvSpPr>
          <p:nvPr>
            <p:ph type="body" idx="4294967295"/>
          </p:nvPr>
        </p:nvSpPr>
        <p:spPr/>
        <p:txBody>
          <a:bodyPr vert="horz"/>
          <a:lstStyle/>
          <a:p>
            <a:endParaRPr lang="fr-FR"/>
          </a:p>
        </p:txBody>
      </p:sp>
      <p:pic>
        <p:nvPicPr>
          <p:cNvPr id="4" name="Image 3">
            <a:extLst>
              <a:ext uri="{FF2B5EF4-FFF2-40B4-BE49-F238E27FC236}">
                <a16:creationId xmlns:a16="http://schemas.microsoft.com/office/drawing/2014/main" id="{00000000-0000-0000-0000-000000000000}"/>
              </a:ext>
            </a:extLst>
          </p:cNvPr>
          <p:cNvPicPr>
            <a:picLocks noChangeAspect="1"/>
          </p:cNvPicPr>
          <p:nvPr/>
        </p:nvPicPr>
        <p:blipFill>
          <a:blip r:embed="rId3">
            <a:lum/>
            <a:alphaModFix/>
          </a:blip>
          <a:srcRect/>
          <a:stretch>
            <a:fillRect/>
          </a:stretch>
        </p:blipFill>
        <p:spPr>
          <a:xfrm>
            <a:off x="-11880" y="2311200"/>
            <a:ext cx="10691640" cy="4502160"/>
          </a:xfrm>
          <a:prstGeom prst="rect">
            <a:avLst/>
          </a:prstGeom>
          <a:noFill/>
          <a:ln>
            <a:noFill/>
          </a:ln>
        </p:spPr>
      </p:pic>
      <p:sp>
        <p:nvSpPr>
          <p:cNvPr id="5" name="ZoneTexte 4"/>
          <p:cNvSpPr txBox="1"/>
          <p:nvPr/>
        </p:nvSpPr>
        <p:spPr>
          <a:xfrm>
            <a:off x="577080" y="6983999"/>
            <a:ext cx="5286240" cy="437760"/>
          </a:xfrm>
          <a:prstGeom prst="rect">
            <a:avLst/>
          </a:prstGeom>
          <a:noFill/>
          <a:ln>
            <a:noFill/>
          </a:ln>
        </p:spPr>
        <p:txBody>
          <a:bodyPr vert="horz" wrap="none" lIns="90000" tIns="45000" rIns="90000" bIns="45000" anchorCtr="0" compatLnSpc="1">
            <a:sp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2400" b="1" i="1" u="none" strike="noStrike" baseline="0">
                <a:ln>
                  <a:noFill/>
                </a:ln>
                <a:solidFill>
                  <a:srgbClr val="CE181E"/>
                </a:solidFill>
                <a:latin typeface="Times New Roman" pitchFamily="18"/>
                <a:ea typeface="Lucida Sans Unicode" pitchFamily="34"/>
                <a:cs typeface="Lucida Sans Unicode" pitchFamily="34"/>
              </a:rPr>
              <a:t>Atelier 1.3 : Outils graphique</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name="page73">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wrap="square">
            <a:spAutoFit/>
          </a:bodyPr>
          <a:lstStyle/>
          <a:p>
            <a:pPr lvl="0"/>
            <a:r>
              <a:rPr lang="fr-FR" sz="4800"/>
              <a:t>APIs</a:t>
            </a:r>
          </a:p>
        </p:txBody>
      </p:sp>
      <p:sp>
        <p:nvSpPr>
          <p:cNvPr id="3" name="Sous-titre 2"/>
          <p:cNvSpPr txBox="1">
            <a:spLocks noGrp="1"/>
          </p:cNvSpPr>
          <p:nvPr>
            <p:ph type="subTitle" idx="4294967295"/>
          </p:nvPr>
        </p:nvSpPr>
        <p:spPr>
          <a:xfrm>
            <a:off x="1091880" y="2261880"/>
            <a:ext cx="8459640" cy="3274743"/>
          </a:xfrm>
        </p:spPr>
        <p:txBody>
          <a:bodyPr vert="horz" wrap="square">
            <a:spAutoFit/>
          </a:bodyPr>
          <a:lstStyle/>
          <a:p>
            <a:pPr lvl="0" indent="-311040" algn="ctr">
              <a:lnSpc>
                <a:spcPct val="95000"/>
              </a:lnSpc>
              <a:spcAft>
                <a:spcPts val="0"/>
              </a:spcAft>
            </a:pPr>
            <a:endParaRPr lang="fr-FR" dirty="0"/>
          </a:p>
          <a:p>
            <a:pPr lvl="0" indent="-311040" algn="ctr">
              <a:lnSpc>
                <a:spcPct val="95000"/>
              </a:lnSpc>
              <a:spcAft>
                <a:spcPts val="0"/>
              </a:spcAft>
            </a:pPr>
            <a:endParaRPr lang="fr-FR" dirty="0"/>
          </a:p>
          <a:p>
            <a:pPr lvl="0" indent="-311040" algn="ctr">
              <a:lnSpc>
                <a:spcPct val="95000"/>
              </a:lnSpc>
              <a:spcAft>
                <a:spcPts val="0"/>
              </a:spcAft>
            </a:pPr>
            <a:r>
              <a:rPr lang="fr-FR" b="1" dirty="0">
                <a:solidFill>
                  <a:srgbClr val="0D1F63"/>
                </a:solidFill>
              </a:rPr>
              <a:t>Producer API</a:t>
            </a:r>
          </a:p>
          <a:p>
            <a:pPr lvl="0" indent="-311040" algn="ctr">
              <a:lnSpc>
                <a:spcPct val="95000"/>
              </a:lnSpc>
              <a:spcAft>
                <a:spcPts val="0"/>
              </a:spcAft>
            </a:pPr>
            <a:r>
              <a:rPr lang="fr-FR" dirty="0"/>
              <a:t>Consumer API</a:t>
            </a:r>
          </a:p>
          <a:p>
            <a:pPr lvl="0" indent="-311040" algn="ctr">
              <a:lnSpc>
                <a:spcPct val="95000"/>
              </a:lnSpc>
              <a:spcAft>
                <a:spcPts val="0"/>
              </a:spcAft>
            </a:pPr>
            <a:r>
              <a:rPr lang="fr-FR" dirty="0" err="1" smtClean="0"/>
              <a:t>Schema</a:t>
            </a:r>
            <a:r>
              <a:rPr lang="fr-FR" dirty="0" smtClean="0"/>
              <a:t> </a:t>
            </a:r>
            <a:r>
              <a:rPr lang="fr-FR" dirty="0" err="1" smtClean="0"/>
              <a:t>Registry</a:t>
            </a:r>
            <a:endParaRPr lang="fr-FR" dirty="0"/>
          </a:p>
          <a:p>
            <a:pPr lvl="0" indent="-311040" algn="ctr">
              <a:lnSpc>
                <a:spcPct val="95000"/>
              </a:lnSpc>
              <a:spcAft>
                <a:spcPts val="0"/>
              </a:spcAft>
            </a:pPr>
            <a:r>
              <a:rPr lang="fr-FR" dirty="0" err="1"/>
              <a:t>Connect</a:t>
            </a:r>
            <a:r>
              <a:rPr lang="fr-FR" dirty="0"/>
              <a:t> API</a:t>
            </a:r>
          </a:p>
          <a:p>
            <a:pPr lvl="0" indent="-311040" algn="ctr">
              <a:lnSpc>
                <a:spcPct val="95000"/>
              </a:lnSpc>
              <a:spcAft>
                <a:spcPts val="0"/>
              </a:spcAft>
            </a:pPr>
            <a:r>
              <a:rPr lang="fr-FR" dirty="0"/>
              <a:t>Admin </a:t>
            </a:r>
            <a:r>
              <a:rPr lang="fr-FR" dirty="0" smtClean="0"/>
              <a:t>API</a:t>
            </a:r>
            <a:endParaRPr lang="fr-FR"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name="page74">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Introduction</a:t>
            </a:r>
          </a:p>
        </p:txBody>
      </p:sp>
      <p:sp>
        <p:nvSpPr>
          <p:cNvPr id="3" name="Espace réservé du texte 2"/>
          <p:cNvSpPr txBox="1">
            <a:spLocks noGrp="1"/>
          </p:cNvSpPr>
          <p:nvPr>
            <p:ph type="body" idx="4294967295"/>
          </p:nvPr>
        </p:nvSpPr>
        <p:spPr/>
        <p:txBody>
          <a:bodyPr vert="horz">
            <a:normAutofit fontScale="92500" lnSpcReduction="20000"/>
          </a:bodyPr>
          <a:lstStyle/>
          <a:p>
            <a:pPr lvl="0"/>
            <a:r>
              <a:rPr lang="fr-FR"/>
              <a:t>L’API est simple mais les contraintes applicatives influencent la façon de l’utiliser ainsi que la configuration des </a:t>
            </a:r>
            <a:r>
              <a:rPr lang="fr-FR" i="1"/>
              <a:t>topics</a:t>
            </a:r>
          </a:p>
          <a:p>
            <a:pPr lvl="0"/>
            <a:r>
              <a:rPr lang="fr-FR"/>
              <a:t>Les questions devant être posées :</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Chaque message est-il critique, ou peut-on tolérer des pertes de messages?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La duplication accidentelle de messages est elle autorisée ?</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Y-a-t-il des exigences strictes de latence ou de débit ?</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name="page75">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dirty="0"/>
              <a:t>Dépendances</a:t>
            </a:r>
          </a:p>
        </p:txBody>
      </p:sp>
      <p:sp>
        <p:nvSpPr>
          <p:cNvPr id="3" name="Espace réservé du texte 2"/>
          <p:cNvSpPr txBox="1">
            <a:spLocks noGrp="1"/>
          </p:cNvSpPr>
          <p:nvPr>
            <p:ph type="body" idx="4294967295"/>
          </p:nvPr>
        </p:nvSpPr>
        <p:spPr/>
        <p:txBody>
          <a:bodyPr vert="horz">
            <a:normAutofit fontScale="92500"/>
          </a:bodyPr>
          <a:lstStyle/>
          <a:p>
            <a:pPr lvl="0">
              <a:lnSpc>
                <a:spcPct val="100000"/>
              </a:lnSpc>
              <a:spcAft>
                <a:spcPts val="283"/>
              </a:spcAft>
            </a:pPr>
            <a:r>
              <a:rPr lang="fr-FR" sz="2600" b="1" dirty="0">
                <a:latin typeface="Courier new" pitchFamily="49"/>
              </a:rPr>
              <a:t>Java</a:t>
            </a:r>
          </a:p>
          <a:p>
            <a:pPr lvl="0">
              <a:lnSpc>
                <a:spcPct val="100000"/>
              </a:lnSpc>
              <a:spcAft>
                <a:spcPts val="283"/>
              </a:spcAft>
            </a:pPr>
            <a:r>
              <a:rPr lang="fr-FR" sz="2600" dirty="0">
                <a:latin typeface="Courier new" pitchFamily="49"/>
              </a:rPr>
              <a:t>&lt;</a:t>
            </a:r>
            <a:r>
              <a:rPr lang="fr-FR" sz="2600" dirty="0" err="1">
                <a:latin typeface="Courier new" pitchFamily="49"/>
              </a:rPr>
              <a:t>dependency</a:t>
            </a:r>
            <a:r>
              <a:rPr lang="fr-FR" sz="2600" dirty="0">
                <a:latin typeface="Courier new" pitchFamily="49"/>
              </a:rPr>
              <a:t>&gt;</a:t>
            </a:r>
          </a:p>
          <a:p>
            <a:pPr lvl="0">
              <a:lnSpc>
                <a:spcPct val="100000"/>
              </a:lnSpc>
              <a:spcAft>
                <a:spcPts val="283"/>
              </a:spcAft>
            </a:pPr>
            <a:r>
              <a:rPr lang="fr-FR" sz="2600" dirty="0">
                <a:latin typeface="Courier new" pitchFamily="49"/>
              </a:rPr>
              <a:t>    &lt;</a:t>
            </a:r>
            <a:r>
              <a:rPr lang="fr-FR" sz="2600" dirty="0" err="1">
                <a:latin typeface="Courier new" pitchFamily="49"/>
              </a:rPr>
              <a:t>groupId</a:t>
            </a:r>
            <a:r>
              <a:rPr lang="fr-FR" sz="2600" dirty="0">
                <a:latin typeface="Courier new" pitchFamily="49"/>
              </a:rPr>
              <a:t>&gt;</a:t>
            </a:r>
            <a:r>
              <a:rPr lang="fr-FR" sz="2600" dirty="0" err="1">
                <a:latin typeface="Courier new" pitchFamily="49"/>
              </a:rPr>
              <a:t>org.apache.kafka</a:t>
            </a:r>
            <a:r>
              <a:rPr lang="fr-FR" sz="2600" dirty="0">
                <a:latin typeface="Courier new" pitchFamily="49"/>
              </a:rPr>
              <a:t>&lt;/</a:t>
            </a:r>
            <a:r>
              <a:rPr lang="fr-FR" sz="2600" dirty="0" err="1">
                <a:latin typeface="Courier new" pitchFamily="49"/>
              </a:rPr>
              <a:t>groupId</a:t>
            </a:r>
            <a:r>
              <a:rPr lang="fr-FR" sz="2600" dirty="0">
                <a:latin typeface="Courier new" pitchFamily="49"/>
              </a:rPr>
              <a:t>&gt;</a:t>
            </a:r>
          </a:p>
          <a:p>
            <a:pPr lvl="0">
              <a:lnSpc>
                <a:spcPct val="100000"/>
              </a:lnSpc>
              <a:spcAft>
                <a:spcPts val="283"/>
              </a:spcAft>
            </a:pPr>
            <a:r>
              <a:rPr lang="fr-FR" sz="2600" dirty="0">
                <a:latin typeface="Courier new" pitchFamily="49"/>
              </a:rPr>
              <a:t>    &lt;</a:t>
            </a:r>
            <a:r>
              <a:rPr lang="fr-FR" sz="2600" dirty="0" err="1">
                <a:latin typeface="Courier new" pitchFamily="49"/>
              </a:rPr>
              <a:t>artifactId</a:t>
            </a:r>
            <a:r>
              <a:rPr lang="fr-FR" sz="2600" dirty="0">
                <a:latin typeface="Courier new" pitchFamily="49"/>
              </a:rPr>
              <a:t>&gt;</a:t>
            </a:r>
            <a:r>
              <a:rPr lang="fr-FR" sz="2600" dirty="0" err="1">
                <a:latin typeface="Courier new" pitchFamily="49"/>
              </a:rPr>
              <a:t>kafka</a:t>
            </a:r>
            <a:r>
              <a:rPr lang="fr-FR" sz="2600" dirty="0">
                <a:latin typeface="Courier new" pitchFamily="49"/>
              </a:rPr>
              <a:t>-clients&lt;/</a:t>
            </a:r>
            <a:r>
              <a:rPr lang="fr-FR" sz="2600" dirty="0" err="1">
                <a:latin typeface="Courier new" pitchFamily="49"/>
              </a:rPr>
              <a:t>artifactId</a:t>
            </a:r>
            <a:r>
              <a:rPr lang="fr-FR" sz="2600" dirty="0">
                <a:latin typeface="Courier new" pitchFamily="49"/>
              </a:rPr>
              <a:t>&gt;</a:t>
            </a:r>
          </a:p>
          <a:p>
            <a:pPr lvl="0">
              <a:lnSpc>
                <a:spcPct val="100000"/>
              </a:lnSpc>
              <a:spcAft>
                <a:spcPts val="283"/>
              </a:spcAft>
            </a:pPr>
            <a:r>
              <a:rPr lang="fr-FR" sz="2600" dirty="0">
                <a:latin typeface="Courier new" pitchFamily="49"/>
              </a:rPr>
              <a:t>    &lt;version&gt;${</a:t>
            </a:r>
            <a:r>
              <a:rPr lang="fr-FR" sz="2600" dirty="0" err="1">
                <a:latin typeface="Courier new" pitchFamily="49"/>
              </a:rPr>
              <a:t>kafka</a:t>
            </a:r>
            <a:r>
              <a:rPr lang="fr-FR" sz="2600" dirty="0">
                <a:latin typeface="Courier new" pitchFamily="49"/>
              </a:rPr>
              <a:t>-version}&lt;/version&gt;</a:t>
            </a:r>
          </a:p>
          <a:p>
            <a:pPr lvl="0">
              <a:lnSpc>
                <a:spcPct val="100000"/>
              </a:lnSpc>
              <a:spcAft>
                <a:spcPts val="283"/>
              </a:spcAft>
            </a:pPr>
            <a:r>
              <a:rPr lang="fr-FR" sz="2600" dirty="0">
                <a:latin typeface="Courier new" pitchFamily="49"/>
              </a:rPr>
              <a:t>&lt;/</a:t>
            </a:r>
            <a:r>
              <a:rPr lang="fr-FR" sz="2600" dirty="0" err="1">
                <a:latin typeface="Courier new" pitchFamily="49"/>
              </a:rPr>
              <a:t>dependency</a:t>
            </a:r>
            <a:r>
              <a:rPr lang="fr-FR" sz="2600" dirty="0">
                <a:latin typeface="Courier new" pitchFamily="49"/>
              </a:rPr>
              <a:t>&gt;</a:t>
            </a:r>
          </a:p>
          <a:p>
            <a:pPr lvl="0">
              <a:lnSpc>
                <a:spcPct val="100000"/>
              </a:lnSpc>
              <a:spcAft>
                <a:spcPts val="283"/>
              </a:spcAft>
            </a:pPr>
            <a:endParaRPr lang="fr-FR" sz="2600" dirty="0">
              <a:latin typeface="Courier new" pitchFamily="49"/>
            </a:endParaRPr>
          </a:p>
          <a:p>
            <a:pPr lvl="0">
              <a:lnSpc>
                <a:spcPct val="100000"/>
              </a:lnSpc>
              <a:spcAft>
                <a:spcPts val="283"/>
              </a:spcAft>
            </a:pPr>
            <a:r>
              <a:rPr lang="fr-FR" sz="2600" b="1" dirty="0" smtClean="0">
                <a:latin typeface="Courier new" pitchFamily="49"/>
              </a:rPr>
              <a:t>.NET</a:t>
            </a:r>
            <a:endParaRPr lang="fr-FR" sz="2600" b="1" dirty="0">
              <a:latin typeface="Courier new" pitchFamily="49"/>
            </a:endParaRPr>
          </a:p>
          <a:p>
            <a:pPr lvl="0">
              <a:lnSpc>
                <a:spcPct val="100000"/>
              </a:lnSpc>
              <a:spcAft>
                <a:spcPts val="283"/>
              </a:spcAft>
            </a:pPr>
            <a:r>
              <a:rPr lang="fr-FR" b="1" i="1" dirty="0"/>
              <a:t>confluent-</a:t>
            </a:r>
            <a:r>
              <a:rPr lang="fr-FR" b="1" i="1" dirty="0" err="1"/>
              <a:t>kafka</a:t>
            </a:r>
            <a:r>
              <a:rPr lang="fr-FR" b="1" i="1" dirty="0"/>
              <a:t>-</a:t>
            </a:r>
            <a:r>
              <a:rPr lang="fr-FR" b="1" i="1" dirty="0" err="1"/>
              <a:t>dotnet</a:t>
            </a:r>
            <a:r>
              <a:rPr lang="fr-FR" dirty="0"/>
              <a:t> </a:t>
            </a:r>
            <a:r>
              <a:rPr lang="fr-FR" dirty="0" smtClean="0"/>
              <a:t>disponible via</a:t>
            </a:r>
            <a:r>
              <a:rPr lang="fr-FR" dirty="0"/>
              <a:t> </a:t>
            </a:r>
            <a:r>
              <a:rPr lang="fr-FR" dirty="0" err="1" smtClean="0">
                <a:hlinkClick r:id="rId3"/>
              </a:rPr>
              <a:t>NuGet</a:t>
            </a:r>
            <a:r>
              <a:rPr lang="fr-FR" dirty="0" smtClean="0"/>
              <a:t> : S’appuie sur le client C </a:t>
            </a:r>
            <a:r>
              <a:rPr lang="fr-FR" b="1" i="1" dirty="0" err="1" smtClean="0"/>
              <a:t>librdkafka</a:t>
            </a:r>
            <a:endParaRPr lang="fr-FR" sz="2600" b="1" i="1" dirty="0">
              <a:latin typeface="Courier new" pitchFamily="49"/>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name="page76">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Étapes lors de l’envoi d’un message</a:t>
            </a:r>
          </a:p>
        </p:txBody>
      </p:sp>
      <p:sp>
        <p:nvSpPr>
          <p:cNvPr id="3" name="Espace réservé du texte 2"/>
          <p:cNvSpPr txBox="1">
            <a:spLocks noGrp="1"/>
          </p:cNvSpPr>
          <p:nvPr>
            <p:ph type="body" idx="4294967295"/>
          </p:nvPr>
        </p:nvSpPr>
        <p:spPr>
          <a:xfrm>
            <a:off x="1091880" y="2298951"/>
            <a:ext cx="8459640" cy="4384800"/>
          </a:xfrm>
        </p:spPr>
        <p:txBody>
          <a:bodyPr vert="horz">
            <a:normAutofit fontScale="55000" lnSpcReduction="20000"/>
          </a:bodyPr>
          <a:lstStyle/>
          <a:p>
            <a:pPr lvl="0"/>
            <a:r>
              <a:rPr lang="fr-FR" dirty="0"/>
              <a:t>L’envoi de message est constitué de plusieurs étapes :</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dirty="0">
                <a:solidFill>
                  <a:srgbClr val="000000"/>
                </a:solidFill>
                <a:latin typeface="Tahoma" pitchFamily="34"/>
                <a:cs typeface="Lucida Sans Unicode" pitchFamily="34"/>
              </a:rPr>
              <a:t>Création d’un objet </a:t>
            </a:r>
            <a:r>
              <a:rPr lang="fr-FR" sz="3200" b="1" i="1" dirty="0" smtClean="0">
                <a:solidFill>
                  <a:srgbClr val="0D1F63"/>
                </a:solidFill>
                <a:latin typeface="Tahoma" pitchFamily="34"/>
                <a:cs typeface="Lucida Sans Unicode" pitchFamily="34"/>
              </a:rPr>
              <a:t>Message</a:t>
            </a:r>
            <a:r>
              <a:rPr lang="fr-FR" sz="3200" dirty="0" smtClean="0">
                <a:solidFill>
                  <a:srgbClr val="000000"/>
                </a:solidFill>
                <a:latin typeface="Tahoma" pitchFamily="34"/>
                <a:cs typeface="Lucida Sans Unicode" pitchFamily="34"/>
              </a:rPr>
              <a:t> </a:t>
            </a:r>
            <a:r>
              <a:rPr lang="fr-FR" sz="3200" dirty="0">
                <a:solidFill>
                  <a:srgbClr val="000000"/>
                </a:solidFill>
                <a:latin typeface="Tahoma" pitchFamily="34"/>
                <a:cs typeface="Lucida Sans Unicode" pitchFamily="34"/>
              </a:rPr>
              <a:t>encapsulant le </a:t>
            </a:r>
            <a:r>
              <a:rPr lang="fr-FR" sz="3200" dirty="0" smtClean="0">
                <a:solidFill>
                  <a:srgbClr val="000000"/>
                </a:solidFill>
                <a:latin typeface="Tahoma" pitchFamily="34"/>
                <a:cs typeface="Lucida Sans Unicode" pitchFamily="34"/>
              </a:rPr>
              <a:t>contenu du message et </a:t>
            </a:r>
            <a:r>
              <a:rPr lang="fr-FR" sz="3200" dirty="0">
                <a:solidFill>
                  <a:srgbClr val="000000"/>
                </a:solidFill>
                <a:latin typeface="Tahoma" pitchFamily="34"/>
                <a:cs typeface="Lucida Sans Unicode" pitchFamily="34"/>
              </a:rPr>
              <a:t>optionnellement une </a:t>
            </a:r>
            <a:r>
              <a:rPr lang="fr-FR" sz="3200" dirty="0" smtClean="0">
                <a:solidFill>
                  <a:srgbClr val="000000"/>
                </a:solidFill>
                <a:latin typeface="Tahoma" pitchFamily="34"/>
                <a:cs typeface="Lucida Sans Unicode" pitchFamily="34"/>
              </a:rPr>
              <a:t>clé, un </a:t>
            </a:r>
            <a:r>
              <a:rPr lang="fr-FR" sz="3200" dirty="0" err="1" smtClean="0">
                <a:solidFill>
                  <a:srgbClr val="000000"/>
                </a:solidFill>
                <a:latin typeface="Tahoma" pitchFamily="34"/>
                <a:cs typeface="Lucida Sans Unicode" pitchFamily="34"/>
              </a:rPr>
              <a:t>timestamp</a:t>
            </a:r>
            <a:r>
              <a:rPr lang="fr-FR" sz="3200" dirty="0" smtClean="0">
                <a:solidFill>
                  <a:srgbClr val="000000"/>
                </a:solidFill>
                <a:latin typeface="Tahoma" pitchFamily="34"/>
                <a:cs typeface="Lucida Sans Unicode" pitchFamily="34"/>
              </a:rPr>
              <a:t> </a:t>
            </a:r>
            <a:r>
              <a:rPr lang="fr-FR" sz="3200" dirty="0">
                <a:solidFill>
                  <a:srgbClr val="000000"/>
                </a:solidFill>
                <a:latin typeface="Tahoma" pitchFamily="34"/>
                <a:cs typeface="Lucida Sans Unicode" pitchFamily="34"/>
              </a:rPr>
              <a:t>et une partition</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dirty="0" smtClean="0">
                <a:solidFill>
                  <a:srgbClr val="000000"/>
                </a:solidFill>
                <a:latin typeface="Tahoma" pitchFamily="34"/>
                <a:cs typeface="Lucida Sans Unicode" pitchFamily="34"/>
              </a:rPr>
              <a:t>L’objet est </a:t>
            </a:r>
            <a:r>
              <a:rPr lang="fr-FR" sz="3200" b="1" dirty="0" smtClean="0">
                <a:solidFill>
                  <a:srgbClr val="0D1F63"/>
                </a:solidFill>
                <a:latin typeface="Tahoma" pitchFamily="34"/>
                <a:cs typeface="Lucida Sans Unicode" pitchFamily="34"/>
              </a:rPr>
              <a:t>sérialisé</a:t>
            </a:r>
            <a:r>
              <a:rPr lang="fr-FR" sz="3200" dirty="0" smtClean="0">
                <a:solidFill>
                  <a:srgbClr val="000000"/>
                </a:solidFill>
                <a:latin typeface="Tahoma" pitchFamily="34"/>
                <a:cs typeface="Lucida Sans Unicode" pitchFamily="34"/>
              </a:rPr>
              <a:t> </a:t>
            </a:r>
            <a:r>
              <a:rPr lang="fr-FR" sz="3200" dirty="0">
                <a:solidFill>
                  <a:srgbClr val="000000"/>
                </a:solidFill>
                <a:latin typeface="Tahoma" pitchFamily="34"/>
                <a:cs typeface="Lucida Sans Unicode" pitchFamily="34"/>
              </a:rPr>
              <a:t>pour préparer sa transmission sur le réseau</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dirty="0">
                <a:solidFill>
                  <a:srgbClr val="000000"/>
                </a:solidFill>
                <a:latin typeface="Tahoma" pitchFamily="34"/>
                <a:cs typeface="Lucida Sans Unicode" pitchFamily="34"/>
              </a:rPr>
              <a:t>Les données sont ensuite fournies à un </a:t>
            </a:r>
            <a:r>
              <a:rPr lang="fr-FR" sz="3200" b="1" dirty="0" err="1">
                <a:solidFill>
                  <a:srgbClr val="0D1F63"/>
                </a:solidFill>
                <a:latin typeface="Tahoma" pitchFamily="34"/>
                <a:cs typeface="Lucida Sans Unicode" pitchFamily="34"/>
              </a:rPr>
              <a:t>partitionneur</a:t>
            </a:r>
            <a:r>
              <a:rPr lang="fr-FR" sz="3200" dirty="0">
                <a:solidFill>
                  <a:srgbClr val="000000"/>
                </a:solidFill>
                <a:latin typeface="Tahoma" pitchFamily="34"/>
                <a:cs typeface="Lucida Sans Unicode" pitchFamily="34"/>
              </a:rPr>
              <a:t> qui détermine la partition de destination, (à partir de la partition indiquée, de la clé du message ou en Round-robin)</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dirty="0">
                <a:solidFill>
                  <a:srgbClr val="000000"/>
                </a:solidFill>
                <a:latin typeface="Tahoma" pitchFamily="34"/>
                <a:cs typeface="Lucida Sans Unicode" pitchFamily="34"/>
              </a:rPr>
              <a:t>Une fois la partition sélectionnée, le message est ajouté à un </a:t>
            </a:r>
            <a:r>
              <a:rPr lang="fr-FR" sz="3200" b="1" dirty="0">
                <a:solidFill>
                  <a:srgbClr val="0D1F63"/>
                </a:solidFill>
                <a:latin typeface="Tahoma" pitchFamily="34"/>
                <a:cs typeface="Lucida Sans Unicode" pitchFamily="34"/>
              </a:rPr>
              <a:t>lot de messages</a:t>
            </a:r>
            <a:r>
              <a:rPr lang="fr-FR" sz="3200" dirty="0">
                <a:solidFill>
                  <a:srgbClr val="000000"/>
                </a:solidFill>
                <a:latin typeface="Tahoma" pitchFamily="34"/>
                <a:cs typeface="Lucida Sans Unicode" pitchFamily="34"/>
              </a:rPr>
              <a:t> destiné à la même partition. Une thread séparée envoie le lot de messages.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dirty="0">
                <a:solidFill>
                  <a:srgbClr val="000000"/>
                </a:solidFill>
                <a:latin typeface="Tahoma" pitchFamily="34"/>
                <a:cs typeface="Lucida Sans Unicode" pitchFamily="34"/>
              </a:rPr>
              <a:t>Lorsque le broker reçoit le message, il renvoie une réponse sous le forme d’un </a:t>
            </a:r>
            <a:r>
              <a:rPr lang="fr-FR" sz="3300" b="1" i="1" dirty="0" err="1">
                <a:solidFill>
                  <a:srgbClr val="0D1F63"/>
                </a:solidFill>
                <a:latin typeface="Tahoma" pitchFamily="34"/>
                <a:cs typeface="Lucida Sans Unicode" pitchFamily="34"/>
              </a:rPr>
              <a:t>DeliveryReport</a:t>
            </a:r>
            <a:r>
              <a:rPr lang="fr-FR" sz="3200" dirty="0">
                <a:solidFill>
                  <a:srgbClr val="000000"/>
                </a:solidFill>
                <a:latin typeface="Tahoma" pitchFamily="34"/>
                <a:cs typeface="Lucida Sans Unicode" pitchFamily="34"/>
              </a:rPr>
              <a:t> </a:t>
            </a:r>
            <a:r>
              <a:rPr lang="fr-FR" sz="3200" dirty="0" smtClean="0">
                <a:solidFill>
                  <a:srgbClr val="000000"/>
                </a:solidFill>
                <a:latin typeface="Tahoma" pitchFamily="34"/>
                <a:cs typeface="Lucida Sans Unicode" pitchFamily="34"/>
              </a:rPr>
              <a:t>encapsulant </a:t>
            </a:r>
            <a:r>
              <a:rPr lang="fr-FR" sz="3200" dirty="0">
                <a:solidFill>
                  <a:srgbClr val="000000"/>
                </a:solidFill>
                <a:latin typeface="Tahoma" pitchFamily="34"/>
                <a:cs typeface="Lucida Sans Unicode" pitchFamily="34"/>
              </a:rPr>
              <a:t>le </a:t>
            </a:r>
            <a:r>
              <a:rPr lang="fr-FR" sz="3200" i="1" dirty="0">
                <a:solidFill>
                  <a:srgbClr val="000000"/>
                </a:solidFill>
                <a:latin typeface="Tahoma" pitchFamily="34"/>
                <a:cs typeface="Lucida Sans Unicode" pitchFamily="34"/>
              </a:rPr>
              <a:t>topic</a:t>
            </a:r>
            <a:r>
              <a:rPr lang="fr-FR" sz="3200" dirty="0">
                <a:solidFill>
                  <a:srgbClr val="000000"/>
                </a:solidFill>
                <a:latin typeface="Tahoma" pitchFamily="34"/>
                <a:cs typeface="Lucida Sans Unicode" pitchFamily="34"/>
              </a:rPr>
              <a:t>, la partition, la clé et l’offset</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dirty="0">
                <a:solidFill>
                  <a:srgbClr val="000000"/>
                </a:solidFill>
                <a:latin typeface="Tahoma" pitchFamily="34"/>
                <a:cs typeface="Lucida Sans Unicode" pitchFamily="34"/>
              </a:rPr>
              <a:t>Si le broker n’arrive pas à écrire le message dans le journal, il renvoie une erreur et le producteur peut réessayer un certain nombre de fois</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name="page77">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Envoi de message</a:t>
            </a:r>
          </a:p>
        </p:txBody>
      </p:sp>
      <p:sp>
        <p:nvSpPr>
          <p:cNvPr id="3" name="Espace réservé du texte 2"/>
          <p:cNvSpPr txBox="1">
            <a:spLocks noGrp="1"/>
          </p:cNvSpPr>
          <p:nvPr>
            <p:ph type="body" idx="4294967295"/>
          </p:nvPr>
        </p:nvSpPr>
        <p:spPr/>
        <p:txBody>
          <a:bodyPr vert="horz"/>
          <a:lstStyle/>
          <a:p>
            <a:endParaRPr lang="fr-FR"/>
          </a:p>
        </p:txBody>
      </p:sp>
      <p:pic>
        <p:nvPicPr>
          <p:cNvPr id="4" name="Image 3">
            <a:extLst>
              <a:ext uri="{FF2B5EF4-FFF2-40B4-BE49-F238E27FC236}">
                <a16:creationId xmlns:a16="http://schemas.microsoft.com/office/drawing/2014/main" id="{00000000-0000-0000-0000-000000000000}"/>
              </a:ext>
            </a:extLst>
          </p:cNvPr>
          <p:cNvPicPr>
            <a:picLocks noChangeAspect="1"/>
          </p:cNvPicPr>
          <p:nvPr/>
        </p:nvPicPr>
        <p:blipFill>
          <a:blip r:embed="rId3">
            <a:lum/>
            <a:alphaModFix/>
          </a:blip>
          <a:srcRect/>
          <a:stretch>
            <a:fillRect/>
          </a:stretch>
        </p:blipFill>
        <p:spPr>
          <a:xfrm>
            <a:off x="2295720" y="2221200"/>
            <a:ext cx="4760280" cy="52668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name="page78">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Construire un Producteur</a:t>
            </a:r>
          </a:p>
        </p:txBody>
      </p:sp>
      <p:sp>
        <p:nvSpPr>
          <p:cNvPr id="3" name="Espace réservé du texte 2"/>
          <p:cNvSpPr txBox="1">
            <a:spLocks noGrp="1"/>
          </p:cNvSpPr>
          <p:nvPr>
            <p:ph type="body" idx="4294967295"/>
          </p:nvPr>
        </p:nvSpPr>
        <p:spPr/>
        <p:txBody>
          <a:bodyPr vert="horz">
            <a:normAutofit fontScale="70000" lnSpcReduction="20000"/>
          </a:bodyPr>
          <a:lstStyle/>
          <a:p>
            <a:pPr lvl="0"/>
            <a:r>
              <a:rPr lang="fr-FR" dirty="0"/>
              <a:t>La première étape pour l’envoi consiste à </a:t>
            </a:r>
            <a:r>
              <a:rPr lang="fr-FR" dirty="0" smtClean="0"/>
              <a:t>construire </a:t>
            </a:r>
            <a:r>
              <a:rPr lang="fr-FR" dirty="0"/>
              <a:t>un </a:t>
            </a:r>
            <a:r>
              <a:rPr lang="fr-FR" b="1" i="1" dirty="0" err="1" smtClean="0">
                <a:solidFill>
                  <a:srgbClr val="0D1F63"/>
                </a:solidFill>
              </a:rPr>
              <a:t>IProducer</a:t>
            </a:r>
            <a:r>
              <a:rPr lang="fr-FR" dirty="0" smtClean="0"/>
              <a:t> à partir d’un objet de configuration </a:t>
            </a:r>
            <a:r>
              <a:rPr lang="fr-FR" sz="3100" b="1" i="1" dirty="0" err="1">
                <a:solidFill>
                  <a:srgbClr val="0D1F63"/>
                </a:solidFill>
              </a:rPr>
              <a:t>ProducerConfig</a:t>
            </a:r>
            <a:endParaRPr lang="fr-FR" sz="3100" b="1" i="1" dirty="0">
              <a:solidFill>
                <a:srgbClr val="0D1F63"/>
              </a:solidFill>
            </a:endParaRPr>
          </a:p>
          <a:p>
            <a:pPr lvl="0"/>
            <a:r>
              <a:rPr lang="fr-FR" dirty="0"/>
              <a:t>1</a:t>
            </a:r>
            <a:r>
              <a:rPr lang="fr-FR" dirty="0" smtClean="0"/>
              <a:t> </a:t>
            </a:r>
            <a:r>
              <a:rPr lang="fr-FR" dirty="0"/>
              <a:t>propriétés de </a:t>
            </a:r>
            <a:r>
              <a:rPr lang="fr-FR" dirty="0" smtClean="0"/>
              <a:t>configuration est obligatoire</a:t>
            </a:r>
            <a:r>
              <a:rPr lang="fr-FR" dirty="0"/>
              <a:t> :</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dirty="0" err="1">
                <a:solidFill>
                  <a:srgbClr val="0D1F63"/>
                </a:solidFill>
                <a:latin typeface="Tahoma" pitchFamily="34"/>
                <a:cs typeface="Lucida Sans Unicode" pitchFamily="34"/>
              </a:rPr>
              <a:t>bootstrap.servers</a:t>
            </a:r>
            <a:r>
              <a:rPr lang="fr-FR" sz="3200" dirty="0">
                <a:solidFill>
                  <a:srgbClr val="000000"/>
                </a:solidFill>
                <a:latin typeface="Tahoma" pitchFamily="34"/>
                <a:cs typeface="Lucida Sans Unicode" pitchFamily="34"/>
              </a:rPr>
              <a:t> : Liste de brokers que le producteur contacte au départ pour découvrir le cluster</a:t>
            </a:r>
          </a:p>
          <a:p>
            <a:pPr lvl="0"/>
            <a:r>
              <a:rPr lang="fr-FR" dirty="0" smtClean="0"/>
              <a:t>3 optionnelles sont </a:t>
            </a:r>
            <a:r>
              <a:rPr lang="fr-FR" dirty="0"/>
              <a:t>généralement </a:t>
            </a:r>
            <a:r>
              <a:rPr lang="fr-FR" dirty="0" smtClean="0"/>
              <a:t>positionnées</a:t>
            </a:r>
            <a:r>
              <a:rPr lang="fr-FR" dirty="0"/>
              <a:t> :</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dirty="0" err="1">
                <a:solidFill>
                  <a:srgbClr val="0D1F63"/>
                </a:solidFill>
                <a:latin typeface="Tahoma" pitchFamily="34"/>
                <a:cs typeface="Lucida Sans Unicode" pitchFamily="34"/>
              </a:rPr>
              <a:t>key.serializer</a:t>
            </a:r>
            <a:r>
              <a:rPr lang="fr-FR" sz="3200" b="1" i="1" dirty="0">
                <a:solidFill>
                  <a:srgbClr val="0D1F63"/>
                </a:solidFill>
                <a:latin typeface="Tahoma" pitchFamily="34"/>
                <a:cs typeface="Lucida Sans Unicode" pitchFamily="34"/>
              </a:rPr>
              <a:t> </a:t>
            </a:r>
            <a:r>
              <a:rPr lang="fr-FR" sz="3200" dirty="0">
                <a:solidFill>
                  <a:srgbClr val="000000"/>
                </a:solidFill>
                <a:latin typeface="Tahoma" pitchFamily="34"/>
                <a:cs typeface="Lucida Sans Unicode" pitchFamily="34"/>
              </a:rPr>
              <a:t>: La classe utilisée pour la sérialisation de la clé</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dirty="0" err="1">
                <a:solidFill>
                  <a:srgbClr val="0D1F63"/>
                </a:solidFill>
                <a:latin typeface="Tahoma" pitchFamily="34"/>
                <a:cs typeface="Lucida Sans Unicode" pitchFamily="34"/>
              </a:rPr>
              <a:t>value.serializer</a:t>
            </a:r>
            <a:r>
              <a:rPr lang="fr-FR" sz="2800" dirty="0">
                <a:solidFill>
                  <a:srgbClr val="000000"/>
                </a:solidFill>
                <a:latin typeface="Tahoma" pitchFamily="34"/>
                <a:cs typeface="Lucida Sans Unicode" pitchFamily="34"/>
              </a:rPr>
              <a:t> : La classe </a:t>
            </a:r>
            <a:r>
              <a:rPr lang="fr-FR" sz="3200" dirty="0">
                <a:solidFill>
                  <a:srgbClr val="000000"/>
                </a:solidFill>
                <a:latin typeface="Tahoma" pitchFamily="34"/>
                <a:cs typeface="Lucida Sans Unicode" pitchFamily="34"/>
              </a:rPr>
              <a:t>utilisée pour la sérialisation du message …</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dirty="0" smtClean="0">
                <a:solidFill>
                  <a:srgbClr val="0D1F63"/>
                </a:solidFill>
                <a:latin typeface="Tahoma" pitchFamily="34"/>
                <a:cs typeface="Lucida Sans Unicode" pitchFamily="34"/>
              </a:rPr>
              <a:t>client.id</a:t>
            </a:r>
            <a:r>
              <a:rPr lang="fr-FR" sz="3200" dirty="0" smtClean="0">
                <a:solidFill>
                  <a:srgbClr val="000000"/>
                </a:solidFill>
                <a:latin typeface="Tahoma" pitchFamily="34"/>
                <a:cs typeface="Lucida Sans Unicode" pitchFamily="34"/>
              </a:rPr>
              <a:t> </a:t>
            </a:r>
            <a:r>
              <a:rPr lang="fr-FR" sz="3200" dirty="0">
                <a:solidFill>
                  <a:srgbClr val="000000"/>
                </a:solidFill>
                <a:latin typeface="Tahoma" pitchFamily="34"/>
                <a:cs typeface="Lucida Sans Unicode" pitchFamily="34"/>
              </a:rPr>
              <a:t>: Permet le suivi des messages</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name="page79">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dirty="0"/>
              <a:t>Exemple </a:t>
            </a:r>
            <a:r>
              <a:rPr lang="fr-FR" dirty="0" smtClean="0"/>
              <a:t>.NET</a:t>
            </a:r>
            <a:endParaRPr lang="fr-FR" dirty="0"/>
          </a:p>
        </p:txBody>
      </p:sp>
      <p:sp>
        <p:nvSpPr>
          <p:cNvPr id="3" name="Espace réservé du texte 2"/>
          <p:cNvSpPr txBox="1">
            <a:spLocks noGrp="1"/>
          </p:cNvSpPr>
          <p:nvPr>
            <p:ph type="body" idx="4294967295"/>
          </p:nvPr>
        </p:nvSpPr>
        <p:spPr/>
        <p:txBody>
          <a:bodyPr vert="horz">
            <a:normAutofit fontScale="77500" lnSpcReduction="20000"/>
          </a:bodyPr>
          <a:lstStyle/>
          <a:p>
            <a:r>
              <a:rPr lang="fr-FR" dirty="0">
                <a:latin typeface="Courier New" panose="02070309020205020404" pitchFamily="49" charset="0"/>
                <a:cs typeface="Courier New" panose="02070309020205020404" pitchFamily="49" charset="0"/>
              </a:rPr>
              <a:t> var config = new </a:t>
            </a:r>
            <a:r>
              <a:rPr lang="fr-FR" dirty="0" err="1">
                <a:latin typeface="Courier New" panose="02070309020205020404" pitchFamily="49" charset="0"/>
                <a:cs typeface="Courier New" panose="02070309020205020404" pitchFamily="49" charset="0"/>
              </a:rPr>
              <a:t>ProducerConfig</a:t>
            </a:r>
            <a:endParaRPr lang="fr-FR" dirty="0">
              <a:latin typeface="Courier New" panose="02070309020205020404" pitchFamily="49" charset="0"/>
              <a:cs typeface="Courier New" panose="02070309020205020404" pitchFamily="49" charset="0"/>
            </a:endParaRPr>
          </a:p>
          <a:p>
            <a:r>
              <a:rPr lang="fr-FR" dirty="0">
                <a:latin typeface="Courier New" panose="02070309020205020404" pitchFamily="49" charset="0"/>
                <a:cs typeface="Courier New" panose="02070309020205020404" pitchFamily="49" charset="0"/>
              </a:rPr>
              <a:t> </a:t>
            </a:r>
            <a:r>
              <a:rPr lang="fr-FR" dirty="0" smtClean="0">
                <a:latin typeface="Courier New" panose="02070309020205020404" pitchFamily="49" charset="0"/>
                <a:cs typeface="Courier New" panose="02070309020205020404" pitchFamily="49" charset="0"/>
              </a:rPr>
              <a:t>{</a:t>
            </a:r>
          </a:p>
          <a:p>
            <a:r>
              <a:rPr lang="fr-FR" dirty="0" smtClean="0">
                <a:latin typeface="Courier New" panose="02070309020205020404" pitchFamily="49" charset="0"/>
                <a:cs typeface="Courier New" panose="02070309020205020404" pitchFamily="49" charset="0"/>
              </a:rPr>
              <a:t>   // Adresse(s) de nœuds du cluster</a:t>
            </a:r>
            <a:endParaRPr lang="fr-FR" dirty="0">
              <a:latin typeface="Courier New" panose="02070309020205020404" pitchFamily="49" charset="0"/>
              <a:cs typeface="Courier New" panose="02070309020205020404" pitchFamily="49" charset="0"/>
            </a:endParaRPr>
          </a:p>
          <a:p>
            <a:r>
              <a:rPr lang="fr-FR" dirty="0">
                <a:latin typeface="Courier New" panose="02070309020205020404" pitchFamily="49" charset="0"/>
                <a:cs typeface="Courier New" panose="02070309020205020404" pitchFamily="49" charset="0"/>
              </a:rPr>
              <a:t>     </a:t>
            </a:r>
            <a:r>
              <a:rPr lang="fr-FR" dirty="0" err="1">
                <a:latin typeface="Courier New" panose="02070309020205020404" pitchFamily="49" charset="0"/>
                <a:cs typeface="Courier New" panose="02070309020205020404" pitchFamily="49" charset="0"/>
              </a:rPr>
              <a:t>BootstrapServers</a:t>
            </a:r>
            <a:r>
              <a:rPr lang="fr-FR" dirty="0">
                <a:latin typeface="Courier New" panose="02070309020205020404" pitchFamily="49" charset="0"/>
                <a:cs typeface="Courier New" panose="02070309020205020404" pitchFamily="49" charset="0"/>
              </a:rPr>
              <a:t> = "localhost:9092" </a:t>
            </a:r>
            <a:r>
              <a:rPr lang="fr-FR" dirty="0" smtClean="0">
                <a:latin typeface="Courier New" panose="02070309020205020404" pitchFamily="49" charset="0"/>
                <a:cs typeface="Courier New" panose="02070309020205020404" pitchFamily="49" charset="0"/>
              </a:rPr>
              <a:t>};</a:t>
            </a:r>
          </a:p>
          <a:p>
            <a:endParaRPr lang="fr-FR" dirty="0" smtClean="0">
              <a:latin typeface="Courier New" panose="02070309020205020404" pitchFamily="49" charset="0"/>
              <a:cs typeface="Courier New" panose="02070309020205020404" pitchFamily="49" charset="0"/>
            </a:endParaRPr>
          </a:p>
          <a:p>
            <a:r>
              <a:rPr lang="fr-FR" dirty="0" smtClean="0">
                <a:latin typeface="Courier New" panose="02070309020205020404" pitchFamily="49" charset="0"/>
                <a:cs typeface="Courier New" panose="02070309020205020404" pitchFamily="49" charset="0"/>
              </a:rPr>
              <a:t> </a:t>
            </a:r>
            <a:r>
              <a:rPr lang="fr-FR" dirty="0">
                <a:latin typeface="Courier New" panose="02070309020205020404" pitchFamily="49" charset="0"/>
                <a:cs typeface="Courier New" panose="02070309020205020404" pitchFamily="49" charset="0"/>
              </a:rPr>
              <a:t>// Crée une instance de </a:t>
            </a:r>
            <a:r>
              <a:rPr lang="fr-FR" dirty="0" smtClean="0">
                <a:latin typeface="Courier New" panose="02070309020205020404" pitchFamily="49" charset="0"/>
                <a:cs typeface="Courier New" panose="02070309020205020404" pitchFamily="49" charset="0"/>
              </a:rPr>
              <a:t>Producteur</a:t>
            </a:r>
          </a:p>
          <a:p>
            <a:r>
              <a:rPr lang="fr-FR" dirty="0">
                <a:latin typeface="Courier New" panose="02070309020205020404" pitchFamily="49" charset="0"/>
                <a:cs typeface="Courier New" panose="02070309020205020404" pitchFamily="49" charset="0"/>
              </a:rPr>
              <a:t> </a:t>
            </a:r>
            <a:r>
              <a:rPr lang="fr-FR" dirty="0" smtClean="0">
                <a:latin typeface="Courier New" panose="02070309020205020404" pitchFamily="49" charset="0"/>
                <a:cs typeface="Courier New" panose="02070309020205020404" pitchFamily="49" charset="0"/>
              </a:rPr>
              <a:t>// Pour envoyer des messages sous forme </a:t>
            </a:r>
          </a:p>
          <a:p>
            <a:r>
              <a:rPr lang="fr-FR" dirty="0" smtClean="0">
                <a:latin typeface="Courier New" panose="02070309020205020404" pitchFamily="49" charset="0"/>
                <a:cs typeface="Courier New" panose="02070309020205020404" pitchFamily="49" charset="0"/>
              </a:rPr>
              <a:t>// de string et sans clé</a:t>
            </a:r>
            <a:endParaRPr lang="fr-FR" dirty="0">
              <a:latin typeface="Courier New" panose="02070309020205020404" pitchFamily="49" charset="0"/>
              <a:cs typeface="Courier New" panose="02070309020205020404" pitchFamily="49" charset="0"/>
            </a:endParaRPr>
          </a:p>
          <a:p>
            <a:r>
              <a:rPr lang="en-US" b="1" dirty="0" err="1" smtClean="0">
                <a:solidFill>
                  <a:schemeClr val="accent5">
                    <a:lumMod val="75000"/>
                  </a:schemeClr>
                </a:solidFill>
                <a:latin typeface="Courier New" panose="02070309020205020404" pitchFamily="49" charset="0"/>
                <a:cs typeface="Courier New" panose="02070309020205020404" pitchFamily="49" charset="0"/>
              </a:rPr>
              <a:t>var</a:t>
            </a:r>
            <a:r>
              <a:rPr lang="en-US" b="1" dirty="0" smtClean="0">
                <a:solidFill>
                  <a:schemeClr val="accent5">
                    <a:lumMod val="75000"/>
                  </a:schemeClr>
                </a:solidFill>
                <a:latin typeface="Courier New" panose="02070309020205020404" pitchFamily="49" charset="0"/>
                <a:cs typeface="Courier New" panose="02070309020205020404" pitchFamily="49" charset="0"/>
              </a:rPr>
              <a:t> </a:t>
            </a:r>
            <a:r>
              <a:rPr lang="en-US" b="1" dirty="0">
                <a:solidFill>
                  <a:schemeClr val="accent5">
                    <a:lumMod val="75000"/>
                  </a:schemeClr>
                </a:solidFill>
                <a:latin typeface="Courier New" panose="02070309020205020404" pitchFamily="49" charset="0"/>
                <a:cs typeface="Courier New" panose="02070309020205020404" pitchFamily="49" charset="0"/>
              </a:rPr>
              <a:t>producer = new </a:t>
            </a:r>
            <a:r>
              <a:rPr lang="en-US" b="1" dirty="0" err="1">
                <a:solidFill>
                  <a:schemeClr val="accent5">
                    <a:lumMod val="75000"/>
                  </a:schemeClr>
                </a:solidFill>
                <a:latin typeface="Courier New" panose="02070309020205020404" pitchFamily="49" charset="0"/>
                <a:cs typeface="Courier New" panose="02070309020205020404" pitchFamily="49" charset="0"/>
              </a:rPr>
              <a:t>ProducerBuilder</a:t>
            </a:r>
            <a:r>
              <a:rPr lang="en-US" b="1" dirty="0">
                <a:solidFill>
                  <a:schemeClr val="accent5">
                    <a:lumMod val="75000"/>
                  </a:schemeClr>
                </a:solidFill>
                <a:latin typeface="Courier New" panose="02070309020205020404" pitchFamily="49" charset="0"/>
                <a:cs typeface="Courier New" panose="02070309020205020404" pitchFamily="49" charset="0"/>
              </a:rPr>
              <a:t>&lt;Null, string&gt;(</a:t>
            </a:r>
            <a:r>
              <a:rPr lang="en-US" b="1" dirty="0" err="1">
                <a:solidFill>
                  <a:schemeClr val="accent5">
                    <a:lumMod val="75000"/>
                  </a:schemeClr>
                </a:solidFill>
                <a:latin typeface="Courier New" panose="02070309020205020404" pitchFamily="49" charset="0"/>
                <a:cs typeface="Courier New" panose="02070309020205020404" pitchFamily="49" charset="0"/>
              </a:rPr>
              <a:t>config</a:t>
            </a:r>
            <a:r>
              <a:rPr lang="en-US" b="1" dirty="0">
                <a:solidFill>
                  <a:schemeClr val="accent5">
                    <a:lumMod val="75000"/>
                  </a:schemeClr>
                </a:solidFill>
                <a:latin typeface="Courier New" panose="02070309020205020404" pitchFamily="49" charset="0"/>
                <a:cs typeface="Courier New" panose="02070309020205020404" pitchFamily="49" charset="0"/>
              </a:rPr>
              <a:t>).Build())</a:t>
            </a:r>
            <a:endParaRPr lang="fr-FR" sz="1800" b="1" dirty="0">
              <a:solidFill>
                <a:schemeClr val="accent5">
                  <a:lumMod val="75000"/>
                </a:schemeClr>
              </a:solidFill>
              <a:latin typeface="Courier New" panose="02070309020205020404" pitchFamily="49" charset="0"/>
              <a:cs typeface="Courier New" panose="02070309020205020404" pitchFamily="49" charset="0"/>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name="page81">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i="1" dirty="0" smtClean="0"/>
              <a:t>Message</a:t>
            </a:r>
            <a:endParaRPr lang="fr-FR" i="1" dirty="0"/>
          </a:p>
        </p:txBody>
      </p:sp>
      <p:sp>
        <p:nvSpPr>
          <p:cNvPr id="3" name="Espace réservé du texte 2"/>
          <p:cNvSpPr txBox="1">
            <a:spLocks noGrp="1"/>
          </p:cNvSpPr>
          <p:nvPr>
            <p:ph type="body" idx="4294967295"/>
          </p:nvPr>
        </p:nvSpPr>
        <p:spPr/>
        <p:txBody>
          <a:bodyPr vert="horz">
            <a:normAutofit fontScale="92500" lnSpcReduction="10000"/>
          </a:bodyPr>
          <a:lstStyle/>
          <a:p>
            <a:pPr lvl="0"/>
            <a:r>
              <a:rPr lang="fr-FR" b="1" i="1" dirty="0" smtClean="0">
                <a:solidFill>
                  <a:srgbClr val="0D1F63"/>
                </a:solidFill>
              </a:rPr>
              <a:t>Message</a:t>
            </a:r>
            <a:r>
              <a:rPr lang="fr-FR" dirty="0" smtClean="0"/>
              <a:t> </a:t>
            </a:r>
            <a:r>
              <a:rPr lang="fr-FR" dirty="0"/>
              <a:t>représente l’enregistrement à envoyer à Kafka.</a:t>
            </a:r>
          </a:p>
          <a:p>
            <a:pPr lvl="0"/>
            <a:r>
              <a:rPr lang="fr-FR" dirty="0"/>
              <a:t>Il contient </a:t>
            </a:r>
            <a:r>
              <a:rPr lang="fr-FR" dirty="0" smtClean="0"/>
              <a:t>une </a:t>
            </a:r>
            <a:r>
              <a:rPr lang="fr-FR" dirty="0"/>
              <a:t>valeur et éventuellement une </a:t>
            </a:r>
            <a:r>
              <a:rPr lang="fr-FR" dirty="0" smtClean="0"/>
              <a:t>clé, </a:t>
            </a:r>
            <a:r>
              <a:rPr lang="fr-FR" dirty="0"/>
              <a:t>un </a:t>
            </a:r>
            <a:r>
              <a:rPr lang="fr-FR" dirty="0" err="1" smtClean="0"/>
              <a:t>timestamp</a:t>
            </a:r>
            <a:r>
              <a:rPr lang="fr-FR" dirty="0" smtClean="0"/>
              <a:t> et des entêtes</a:t>
            </a:r>
            <a:endParaRPr lang="fr-FR" dirty="0"/>
          </a:p>
          <a:p>
            <a:pPr lvl="0"/>
            <a:endParaRPr lang="fr-FR" dirty="0"/>
          </a:p>
          <a:p>
            <a:pPr marL="0" lvl="0" indent="0" eaLnBrk="0" fontAlgn="base">
              <a:lnSpc>
                <a:spcPct val="100000"/>
              </a:lnSpc>
              <a:spcBef>
                <a:spcPct val="0"/>
              </a:spcBef>
              <a:spcAft>
                <a:spcPct val="0"/>
              </a:spcAft>
              <a:tabLst/>
            </a:pPr>
            <a:r>
              <a:rPr lang="fr-FR" altLang="fr-FR" sz="2000" dirty="0" smtClean="0">
                <a:solidFill>
                  <a:schemeClr val="tx1"/>
                </a:solidFill>
                <a:latin typeface="Courier New" panose="02070309020205020404" pitchFamily="49" charset="0"/>
                <a:cs typeface="Courier New" panose="02070309020205020404" pitchFamily="49" charset="0"/>
              </a:rPr>
              <a:t>var </a:t>
            </a:r>
            <a:r>
              <a:rPr lang="fr-FR" altLang="fr-FR" sz="2000" dirty="0">
                <a:solidFill>
                  <a:schemeClr val="tx1"/>
                </a:solidFill>
                <a:latin typeface="Courier New" panose="02070309020205020404" pitchFamily="49" charset="0"/>
                <a:cs typeface="Courier New" panose="02070309020205020404" pitchFamily="49" charset="0"/>
              </a:rPr>
              <a:t>message = new Message&lt;string, string&gt; { </a:t>
            </a:r>
            <a:endParaRPr lang="fr-FR" altLang="fr-FR" sz="2000" dirty="0" smtClean="0">
              <a:solidFill>
                <a:schemeClr val="tx1"/>
              </a:solidFill>
              <a:latin typeface="Courier New" panose="02070309020205020404" pitchFamily="49" charset="0"/>
              <a:cs typeface="Courier New" panose="02070309020205020404" pitchFamily="49" charset="0"/>
            </a:endParaRPr>
          </a:p>
          <a:p>
            <a:pPr marL="0" lvl="0" indent="0" eaLnBrk="0" fontAlgn="base">
              <a:lnSpc>
                <a:spcPct val="100000"/>
              </a:lnSpc>
              <a:spcBef>
                <a:spcPct val="0"/>
              </a:spcBef>
              <a:spcAft>
                <a:spcPct val="0"/>
              </a:spcAft>
              <a:tabLst/>
            </a:pPr>
            <a:r>
              <a:rPr lang="fr-FR" altLang="fr-FR" sz="2000" dirty="0">
                <a:solidFill>
                  <a:schemeClr val="tx1"/>
                </a:solidFill>
                <a:latin typeface="Courier New" panose="02070309020205020404" pitchFamily="49" charset="0"/>
                <a:cs typeface="Courier New" panose="02070309020205020404" pitchFamily="49" charset="0"/>
              </a:rPr>
              <a:t>	</a:t>
            </a:r>
            <a:r>
              <a:rPr lang="fr-FR" altLang="fr-FR" sz="2000" dirty="0" smtClean="0">
                <a:solidFill>
                  <a:schemeClr val="tx1"/>
                </a:solidFill>
                <a:latin typeface="Courier New" panose="02070309020205020404" pitchFamily="49" charset="0"/>
                <a:cs typeface="Courier New" panose="02070309020205020404" pitchFamily="49" charset="0"/>
              </a:rPr>
              <a:t>Key </a:t>
            </a:r>
            <a:r>
              <a:rPr lang="fr-FR" altLang="fr-FR" sz="2000" dirty="0">
                <a:solidFill>
                  <a:schemeClr val="tx1"/>
                </a:solidFill>
                <a:latin typeface="Courier New" panose="02070309020205020404" pitchFamily="49" charset="0"/>
                <a:cs typeface="Courier New" panose="02070309020205020404" pitchFamily="49" charset="0"/>
              </a:rPr>
              <a:t>= "key1", </a:t>
            </a:r>
            <a:endParaRPr lang="fr-FR" altLang="fr-FR" sz="2000" dirty="0" smtClean="0">
              <a:solidFill>
                <a:schemeClr val="tx1"/>
              </a:solidFill>
              <a:latin typeface="Courier New" panose="02070309020205020404" pitchFamily="49" charset="0"/>
              <a:cs typeface="Courier New" panose="02070309020205020404" pitchFamily="49" charset="0"/>
            </a:endParaRPr>
          </a:p>
          <a:p>
            <a:pPr marL="0" lvl="0" indent="0" eaLnBrk="0" fontAlgn="base">
              <a:lnSpc>
                <a:spcPct val="100000"/>
              </a:lnSpc>
              <a:spcBef>
                <a:spcPct val="0"/>
              </a:spcBef>
              <a:spcAft>
                <a:spcPct val="0"/>
              </a:spcAft>
              <a:tabLst/>
            </a:pPr>
            <a:r>
              <a:rPr lang="fr-FR" altLang="fr-FR" sz="2000" dirty="0">
                <a:solidFill>
                  <a:schemeClr val="tx1"/>
                </a:solidFill>
                <a:latin typeface="Courier New" panose="02070309020205020404" pitchFamily="49" charset="0"/>
                <a:cs typeface="Courier New" panose="02070309020205020404" pitchFamily="49" charset="0"/>
              </a:rPr>
              <a:t>	</a:t>
            </a:r>
            <a:r>
              <a:rPr lang="fr-FR" altLang="fr-FR" sz="2000" dirty="0" smtClean="0">
                <a:solidFill>
                  <a:schemeClr val="tx1"/>
                </a:solidFill>
                <a:latin typeface="Courier New" panose="02070309020205020404" pitchFamily="49" charset="0"/>
                <a:cs typeface="Courier New" panose="02070309020205020404" pitchFamily="49" charset="0"/>
              </a:rPr>
              <a:t>Value </a:t>
            </a:r>
            <a:r>
              <a:rPr lang="fr-FR" altLang="fr-FR" sz="2000" dirty="0">
                <a:solidFill>
                  <a:schemeClr val="tx1"/>
                </a:solidFill>
                <a:latin typeface="Courier New" panose="02070309020205020404" pitchFamily="49" charset="0"/>
                <a:cs typeface="Courier New" panose="02070309020205020404" pitchFamily="49" charset="0"/>
              </a:rPr>
              <a:t>= "value1", </a:t>
            </a:r>
            <a:endParaRPr lang="fr-FR" altLang="fr-FR" sz="2000" dirty="0" smtClean="0">
              <a:solidFill>
                <a:schemeClr val="tx1"/>
              </a:solidFill>
              <a:latin typeface="Courier New" panose="02070309020205020404" pitchFamily="49" charset="0"/>
              <a:cs typeface="Courier New" panose="02070309020205020404" pitchFamily="49" charset="0"/>
            </a:endParaRPr>
          </a:p>
          <a:p>
            <a:pPr marL="0" lvl="0" indent="0" eaLnBrk="0" fontAlgn="base">
              <a:lnSpc>
                <a:spcPct val="100000"/>
              </a:lnSpc>
              <a:spcBef>
                <a:spcPct val="0"/>
              </a:spcBef>
              <a:spcAft>
                <a:spcPct val="0"/>
              </a:spcAft>
              <a:tabLst/>
            </a:pPr>
            <a:r>
              <a:rPr lang="fr-FR" altLang="fr-FR" sz="2000" dirty="0">
                <a:solidFill>
                  <a:schemeClr val="tx1"/>
                </a:solidFill>
                <a:latin typeface="Courier New" panose="02070309020205020404" pitchFamily="49" charset="0"/>
                <a:cs typeface="Courier New" panose="02070309020205020404" pitchFamily="49" charset="0"/>
              </a:rPr>
              <a:t>	</a:t>
            </a:r>
            <a:r>
              <a:rPr lang="fr-FR" altLang="fr-FR" sz="2000" dirty="0" smtClean="0">
                <a:solidFill>
                  <a:schemeClr val="tx1"/>
                </a:solidFill>
                <a:latin typeface="Courier New" panose="02070309020205020404" pitchFamily="49" charset="0"/>
                <a:cs typeface="Courier New" panose="02070309020205020404" pitchFamily="49" charset="0"/>
              </a:rPr>
              <a:t>Headers </a:t>
            </a:r>
            <a:r>
              <a:rPr lang="fr-FR" altLang="fr-FR" sz="2000" dirty="0">
                <a:solidFill>
                  <a:schemeClr val="tx1"/>
                </a:solidFill>
                <a:latin typeface="Courier New" panose="02070309020205020404" pitchFamily="49" charset="0"/>
                <a:cs typeface="Courier New" panose="02070309020205020404" pitchFamily="49" charset="0"/>
              </a:rPr>
              <a:t>= new Headers { { "header1", Encoding.UTF8.GetBytes("header-value1") } }, </a:t>
            </a:r>
            <a:endParaRPr lang="fr-FR" altLang="fr-FR" sz="2000" dirty="0" smtClean="0">
              <a:solidFill>
                <a:schemeClr val="tx1"/>
              </a:solidFill>
              <a:latin typeface="Courier New" panose="02070309020205020404" pitchFamily="49" charset="0"/>
              <a:cs typeface="Courier New" panose="02070309020205020404" pitchFamily="49" charset="0"/>
            </a:endParaRPr>
          </a:p>
          <a:p>
            <a:pPr marL="0" lvl="0" indent="0" eaLnBrk="0" fontAlgn="base">
              <a:lnSpc>
                <a:spcPct val="100000"/>
              </a:lnSpc>
              <a:spcBef>
                <a:spcPct val="0"/>
              </a:spcBef>
              <a:spcAft>
                <a:spcPct val="0"/>
              </a:spcAft>
              <a:tabLst/>
            </a:pPr>
            <a:r>
              <a:rPr lang="fr-FR" altLang="fr-FR" sz="2000" dirty="0">
                <a:solidFill>
                  <a:schemeClr val="tx1"/>
                </a:solidFill>
                <a:latin typeface="Courier New" panose="02070309020205020404" pitchFamily="49" charset="0"/>
                <a:cs typeface="Courier New" panose="02070309020205020404" pitchFamily="49" charset="0"/>
              </a:rPr>
              <a:t>	</a:t>
            </a:r>
            <a:r>
              <a:rPr lang="fr-FR" altLang="fr-FR" sz="2000" dirty="0" err="1" smtClean="0">
                <a:solidFill>
                  <a:schemeClr val="tx1"/>
                </a:solidFill>
                <a:latin typeface="Courier New" panose="02070309020205020404" pitchFamily="49" charset="0"/>
                <a:cs typeface="Courier New" panose="02070309020205020404" pitchFamily="49" charset="0"/>
              </a:rPr>
              <a:t>Timestamp</a:t>
            </a:r>
            <a:r>
              <a:rPr lang="fr-FR" altLang="fr-FR" sz="2000" dirty="0" smtClean="0">
                <a:solidFill>
                  <a:schemeClr val="tx1"/>
                </a:solidFill>
                <a:latin typeface="Courier New" panose="02070309020205020404" pitchFamily="49" charset="0"/>
                <a:cs typeface="Courier New" panose="02070309020205020404" pitchFamily="49" charset="0"/>
              </a:rPr>
              <a:t> </a:t>
            </a:r>
            <a:r>
              <a:rPr lang="fr-FR" altLang="fr-FR" sz="2000" dirty="0">
                <a:solidFill>
                  <a:schemeClr val="tx1"/>
                </a:solidFill>
                <a:latin typeface="Courier New" panose="02070309020205020404" pitchFamily="49" charset="0"/>
                <a:cs typeface="Courier New" panose="02070309020205020404" pitchFamily="49" charset="0"/>
              </a:rPr>
              <a:t>= new </a:t>
            </a:r>
            <a:r>
              <a:rPr lang="fr-FR" altLang="fr-FR" sz="2000" dirty="0" err="1">
                <a:solidFill>
                  <a:schemeClr val="tx1"/>
                </a:solidFill>
                <a:latin typeface="Courier New" panose="02070309020205020404" pitchFamily="49" charset="0"/>
                <a:cs typeface="Courier New" panose="02070309020205020404" pitchFamily="49" charset="0"/>
              </a:rPr>
              <a:t>Timestamp</a:t>
            </a:r>
            <a:r>
              <a:rPr lang="fr-FR" altLang="fr-FR" sz="2000" dirty="0">
                <a:solidFill>
                  <a:schemeClr val="tx1"/>
                </a:solidFill>
                <a:latin typeface="Courier New" panose="02070309020205020404" pitchFamily="49" charset="0"/>
                <a:cs typeface="Courier New" panose="02070309020205020404" pitchFamily="49" charset="0"/>
              </a:rPr>
              <a:t>(</a:t>
            </a:r>
            <a:r>
              <a:rPr lang="fr-FR" altLang="fr-FR" sz="2000" dirty="0" err="1">
                <a:solidFill>
                  <a:schemeClr val="tx1"/>
                </a:solidFill>
                <a:latin typeface="Courier New" panose="02070309020205020404" pitchFamily="49" charset="0"/>
                <a:cs typeface="Courier New" panose="02070309020205020404" pitchFamily="49" charset="0"/>
              </a:rPr>
              <a:t>DateTime.UtcNow</a:t>
            </a:r>
            <a:r>
              <a:rPr lang="fr-FR" altLang="fr-FR" sz="2000" dirty="0" smtClean="0">
                <a:solidFill>
                  <a:schemeClr val="tx1"/>
                </a:solidFill>
                <a:latin typeface="Courier New" panose="02070309020205020404" pitchFamily="49" charset="0"/>
                <a:cs typeface="Courier New" panose="02070309020205020404" pitchFamily="49" charset="0"/>
              </a:rPr>
              <a:t>)</a:t>
            </a:r>
          </a:p>
          <a:p>
            <a:pPr marL="0" lvl="0" indent="0" eaLnBrk="0" fontAlgn="base">
              <a:lnSpc>
                <a:spcPct val="100000"/>
              </a:lnSpc>
              <a:spcBef>
                <a:spcPct val="0"/>
              </a:spcBef>
              <a:spcAft>
                <a:spcPct val="0"/>
              </a:spcAft>
              <a:tabLst/>
            </a:pPr>
            <a:r>
              <a:rPr lang="fr-FR" altLang="fr-FR" sz="2000" dirty="0" smtClean="0">
                <a:solidFill>
                  <a:schemeClr val="tx1"/>
                </a:solidFill>
                <a:latin typeface="Courier New" panose="02070309020205020404" pitchFamily="49" charset="0"/>
                <a:cs typeface="Courier New" panose="02070309020205020404" pitchFamily="49" charset="0"/>
              </a:rPr>
              <a:t> </a:t>
            </a:r>
            <a:r>
              <a:rPr lang="fr-FR" altLang="fr-FR" sz="2000" dirty="0">
                <a:solidFill>
                  <a:schemeClr val="tx1"/>
                </a:solidFill>
                <a:latin typeface="Courier New" panose="02070309020205020404" pitchFamily="49" charset="0"/>
                <a:cs typeface="Courier New" panose="02070309020205020404" pitchFamily="49" charset="0"/>
              </a:rPr>
              <a:t>};</a:t>
            </a:r>
            <a:r>
              <a:rPr lang="fr-FR" altLang="fr-FR" sz="1600" dirty="0">
                <a:solidFill>
                  <a:schemeClr val="tx1"/>
                </a:solidFill>
                <a:latin typeface="Courier New" panose="02070309020205020404" pitchFamily="49" charset="0"/>
                <a:cs typeface="Courier New" panose="02070309020205020404" pitchFamily="49" charset="0"/>
              </a:rPr>
              <a:t> </a:t>
            </a:r>
            <a:endParaRPr lang="fr-FR" altLang="fr-FR" sz="4400" dirty="0">
              <a:solidFill>
                <a:schemeClr val="tx1"/>
              </a:solidFill>
              <a:latin typeface="Courier New" panose="02070309020205020404" pitchFamily="49" charset="0"/>
              <a:cs typeface="Courier New" panose="02070309020205020404" pitchFamily="49" charset="0"/>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name="page82">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Méthodes d’envoi des messages</a:t>
            </a:r>
          </a:p>
        </p:txBody>
      </p:sp>
      <p:sp>
        <p:nvSpPr>
          <p:cNvPr id="3" name="Espace réservé du texte 2"/>
          <p:cNvSpPr txBox="1">
            <a:spLocks noGrp="1"/>
          </p:cNvSpPr>
          <p:nvPr>
            <p:ph type="body" idx="4294967295"/>
          </p:nvPr>
        </p:nvSpPr>
        <p:spPr/>
        <p:txBody>
          <a:bodyPr vert="horz">
            <a:normAutofit lnSpcReduction="10000"/>
          </a:bodyPr>
          <a:lstStyle/>
          <a:p>
            <a:pPr lvl="0"/>
            <a:r>
              <a:rPr lang="fr-FR" sz="2800" dirty="0" smtClean="0"/>
              <a:t>L’interface </a:t>
            </a:r>
            <a:r>
              <a:rPr lang="fr-FR" sz="2800" i="1" dirty="0" err="1" smtClean="0"/>
              <a:t>IProducer</a:t>
            </a:r>
            <a:r>
              <a:rPr lang="fr-FR" sz="2800" dirty="0" smtClean="0"/>
              <a:t> propose 2 méthodes :</a:t>
            </a:r>
          </a:p>
          <a:p>
            <a:pPr marL="457200" lvl="0" indent="-457200">
              <a:buFont typeface="Arial" panose="020B0604020202020204" pitchFamily="34" charset="0"/>
              <a:buChar char="•"/>
            </a:pPr>
            <a:r>
              <a:rPr lang="fr-FR" sz="2800" b="1" i="1" dirty="0" err="1" smtClean="0">
                <a:solidFill>
                  <a:srgbClr val="002060"/>
                </a:solidFill>
              </a:rPr>
              <a:t>ProduceAsync</a:t>
            </a:r>
            <a:r>
              <a:rPr lang="fr-FR" sz="2800" dirty="0" smtClean="0"/>
              <a:t> : Retourne une </a:t>
            </a:r>
            <a:r>
              <a:rPr lang="fr-FR" sz="2800" dirty="0" err="1" smtClean="0"/>
              <a:t>Task</a:t>
            </a:r>
            <a:r>
              <a:rPr lang="fr-FR" sz="2800" dirty="0" smtClean="0"/>
              <a:t> : permet un envoi synchrone ou asynchrone</a:t>
            </a:r>
          </a:p>
          <a:p>
            <a:pPr marL="457200" lvl="0" indent="-457200">
              <a:buFont typeface="Arial" panose="020B0604020202020204" pitchFamily="34" charset="0"/>
              <a:buChar char="•"/>
            </a:pPr>
            <a:r>
              <a:rPr lang="fr-FR" sz="2800" b="1" i="1" dirty="0" err="1">
                <a:solidFill>
                  <a:srgbClr val="002060"/>
                </a:solidFill>
              </a:rPr>
              <a:t>Produce</a:t>
            </a:r>
            <a:r>
              <a:rPr lang="fr-FR" sz="2800" dirty="0" smtClean="0"/>
              <a:t> : Permet d’indiquer des gestionnaire (call-back) d’erreur ou de résultat</a:t>
            </a:r>
          </a:p>
          <a:p>
            <a:pPr marL="0" lvl="0" indent="0"/>
            <a:endParaRPr lang="fr-FR" sz="2800" dirty="0"/>
          </a:p>
          <a:p>
            <a:pPr marL="0" lvl="0" indent="0"/>
            <a:r>
              <a:rPr lang="fr-FR" sz="2800" dirty="0" smtClean="0"/>
              <a:t>Il est alors possible d’implémenter du </a:t>
            </a:r>
            <a:r>
              <a:rPr lang="fr-FR" sz="2800" dirty="0" err="1" smtClean="0"/>
              <a:t>fire</a:t>
            </a:r>
            <a:r>
              <a:rPr lang="fr-FR" sz="2800" dirty="0" smtClean="0"/>
              <a:t> and </a:t>
            </a:r>
            <a:r>
              <a:rPr lang="fr-FR" sz="2800" dirty="0" err="1" smtClean="0"/>
              <a:t>forget</a:t>
            </a:r>
            <a:r>
              <a:rPr lang="fr-FR" sz="2800" dirty="0" smtClean="0"/>
              <a:t>, du traitement synchrone ou asynchrone des résultats ou des erreurs</a:t>
            </a:r>
            <a:endParaRPr lang="fr-FR" sz="2800"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name="page8">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Points forts</a:t>
            </a:r>
          </a:p>
        </p:txBody>
      </p:sp>
      <p:sp>
        <p:nvSpPr>
          <p:cNvPr id="3" name="Espace réservé du texte 2"/>
          <p:cNvSpPr txBox="1">
            <a:spLocks noGrp="1"/>
          </p:cNvSpPr>
          <p:nvPr>
            <p:ph type="body" idx="4294967295"/>
          </p:nvPr>
        </p:nvSpPr>
        <p:spPr>
          <a:xfrm>
            <a:off x="1091880" y="2434878"/>
            <a:ext cx="8459640" cy="4384800"/>
          </a:xfrm>
        </p:spPr>
        <p:txBody>
          <a:bodyPr vert="horz">
            <a:normAutofit/>
          </a:bodyPr>
          <a:lstStyle/>
          <a:p>
            <a:pPr lvl="0"/>
            <a:r>
              <a:rPr lang="fr-FR" dirty="0"/>
              <a:t>Très bonne </a:t>
            </a:r>
            <a:r>
              <a:rPr lang="fr-FR" dirty="0" err="1"/>
              <a:t>scalabilité</a:t>
            </a:r>
            <a:r>
              <a:rPr lang="fr-FR" dirty="0"/>
              <a:t> et flexibilité</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dirty="0">
                <a:solidFill>
                  <a:srgbClr val="000000"/>
                </a:solidFill>
                <a:latin typeface="Tahoma" pitchFamily="34"/>
                <a:cs typeface="Lucida Sans Unicode" pitchFamily="34"/>
              </a:rPr>
              <a:t>Gestion des abonnements multiples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dirty="0">
                <a:solidFill>
                  <a:srgbClr val="000000"/>
                </a:solidFill>
                <a:latin typeface="Tahoma" pitchFamily="34"/>
                <a:cs typeface="Lucida Sans Unicode" pitchFamily="34"/>
              </a:rPr>
              <a:t>Facilité d’extension du cluster</a:t>
            </a:r>
          </a:p>
          <a:p>
            <a:pPr lvl="0"/>
            <a:r>
              <a:rPr lang="fr-FR" dirty="0"/>
              <a:t>Très bonne performance</a:t>
            </a:r>
          </a:p>
          <a:p>
            <a:pPr lvl="0"/>
            <a:r>
              <a:rPr lang="fr-FR" dirty="0"/>
              <a:t>Disponibilité et tolérance aux fautes</a:t>
            </a:r>
          </a:p>
          <a:p>
            <a:pPr lvl="0"/>
            <a:r>
              <a:rPr lang="fr-FR" dirty="0" smtClean="0"/>
              <a:t>Adapté au traitement </a:t>
            </a:r>
            <a:r>
              <a:rPr lang="fr-FR" dirty="0"/>
              <a:t>distribué d’évènements</a:t>
            </a:r>
          </a:p>
          <a:p>
            <a:pPr lvl="0"/>
            <a:r>
              <a:rPr lang="fr-FR" dirty="0"/>
              <a:t>Intégration avec les autres systèmes</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name="page83">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Fire And Forget</a:t>
            </a:r>
          </a:p>
        </p:txBody>
      </p:sp>
      <p:sp>
        <p:nvSpPr>
          <p:cNvPr id="3" name="Espace réservé du texte 2"/>
          <p:cNvSpPr txBox="1">
            <a:spLocks noGrp="1"/>
          </p:cNvSpPr>
          <p:nvPr>
            <p:ph type="body" idx="4294967295"/>
          </p:nvPr>
        </p:nvSpPr>
        <p:spPr/>
        <p:txBody>
          <a:bodyPr vert="horz">
            <a:normAutofit/>
          </a:bodyPr>
          <a:lstStyle/>
          <a:p>
            <a:pPr lvl="0">
              <a:lnSpc>
                <a:spcPct val="100000"/>
              </a:lnSpc>
              <a:spcAft>
                <a:spcPts val="283"/>
              </a:spcAft>
            </a:pPr>
            <a:endParaRPr lang="fr-FR" sz="1600" b="1" dirty="0">
              <a:latin typeface="Courier new" pitchFamily="49"/>
            </a:endParaRPr>
          </a:p>
          <a:p>
            <a:pPr lvl="0">
              <a:lnSpc>
                <a:spcPct val="100000"/>
              </a:lnSpc>
              <a:spcAft>
                <a:spcPts val="283"/>
              </a:spcAft>
            </a:pPr>
            <a:r>
              <a:rPr lang="fr-FR" sz="1600" dirty="0">
                <a:latin typeface="Courier new" pitchFamily="49"/>
              </a:rPr>
              <a:t> var config = new </a:t>
            </a:r>
            <a:r>
              <a:rPr lang="fr-FR" sz="1600" dirty="0" err="1">
                <a:latin typeface="Courier new" pitchFamily="49"/>
              </a:rPr>
              <a:t>ProducerConfig</a:t>
            </a:r>
            <a:endParaRPr lang="fr-FR" sz="1600" dirty="0">
              <a:latin typeface="Courier new" pitchFamily="49"/>
            </a:endParaRPr>
          </a:p>
          <a:p>
            <a:pPr lvl="0">
              <a:lnSpc>
                <a:spcPct val="100000"/>
              </a:lnSpc>
              <a:spcAft>
                <a:spcPts val="283"/>
              </a:spcAft>
            </a:pPr>
            <a:r>
              <a:rPr lang="fr-FR" sz="1600" dirty="0">
                <a:latin typeface="Courier new" pitchFamily="49"/>
              </a:rPr>
              <a:t>   {</a:t>
            </a:r>
          </a:p>
          <a:p>
            <a:pPr lvl="0">
              <a:lnSpc>
                <a:spcPct val="100000"/>
              </a:lnSpc>
              <a:spcAft>
                <a:spcPts val="283"/>
              </a:spcAft>
            </a:pPr>
            <a:r>
              <a:rPr lang="fr-FR" sz="1600" dirty="0">
                <a:latin typeface="Courier new" pitchFamily="49"/>
              </a:rPr>
              <a:t>       </a:t>
            </a:r>
            <a:r>
              <a:rPr lang="fr-FR" sz="1600" dirty="0" err="1">
                <a:latin typeface="Courier new" pitchFamily="49"/>
              </a:rPr>
              <a:t>BootstrapServers</a:t>
            </a:r>
            <a:r>
              <a:rPr lang="fr-FR" sz="1600" dirty="0">
                <a:latin typeface="Courier new" pitchFamily="49"/>
              </a:rPr>
              <a:t> = "localhost:9092",</a:t>
            </a:r>
          </a:p>
          <a:p>
            <a:pPr lvl="0">
              <a:lnSpc>
                <a:spcPct val="100000"/>
              </a:lnSpc>
              <a:spcAft>
                <a:spcPts val="283"/>
              </a:spcAft>
            </a:pPr>
            <a:r>
              <a:rPr lang="fr-FR" sz="1600" b="1" dirty="0">
                <a:solidFill>
                  <a:srgbClr val="002060"/>
                </a:solidFill>
                <a:latin typeface="Courier new" pitchFamily="49"/>
              </a:rPr>
              <a:t>       </a:t>
            </a:r>
            <a:r>
              <a:rPr lang="fr-FR" sz="1600" b="1" dirty="0" err="1">
                <a:solidFill>
                  <a:srgbClr val="002060"/>
                </a:solidFill>
                <a:latin typeface="Courier new" pitchFamily="49"/>
              </a:rPr>
              <a:t>EnableDeliveryReports</a:t>
            </a:r>
            <a:r>
              <a:rPr lang="fr-FR" sz="1600" b="1" dirty="0">
                <a:solidFill>
                  <a:srgbClr val="002060"/>
                </a:solidFill>
                <a:latin typeface="Courier new" pitchFamily="49"/>
              </a:rPr>
              <a:t> = false</a:t>
            </a:r>
          </a:p>
          <a:p>
            <a:pPr lvl="0">
              <a:lnSpc>
                <a:spcPct val="100000"/>
              </a:lnSpc>
              <a:spcAft>
                <a:spcPts val="283"/>
              </a:spcAft>
            </a:pPr>
            <a:r>
              <a:rPr lang="fr-FR" sz="1600" dirty="0">
                <a:latin typeface="Courier new" pitchFamily="49"/>
              </a:rPr>
              <a:t>   </a:t>
            </a:r>
            <a:r>
              <a:rPr lang="fr-FR" sz="1600" dirty="0" smtClean="0">
                <a:latin typeface="Courier new" pitchFamily="49"/>
              </a:rPr>
              <a:t>};</a:t>
            </a:r>
          </a:p>
          <a:p>
            <a:pPr lvl="0">
              <a:lnSpc>
                <a:spcPct val="100000"/>
              </a:lnSpc>
              <a:spcAft>
                <a:spcPts val="283"/>
              </a:spcAft>
            </a:pPr>
            <a:endParaRPr lang="fr-FR" sz="1600" dirty="0">
              <a:latin typeface="Courier new" pitchFamily="49"/>
            </a:endParaRPr>
          </a:p>
          <a:p>
            <a:pPr lvl="0">
              <a:lnSpc>
                <a:spcPct val="100000"/>
              </a:lnSpc>
              <a:spcAft>
                <a:spcPts val="283"/>
              </a:spcAft>
            </a:pPr>
            <a:r>
              <a:rPr lang="fr-FR" sz="1600" dirty="0">
                <a:latin typeface="Courier new" pitchFamily="49"/>
              </a:rPr>
              <a:t> </a:t>
            </a:r>
            <a:r>
              <a:rPr lang="en-US" sz="1600" dirty="0">
                <a:latin typeface="Courier new" pitchFamily="49"/>
              </a:rPr>
              <a:t> using </a:t>
            </a:r>
            <a:r>
              <a:rPr lang="en-US" sz="1600" dirty="0" err="1">
                <a:latin typeface="Courier new" pitchFamily="49"/>
              </a:rPr>
              <a:t>var</a:t>
            </a:r>
            <a:r>
              <a:rPr lang="en-US" sz="1600" dirty="0">
                <a:latin typeface="Courier new" pitchFamily="49"/>
              </a:rPr>
              <a:t> producer = new </a:t>
            </a:r>
            <a:r>
              <a:rPr lang="en-US" sz="1600" dirty="0" err="1">
                <a:latin typeface="Courier new" pitchFamily="49"/>
              </a:rPr>
              <a:t>ProducerBuilder</a:t>
            </a:r>
            <a:r>
              <a:rPr lang="en-US" sz="1600" dirty="0">
                <a:latin typeface="Courier new" pitchFamily="49"/>
              </a:rPr>
              <a:t>&lt;string, string&gt;(</a:t>
            </a:r>
            <a:r>
              <a:rPr lang="en-US" sz="1600" dirty="0" err="1">
                <a:latin typeface="Courier new" pitchFamily="49"/>
              </a:rPr>
              <a:t>config</a:t>
            </a:r>
            <a:r>
              <a:rPr lang="en-US" sz="1600" dirty="0">
                <a:latin typeface="Courier new" pitchFamily="49"/>
              </a:rPr>
              <a:t>).Build</a:t>
            </a:r>
            <a:r>
              <a:rPr lang="en-US" sz="1600" dirty="0" smtClean="0">
                <a:latin typeface="Courier new" pitchFamily="49"/>
              </a:rPr>
              <a:t>();</a:t>
            </a:r>
          </a:p>
          <a:p>
            <a:pPr lvl="0">
              <a:lnSpc>
                <a:spcPct val="100000"/>
              </a:lnSpc>
              <a:spcAft>
                <a:spcPts val="283"/>
              </a:spcAft>
            </a:pPr>
            <a:endParaRPr lang="en-US" sz="1600" dirty="0">
              <a:latin typeface="Courier new" pitchFamily="49"/>
            </a:endParaRPr>
          </a:p>
          <a:p>
            <a:pPr lvl="0">
              <a:lnSpc>
                <a:spcPct val="100000"/>
              </a:lnSpc>
              <a:spcAft>
                <a:spcPts val="283"/>
              </a:spcAft>
            </a:pPr>
            <a:r>
              <a:rPr lang="en-US" sz="2200" dirty="0">
                <a:latin typeface="Courier new" pitchFamily="49"/>
              </a:rPr>
              <a:t> </a:t>
            </a:r>
            <a:r>
              <a:rPr lang="en-US" sz="1600" dirty="0" err="1">
                <a:latin typeface="Courier new" pitchFamily="49"/>
              </a:rPr>
              <a:t>producer.Produce</a:t>
            </a:r>
            <a:r>
              <a:rPr lang="en-US" sz="1600" dirty="0">
                <a:latin typeface="Courier new" pitchFamily="49"/>
              </a:rPr>
              <a:t>("topic-name", new Message&lt;string, string&gt; { Key = "key", Value = "value" });</a:t>
            </a:r>
          </a:p>
          <a:p>
            <a:pPr lvl="0">
              <a:lnSpc>
                <a:spcPct val="100000"/>
              </a:lnSpc>
              <a:spcAft>
                <a:spcPts val="283"/>
              </a:spcAft>
            </a:pPr>
            <a:r>
              <a:rPr lang="en-US" sz="2200" dirty="0">
                <a:latin typeface="Courier new" pitchFamily="49"/>
              </a:rPr>
              <a:t> </a:t>
            </a:r>
            <a:endParaRPr lang="fr-FR" sz="2200" dirty="0">
              <a:latin typeface="Courier new" pitchFamily="49"/>
            </a:endParaRPr>
          </a:p>
          <a:p>
            <a:pPr lvl="0">
              <a:lnSpc>
                <a:spcPct val="100000"/>
              </a:lnSpc>
              <a:spcAft>
                <a:spcPts val="283"/>
              </a:spcAft>
            </a:pPr>
            <a:r>
              <a:rPr lang="fr-FR" sz="1600" dirty="0">
                <a:latin typeface="Courier new" pitchFamily="49"/>
              </a:rPr>
              <a:t>  </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name="page84">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Envoi synchrone</a:t>
            </a:r>
          </a:p>
        </p:txBody>
      </p:sp>
      <p:sp>
        <p:nvSpPr>
          <p:cNvPr id="3" name="Espace réservé du texte 2"/>
          <p:cNvSpPr txBox="1">
            <a:spLocks noGrp="1"/>
          </p:cNvSpPr>
          <p:nvPr>
            <p:ph type="body" idx="4294967295"/>
          </p:nvPr>
        </p:nvSpPr>
        <p:spPr/>
        <p:txBody>
          <a:bodyPr vert="horz">
            <a:normAutofit fontScale="77500" lnSpcReduction="20000"/>
          </a:bodyPr>
          <a:lstStyle/>
          <a:p>
            <a:pPr lvl="0">
              <a:lnSpc>
                <a:spcPct val="100000"/>
              </a:lnSpc>
              <a:spcAft>
                <a:spcPts val="283"/>
              </a:spcAft>
            </a:pPr>
            <a:r>
              <a:rPr lang="fr-FR" sz="1600" b="1" dirty="0" smtClean="0">
                <a:latin typeface="Courier new" pitchFamily="49"/>
              </a:rPr>
              <a:t>var </a:t>
            </a:r>
            <a:r>
              <a:rPr lang="fr-FR" sz="1600" b="1" dirty="0">
                <a:latin typeface="Courier new" pitchFamily="49"/>
              </a:rPr>
              <a:t>config = new </a:t>
            </a:r>
            <a:r>
              <a:rPr lang="fr-FR" sz="1600" b="1" dirty="0" err="1">
                <a:latin typeface="Courier new" pitchFamily="49"/>
              </a:rPr>
              <a:t>ProducerConfig</a:t>
            </a:r>
            <a:endParaRPr lang="fr-FR" sz="1600" b="1" dirty="0">
              <a:latin typeface="Courier new" pitchFamily="49"/>
            </a:endParaRPr>
          </a:p>
          <a:p>
            <a:pPr lvl="0">
              <a:lnSpc>
                <a:spcPct val="100000"/>
              </a:lnSpc>
              <a:spcAft>
                <a:spcPts val="283"/>
              </a:spcAft>
            </a:pPr>
            <a:r>
              <a:rPr lang="fr-FR" sz="1600" b="1" dirty="0">
                <a:latin typeface="Courier new" pitchFamily="49"/>
              </a:rPr>
              <a:t>        {</a:t>
            </a:r>
          </a:p>
          <a:p>
            <a:pPr lvl="0">
              <a:lnSpc>
                <a:spcPct val="100000"/>
              </a:lnSpc>
              <a:spcAft>
                <a:spcPts val="283"/>
              </a:spcAft>
            </a:pPr>
            <a:r>
              <a:rPr lang="fr-FR" sz="1600" b="1" dirty="0">
                <a:latin typeface="Courier new" pitchFamily="49"/>
              </a:rPr>
              <a:t>            </a:t>
            </a:r>
            <a:r>
              <a:rPr lang="fr-FR" sz="1600" b="1" dirty="0" err="1">
                <a:latin typeface="Courier new" pitchFamily="49"/>
              </a:rPr>
              <a:t>BootstrapServers</a:t>
            </a:r>
            <a:r>
              <a:rPr lang="fr-FR" sz="1600" b="1" dirty="0">
                <a:latin typeface="Courier new" pitchFamily="49"/>
              </a:rPr>
              <a:t> = "localhost:9092"</a:t>
            </a:r>
          </a:p>
          <a:p>
            <a:pPr lvl="0">
              <a:lnSpc>
                <a:spcPct val="100000"/>
              </a:lnSpc>
              <a:spcAft>
                <a:spcPts val="283"/>
              </a:spcAft>
            </a:pPr>
            <a:r>
              <a:rPr lang="fr-FR" sz="1600" b="1" dirty="0">
                <a:latin typeface="Courier new" pitchFamily="49"/>
              </a:rPr>
              <a:t>        };</a:t>
            </a:r>
          </a:p>
          <a:p>
            <a:pPr lvl="0">
              <a:lnSpc>
                <a:spcPct val="100000"/>
              </a:lnSpc>
              <a:spcAft>
                <a:spcPts val="283"/>
              </a:spcAft>
            </a:pPr>
            <a:endParaRPr lang="fr-FR" sz="1600" b="1" dirty="0">
              <a:latin typeface="Courier new" pitchFamily="49"/>
            </a:endParaRPr>
          </a:p>
          <a:p>
            <a:pPr lvl="0">
              <a:lnSpc>
                <a:spcPct val="100000"/>
              </a:lnSpc>
              <a:spcAft>
                <a:spcPts val="283"/>
              </a:spcAft>
            </a:pPr>
            <a:r>
              <a:rPr lang="fr-FR" sz="1600" b="1" dirty="0" smtClean="0">
                <a:latin typeface="Courier new" pitchFamily="49"/>
              </a:rPr>
              <a:t>// </a:t>
            </a:r>
            <a:r>
              <a:rPr lang="fr-FR" sz="1600" b="1" dirty="0">
                <a:latin typeface="Courier new" pitchFamily="49"/>
              </a:rPr>
              <a:t>Création du producteur</a:t>
            </a:r>
          </a:p>
          <a:p>
            <a:pPr lvl="0">
              <a:lnSpc>
                <a:spcPct val="100000"/>
              </a:lnSpc>
              <a:spcAft>
                <a:spcPts val="283"/>
              </a:spcAft>
            </a:pPr>
            <a:r>
              <a:rPr lang="fr-FR" sz="1600" b="1" dirty="0" smtClean="0">
                <a:latin typeface="Courier new" pitchFamily="49"/>
              </a:rPr>
              <a:t> </a:t>
            </a:r>
            <a:r>
              <a:rPr lang="fr-FR" sz="1600" b="1" dirty="0" err="1">
                <a:latin typeface="Courier new" pitchFamily="49"/>
              </a:rPr>
              <a:t>using</a:t>
            </a:r>
            <a:r>
              <a:rPr lang="fr-FR" sz="1600" b="1" dirty="0">
                <a:latin typeface="Courier new" pitchFamily="49"/>
              </a:rPr>
              <a:t> (var </a:t>
            </a:r>
            <a:r>
              <a:rPr lang="fr-FR" sz="1600" b="1" dirty="0" err="1">
                <a:latin typeface="Courier new" pitchFamily="49"/>
              </a:rPr>
              <a:t>producer</a:t>
            </a:r>
            <a:r>
              <a:rPr lang="fr-FR" sz="1600" b="1" dirty="0">
                <a:latin typeface="Courier new" pitchFamily="49"/>
              </a:rPr>
              <a:t> = new </a:t>
            </a:r>
            <a:r>
              <a:rPr lang="fr-FR" sz="1600" b="1" dirty="0" err="1">
                <a:latin typeface="Courier new" pitchFamily="49"/>
              </a:rPr>
              <a:t>ProducerBuilder</a:t>
            </a:r>
            <a:r>
              <a:rPr lang="fr-FR" sz="1600" b="1" dirty="0">
                <a:latin typeface="Courier new" pitchFamily="49"/>
              </a:rPr>
              <a:t>&lt;</a:t>
            </a:r>
            <a:r>
              <a:rPr lang="fr-FR" sz="1600" b="1" dirty="0" err="1">
                <a:latin typeface="Courier new" pitchFamily="49"/>
              </a:rPr>
              <a:t>Null</a:t>
            </a:r>
            <a:r>
              <a:rPr lang="fr-FR" sz="1600" b="1" dirty="0">
                <a:latin typeface="Courier new" pitchFamily="49"/>
              </a:rPr>
              <a:t>, string&gt;(config).</a:t>
            </a:r>
            <a:r>
              <a:rPr lang="fr-FR" sz="1600" b="1" dirty="0" err="1">
                <a:latin typeface="Courier new" pitchFamily="49"/>
              </a:rPr>
              <a:t>Build</a:t>
            </a:r>
            <a:r>
              <a:rPr lang="fr-FR" sz="1600" b="1" dirty="0">
                <a:latin typeface="Courier new" pitchFamily="49"/>
              </a:rPr>
              <a:t>())</a:t>
            </a:r>
          </a:p>
          <a:p>
            <a:pPr lvl="0">
              <a:lnSpc>
                <a:spcPct val="100000"/>
              </a:lnSpc>
              <a:spcAft>
                <a:spcPts val="283"/>
              </a:spcAft>
            </a:pPr>
            <a:r>
              <a:rPr lang="fr-FR" sz="1600" b="1" dirty="0" smtClean="0">
                <a:latin typeface="Courier new" pitchFamily="49"/>
              </a:rPr>
              <a:t>    </a:t>
            </a:r>
            <a:r>
              <a:rPr lang="fr-FR" sz="1600" b="1" dirty="0">
                <a:latin typeface="Courier new" pitchFamily="49"/>
              </a:rPr>
              <a:t>{</a:t>
            </a:r>
          </a:p>
          <a:p>
            <a:pPr lvl="0">
              <a:lnSpc>
                <a:spcPct val="100000"/>
              </a:lnSpc>
              <a:spcAft>
                <a:spcPts val="283"/>
              </a:spcAft>
            </a:pPr>
            <a:r>
              <a:rPr lang="fr-FR" sz="1600" b="1" dirty="0" smtClean="0">
                <a:latin typeface="Courier new" pitchFamily="49"/>
              </a:rPr>
              <a:t>    </a:t>
            </a:r>
            <a:r>
              <a:rPr lang="fr-FR" sz="1600" b="1" dirty="0" err="1" smtClean="0">
                <a:latin typeface="Courier new" pitchFamily="49"/>
              </a:rPr>
              <a:t>try</a:t>
            </a:r>
            <a:r>
              <a:rPr lang="fr-FR" sz="1600" b="1" dirty="0" smtClean="0">
                <a:latin typeface="Courier new" pitchFamily="49"/>
              </a:rPr>
              <a:t> {</a:t>
            </a:r>
            <a:endParaRPr lang="fr-FR" sz="1600" b="1" dirty="0">
              <a:latin typeface="Courier new" pitchFamily="49"/>
            </a:endParaRPr>
          </a:p>
          <a:p>
            <a:pPr lvl="0">
              <a:lnSpc>
                <a:spcPct val="100000"/>
              </a:lnSpc>
              <a:spcAft>
                <a:spcPts val="283"/>
              </a:spcAft>
            </a:pPr>
            <a:r>
              <a:rPr lang="fr-FR" sz="1600" b="1" dirty="0" smtClean="0">
                <a:latin typeface="Courier new" pitchFamily="49"/>
              </a:rPr>
              <a:t>       </a:t>
            </a:r>
            <a:r>
              <a:rPr lang="fr-FR" sz="1600" b="1" dirty="0">
                <a:latin typeface="Courier new" pitchFamily="49"/>
              </a:rPr>
              <a:t>// Envoi synchrone du message</a:t>
            </a:r>
          </a:p>
          <a:p>
            <a:pPr lvl="0">
              <a:lnSpc>
                <a:spcPct val="100000"/>
              </a:lnSpc>
              <a:spcAft>
                <a:spcPts val="283"/>
              </a:spcAft>
            </a:pPr>
            <a:r>
              <a:rPr lang="fr-FR" sz="1600" b="1" dirty="0">
                <a:latin typeface="Courier new" pitchFamily="49"/>
              </a:rPr>
              <a:t> </a:t>
            </a:r>
            <a:r>
              <a:rPr lang="fr-FR" sz="1600" b="1" dirty="0" smtClean="0">
                <a:latin typeface="Courier new" pitchFamily="49"/>
              </a:rPr>
              <a:t>      </a:t>
            </a:r>
            <a:r>
              <a:rPr lang="fr-FR" sz="1600" b="1" dirty="0">
                <a:latin typeface="Courier new" pitchFamily="49"/>
              </a:rPr>
              <a:t>var </a:t>
            </a:r>
            <a:r>
              <a:rPr lang="fr-FR" sz="1600" b="1" dirty="0" err="1">
                <a:latin typeface="Courier new" pitchFamily="49"/>
              </a:rPr>
              <a:t>result</a:t>
            </a:r>
            <a:r>
              <a:rPr lang="fr-FR" sz="1600" b="1" dirty="0">
                <a:latin typeface="Courier new" pitchFamily="49"/>
              </a:rPr>
              <a:t> = </a:t>
            </a:r>
            <a:r>
              <a:rPr lang="fr-FR" sz="1600" b="1" dirty="0" err="1">
                <a:latin typeface="Courier new" pitchFamily="49"/>
              </a:rPr>
              <a:t>producer.ProduceAsync</a:t>
            </a:r>
            <a:r>
              <a:rPr lang="fr-FR" sz="1600" b="1" dirty="0">
                <a:latin typeface="Courier new" pitchFamily="49"/>
              </a:rPr>
              <a:t>("</a:t>
            </a:r>
            <a:r>
              <a:rPr lang="fr-FR" sz="1600" b="1" dirty="0" err="1">
                <a:latin typeface="Courier new" pitchFamily="49"/>
              </a:rPr>
              <a:t>my</a:t>
            </a:r>
            <a:r>
              <a:rPr lang="fr-FR" sz="1600" b="1" dirty="0">
                <a:latin typeface="Courier new" pitchFamily="49"/>
              </a:rPr>
              <a:t>-topic", new Message&lt;</a:t>
            </a:r>
            <a:r>
              <a:rPr lang="fr-FR" sz="1600" b="1" dirty="0" err="1">
                <a:latin typeface="Courier new" pitchFamily="49"/>
              </a:rPr>
              <a:t>Null</a:t>
            </a:r>
            <a:r>
              <a:rPr lang="fr-FR" sz="1600" b="1" dirty="0">
                <a:latin typeface="Courier new" pitchFamily="49"/>
              </a:rPr>
              <a:t>, string&gt; { </a:t>
            </a:r>
            <a:endParaRPr lang="fr-FR" sz="1600" b="1" dirty="0" smtClean="0">
              <a:latin typeface="Courier new" pitchFamily="49"/>
            </a:endParaRPr>
          </a:p>
          <a:p>
            <a:pPr lvl="0">
              <a:lnSpc>
                <a:spcPct val="100000"/>
              </a:lnSpc>
              <a:spcAft>
                <a:spcPts val="283"/>
              </a:spcAft>
            </a:pPr>
            <a:r>
              <a:rPr lang="fr-FR" sz="1600" b="1" dirty="0">
                <a:latin typeface="Courier new" pitchFamily="49"/>
              </a:rPr>
              <a:t> </a:t>
            </a:r>
            <a:r>
              <a:rPr lang="fr-FR" sz="1600" b="1" dirty="0" smtClean="0">
                <a:latin typeface="Courier new" pitchFamily="49"/>
              </a:rPr>
              <a:t>                Value </a:t>
            </a:r>
            <a:r>
              <a:rPr lang="fr-FR" sz="1600" b="1" dirty="0">
                <a:latin typeface="Courier new" pitchFamily="49"/>
              </a:rPr>
              <a:t>= "Hello Kafka</a:t>
            </a:r>
            <a:r>
              <a:rPr lang="fr-FR" sz="1600" b="1" dirty="0" smtClean="0">
                <a:latin typeface="Courier new" pitchFamily="49"/>
              </a:rPr>
              <a:t>!" })</a:t>
            </a:r>
          </a:p>
          <a:p>
            <a:pPr lvl="0">
              <a:lnSpc>
                <a:spcPct val="100000"/>
              </a:lnSpc>
              <a:spcAft>
                <a:spcPts val="283"/>
              </a:spcAft>
            </a:pPr>
            <a:r>
              <a:rPr lang="fr-FR" sz="1600" b="1" dirty="0">
                <a:solidFill>
                  <a:srgbClr val="002060"/>
                </a:solidFill>
                <a:latin typeface="Courier new" pitchFamily="49"/>
              </a:rPr>
              <a:t> </a:t>
            </a:r>
            <a:r>
              <a:rPr lang="fr-FR" sz="1600" b="1" dirty="0" smtClean="0">
                <a:solidFill>
                  <a:srgbClr val="002060"/>
                </a:solidFill>
                <a:latin typeface="Courier new" pitchFamily="49"/>
              </a:rPr>
              <a:t>                .</a:t>
            </a:r>
            <a:r>
              <a:rPr lang="fr-FR" sz="1600" b="1" dirty="0" err="1">
                <a:solidFill>
                  <a:srgbClr val="002060"/>
                </a:solidFill>
                <a:latin typeface="Courier new" pitchFamily="49"/>
              </a:rPr>
              <a:t>GetAwaiter</a:t>
            </a:r>
            <a:r>
              <a:rPr lang="fr-FR" sz="1600" b="1" dirty="0">
                <a:solidFill>
                  <a:srgbClr val="002060"/>
                </a:solidFill>
                <a:latin typeface="Courier new" pitchFamily="49"/>
              </a:rPr>
              <a:t>().</a:t>
            </a:r>
            <a:r>
              <a:rPr lang="fr-FR" sz="1600" b="1" dirty="0" err="1">
                <a:solidFill>
                  <a:srgbClr val="002060"/>
                </a:solidFill>
                <a:latin typeface="Courier new" pitchFamily="49"/>
              </a:rPr>
              <a:t>GetResult</a:t>
            </a:r>
            <a:r>
              <a:rPr lang="fr-FR" sz="1600" b="1" dirty="0">
                <a:solidFill>
                  <a:srgbClr val="002060"/>
                </a:solidFill>
                <a:latin typeface="Courier new" pitchFamily="49"/>
              </a:rPr>
              <a:t>();</a:t>
            </a:r>
          </a:p>
          <a:p>
            <a:pPr lvl="0">
              <a:lnSpc>
                <a:spcPct val="100000"/>
              </a:lnSpc>
              <a:spcAft>
                <a:spcPts val="283"/>
              </a:spcAft>
            </a:pPr>
            <a:r>
              <a:rPr lang="fr-FR" sz="1600" b="1" dirty="0">
                <a:latin typeface="Courier new" pitchFamily="49"/>
              </a:rPr>
              <a:t>      </a:t>
            </a:r>
            <a:r>
              <a:rPr lang="fr-FR" sz="1600" b="1" dirty="0" err="1" smtClean="0">
                <a:latin typeface="Courier new" pitchFamily="49"/>
              </a:rPr>
              <a:t>Console.WriteLine</a:t>
            </a:r>
            <a:r>
              <a:rPr lang="fr-FR" sz="1600" b="1" dirty="0">
                <a:latin typeface="Courier new" pitchFamily="49"/>
              </a:rPr>
              <a:t>($"Message sent to </a:t>
            </a:r>
            <a:r>
              <a:rPr lang="fr-FR" sz="1600" b="1" dirty="0" smtClean="0">
                <a:latin typeface="Courier new" pitchFamily="49"/>
              </a:rPr>
              <a:t>{</a:t>
            </a:r>
            <a:r>
              <a:rPr lang="fr-FR" sz="1600" b="1" dirty="0" err="1">
                <a:latin typeface="Courier new" pitchFamily="49"/>
              </a:rPr>
              <a:t>result.Partition</a:t>
            </a:r>
            <a:r>
              <a:rPr lang="fr-FR" sz="1600" b="1" dirty="0">
                <a:latin typeface="Courier new" pitchFamily="49"/>
              </a:rPr>
              <a:t>} </a:t>
            </a:r>
            <a:r>
              <a:rPr lang="fr-FR" sz="1600" b="1" dirty="0" err="1">
                <a:latin typeface="Courier new" pitchFamily="49"/>
              </a:rPr>
              <a:t>with</a:t>
            </a:r>
            <a:r>
              <a:rPr lang="fr-FR" sz="1600" b="1" dirty="0">
                <a:latin typeface="Courier new" pitchFamily="49"/>
              </a:rPr>
              <a:t> </a:t>
            </a:r>
            <a:r>
              <a:rPr lang="fr-FR" sz="1600" b="1" dirty="0" smtClean="0">
                <a:latin typeface="Courier new" pitchFamily="49"/>
              </a:rPr>
              <a:t>{</a:t>
            </a:r>
            <a:r>
              <a:rPr lang="fr-FR" sz="1600" b="1" dirty="0" err="1">
                <a:latin typeface="Courier new" pitchFamily="49"/>
              </a:rPr>
              <a:t>result.Offset</a:t>
            </a:r>
            <a:r>
              <a:rPr lang="fr-FR" sz="1600" b="1" dirty="0">
                <a:latin typeface="Courier new" pitchFamily="49"/>
              </a:rPr>
              <a:t>}");</a:t>
            </a:r>
          </a:p>
          <a:p>
            <a:pPr lvl="0">
              <a:lnSpc>
                <a:spcPct val="100000"/>
              </a:lnSpc>
              <a:spcAft>
                <a:spcPts val="283"/>
              </a:spcAft>
            </a:pPr>
            <a:r>
              <a:rPr lang="fr-FR" sz="1600" b="1" dirty="0">
                <a:latin typeface="Courier new" pitchFamily="49"/>
              </a:rPr>
              <a:t>    </a:t>
            </a:r>
            <a:r>
              <a:rPr lang="fr-FR" sz="1600" b="1" dirty="0" smtClean="0">
                <a:latin typeface="Courier new" pitchFamily="49"/>
              </a:rPr>
              <a:t>} catch </a:t>
            </a:r>
            <a:r>
              <a:rPr lang="fr-FR" sz="1600" b="1" dirty="0">
                <a:latin typeface="Courier new" pitchFamily="49"/>
              </a:rPr>
              <a:t>(</a:t>
            </a:r>
            <a:r>
              <a:rPr lang="fr-FR" sz="1600" b="1" dirty="0" err="1">
                <a:latin typeface="Courier new" pitchFamily="49"/>
              </a:rPr>
              <a:t>ProduceException</a:t>
            </a:r>
            <a:r>
              <a:rPr lang="fr-FR" sz="1600" b="1" dirty="0">
                <a:latin typeface="Courier new" pitchFamily="49"/>
              </a:rPr>
              <a:t>&lt;</a:t>
            </a:r>
            <a:r>
              <a:rPr lang="fr-FR" sz="1600" b="1" dirty="0" err="1">
                <a:latin typeface="Courier new" pitchFamily="49"/>
              </a:rPr>
              <a:t>Null</a:t>
            </a:r>
            <a:r>
              <a:rPr lang="fr-FR" sz="1600" b="1" dirty="0">
                <a:latin typeface="Courier new" pitchFamily="49"/>
              </a:rPr>
              <a:t>, string&gt; e</a:t>
            </a:r>
            <a:r>
              <a:rPr lang="fr-FR" sz="1600" b="1" dirty="0" smtClean="0">
                <a:latin typeface="Courier new" pitchFamily="49"/>
              </a:rPr>
              <a:t>) </a:t>
            </a:r>
          </a:p>
          <a:p>
            <a:pPr lvl="0">
              <a:lnSpc>
                <a:spcPct val="100000"/>
              </a:lnSpc>
              <a:spcAft>
                <a:spcPts val="283"/>
              </a:spcAft>
            </a:pPr>
            <a:r>
              <a:rPr lang="fr-FR" sz="1600" b="1" dirty="0" smtClean="0">
                <a:latin typeface="Courier new" pitchFamily="49"/>
              </a:rPr>
              <a:t>            {</a:t>
            </a:r>
          </a:p>
          <a:p>
            <a:pPr lvl="0">
              <a:lnSpc>
                <a:spcPct val="100000"/>
              </a:lnSpc>
              <a:spcAft>
                <a:spcPts val="283"/>
              </a:spcAft>
            </a:pPr>
            <a:r>
              <a:rPr lang="fr-FR" sz="1600" b="1" dirty="0" smtClean="0">
                <a:latin typeface="Courier new" pitchFamily="49"/>
              </a:rPr>
              <a:t>                </a:t>
            </a:r>
            <a:r>
              <a:rPr lang="fr-FR" sz="1600" b="1" dirty="0" err="1">
                <a:latin typeface="Courier new" pitchFamily="49"/>
              </a:rPr>
              <a:t>Console.WriteLine</a:t>
            </a:r>
            <a:r>
              <a:rPr lang="fr-FR" sz="1600" b="1" dirty="0">
                <a:latin typeface="Courier new" pitchFamily="49"/>
              </a:rPr>
              <a:t>($"</a:t>
            </a:r>
            <a:r>
              <a:rPr lang="fr-FR" sz="1600" b="1" dirty="0" err="1">
                <a:latin typeface="Courier new" pitchFamily="49"/>
              </a:rPr>
              <a:t>Error</a:t>
            </a:r>
            <a:r>
              <a:rPr lang="fr-FR" sz="1600" b="1" dirty="0">
                <a:latin typeface="Courier new" pitchFamily="49"/>
              </a:rPr>
              <a:t> </a:t>
            </a:r>
            <a:r>
              <a:rPr lang="fr-FR" sz="1600" b="1" dirty="0" err="1">
                <a:latin typeface="Courier new" pitchFamily="49"/>
              </a:rPr>
              <a:t>producing</a:t>
            </a:r>
            <a:r>
              <a:rPr lang="fr-FR" sz="1600" b="1" dirty="0">
                <a:latin typeface="Courier new" pitchFamily="49"/>
              </a:rPr>
              <a:t> message: {</a:t>
            </a:r>
            <a:r>
              <a:rPr lang="fr-FR" sz="1600" b="1" dirty="0" err="1">
                <a:latin typeface="Courier new" pitchFamily="49"/>
              </a:rPr>
              <a:t>e.Error.Reason</a:t>
            </a:r>
            <a:r>
              <a:rPr lang="fr-FR" sz="1600" b="1" dirty="0">
                <a:latin typeface="Courier new" pitchFamily="49"/>
              </a:rPr>
              <a:t>}");</a:t>
            </a:r>
          </a:p>
          <a:p>
            <a:pPr lvl="0">
              <a:lnSpc>
                <a:spcPct val="100000"/>
              </a:lnSpc>
              <a:spcAft>
                <a:spcPts val="283"/>
              </a:spcAft>
            </a:pPr>
            <a:r>
              <a:rPr lang="fr-FR" sz="1600" b="1" dirty="0">
                <a:latin typeface="Courier new" pitchFamily="49"/>
              </a:rPr>
              <a:t>            }</a:t>
            </a:r>
          </a:p>
          <a:p>
            <a:pPr lvl="0">
              <a:lnSpc>
                <a:spcPct val="100000"/>
              </a:lnSpc>
              <a:spcAft>
                <a:spcPts val="283"/>
              </a:spcAft>
            </a:pPr>
            <a:r>
              <a:rPr lang="fr-FR" sz="1600" b="1" dirty="0">
                <a:latin typeface="Courier new" pitchFamily="49"/>
              </a:rPr>
              <a:t>        </a:t>
            </a:r>
            <a:r>
              <a:rPr lang="fr-FR" sz="1600" b="1" dirty="0" smtClean="0">
                <a:latin typeface="Courier new" pitchFamily="49"/>
              </a:rPr>
              <a:t>}</a:t>
            </a:r>
            <a:endParaRPr lang="fr-FR" sz="1600" b="1" dirty="0">
              <a:latin typeface="Courier new" pitchFamily="49"/>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name="page85">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dirty="0"/>
              <a:t>Envoi asynchrone avec </a:t>
            </a:r>
            <a:r>
              <a:rPr lang="fr-FR" dirty="0" smtClean="0"/>
              <a:t>call-back</a:t>
            </a:r>
            <a:endParaRPr lang="fr-FR" dirty="0"/>
          </a:p>
        </p:txBody>
      </p:sp>
      <p:sp>
        <p:nvSpPr>
          <p:cNvPr id="3" name="Espace réservé du texte 2"/>
          <p:cNvSpPr txBox="1">
            <a:spLocks noGrp="1"/>
          </p:cNvSpPr>
          <p:nvPr>
            <p:ph type="body" idx="4294967295"/>
          </p:nvPr>
        </p:nvSpPr>
        <p:spPr/>
        <p:txBody>
          <a:bodyPr vert="horz">
            <a:normAutofit fontScale="85000" lnSpcReduction="20000"/>
          </a:bodyPr>
          <a:lstStyle/>
          <a:p>
            <a:pPr lvl="0">
              <a:lnSpc>
                <a:spcPct val="100000"/>
              </a:lnSpc>
              <a:spcAft>
                <a:spcPts val="283"/>
              </a:spcAft>
            </a:pPr>
            <a:r>
              <a:rPr lang="fr-FR" sz="1500" dirty="0" err="1">
                <a:latin typeface="Courier new" pitchFamily="49"/>
              </a:rPr>
              <a:t>using</a:t>
            </a:r>
            <a:r>
              <a:rPr lang="fr-FR" sz="1500" dirty="0">
                <a:latin typeface="Courier new" pitchFamily="49"/>
              </a:rPr>
              <a:t> (var </a:t>
            </a:r>
            <a:r>
              <a:rPr lang="fr-FR" sz="1500" dirty="0" err="1">
                <a:latin typeface="Courier new" pitchFamily="49"/>
              </a:rPr>
              <a:t>producer</a:t>
            </a:r>
            <a:r>
              <a:rPr lang="fr-FR" sz="1500" dirty="0">
                <a:latin typeface="Courier new" pitchFamily="49"/>
              </a:rPr>
              <a:t> = new </a:t>
            </a:r>
            <a:r>
              <a:rPr lang="fr-FR" sz="1500" dirty="0" err="1">
                <a:latin typeface="Courier new" pitchFamily="49"/>
              </a:rPr>
              <a:t>ProducerBuilder</a:t>
            </a:r>
            <a:r>
              <a:rPr lang="fr-FR" sz="1500" dirty="0">
                <a:latin typeface="Courier new" pitchFamily="49"/>
              </a:rPr>
              <a:t>&lt;</a:t>
            </a:r>
            <a:r>
              <a:rPr lang="fr-FR" sz="1500" dirty="0" err="1">
                <a:latin typeface="Courier new" pitchFamily="49"/>
              </a:rPr>
              <a:t>Null</a:t>
            </a:r>
            <a:r>
              <a:rPr lang="fr-FR" sz="1500" dirty="0">
                <a:latin typeface="Courier new" pitchFamily="49"/>
              </a:rPr>
              <a:t>, string&gt;(config).</a:t>
            </a:r>
            <a:r>
              <a:rPr lang="fr-FR" sz="1500" dirty="0" err="1">
                <a:latin typeface="Courier new" pitchFamily="49"/>
              </a:rPr>
              <a:t>Build</a:t>
            </a:r>
            <a:r>
              <a:rPr lang="fr-FR" sz="1500" dirty="0">
                <a:latin typeface="Courier new" pitchFamily="49"/>
              </a:rPr>
              <a:t>())</a:t>
            </a:r>
          </a:p>
          <a:p>
            <a:pPr lvl="0">
              <a:lnSpc>
                <a:spcPct val="100000"/>
              </a:lnSpc>
              <a:spcAft>
                <a:spcPts val="283"/>
              </a:spcAft>
            </a:pPr>
            <a:r>
              <a:rPr lang="fr-FR" sz="1500" dirty="0">
                <a:latin typeface="Courier new" pitchFamily="49"/>
              </a:rPr>
              <a:t>        {</a:t>
            </a:r>
          </a:p>
          <a:p>
            <a:pPr lvl="0">
              <a:lnSpc>
                <a:spcPct val="100000"/>
              </a:lnSpc>
              <a:spcAft>
                <a:spcPts val="283"/>
              </a:spcAft>
            </a:pPr>
            <a:r>
              <a:rPr lang="fr-FR" sz="1500" dirty="0">
                <a:latin typeface="Courier new" pitchFamily="49"/>
              </a:rPr>
              <a:t>   </a:t>
            </a:r>
            <a:r>
              <a:rPr lang="fr-FR" sz="1500" dirty="0" smtClean="0">
                <a:latin typeface="Courier new" pitchFamily="49"/>
              </a:rPr>
              <a:t>// </a:t>
            </a:r>
            <a:r>
              <a:rPr lang="fr-FR" sz="1500" dirty="0">
                <a:latin typeface="Courier new" pitchFamily="49"/>
              </a:rPr>
              <a:t>Envoi asynchrone avec callback</a:t>
            </a:r>
          </a:p>
          <a:p>
            <a:pPr lvl="0">
              <a:lnSpc>
                <a:spcPct val="100000"/>
              </a:lnSpc>
              <a:spcAft>
                <a:spcPts val="283"/>
              </a:spcAft>
            </a:pPr>
            <a:r>
              <a:rPr lang="fr-FR" sz="1500" dirty="0">
                <a:latin typeface="Courier new" pitchFamily="49"/>
              </a:rPr>
              <a:t>   </a:t>
            </a:r>
            <a:r>
              <a:rPr lang="fr-FR" sz="1500" dirty="0" err="1" smtClean="0">
                <a:latin typeface="Courier new" pitchFamily="49"/>
              </a:rPr>
              <a:t>producer.Produce</a:t>
            </a:r>
            <a:r>
              <a:rPr lang="fr-FR" sz="1500" dirty="0">
                <a:latin typeface="Courier new" pitchFamily="49"/>
              </a:rPr>
              <a:t>("</a:t>
            </a:r>
            <a:r>
              <a:rPr lang="fr-FR" sz="1500" dirty="0" err="1">
                <a:latin typeface="Courier new" pitchFamily="49"/>
              </a:rPr>
              <a:t>my</a:t>
            </a:r>
            <a:r>
              <a:rPr lang="fr-FR" sz="1500" dirty="0">
                <a:latin typeface="Courier new" pitchFamily="49"/>
              </a:rPr>
              <a:t>-topic", new Message&lt;</a:t>
            </a:r>
            <a:r>
              <a:rPr lang="fr-FR" sz="1500" dirty="0" err="1">
                <a:latin typeface="Courier new" pitchFamily="49"/>
              </a:rPr>
              <a:t>Null</a:t>
            </a:r>
            <a:r>
              <a:rPr lang="fr-FR" sz="1500" dirty="0">
                <a:latin typeface="Courier new" pitchFamily="49"/>
              </a:rPr>
              <a:t>, string&gt; { Value = "Hello Kafka </a:t>
            </a:r>
            <a:r>
              <a:rPr lang="fr-FR" sz="1500" dirty="0" err="1">
                <a:latin typeface="Courier new" pitchFamily="49"/>
              </a:rPr>
              <a:t>with</a:t>
            </a:r>
            <a:r>
              <a:rPr lang="fr-FR" sz="1500" dirty="0">
                <a:latin typeface="Courier new" pitchFamily="49"/>
              </a:rPr>
              <a:t> Callback!" }, </a:t>
            </a:r>
          </a:p>
          <a:p>
            <a:pPr lvl="0">
              <a:lnSpc>
                <a:spcPct val="100000"/>
              </a:lnSpc>
              <a:spcAft>
                <a:spcPts val="283"/>
              </a:spcAft>
            </a:pPr>
            <a:r>
              <a:rPr lang="fr-FR" sz="1500" dirty="0">
                <a:latin typeface="Courier new" pitchFamily="49"/>
              </a:rPr>
              <a:t>   </a:t>
            </a:r>
            <a:r>
              <a:rPr lang="fr-FR" sz="1500" dirty="0" smtClean="0">
                <a:latin typeface="Courier new" pitchFamily="49"/>
              </a:rPr>
              <a:t>  </a:t>
            </a:r>
            <a:r>
              <a:rPr lang="fr-FR" sz="1500" b="1" dirty="0">
                <a:solidFill>
                  <a:srgbClr val="002060"/>
                </a:solidFill>
                <a:latin typeface="Courier new" pitchFamily="49"/>
              </a:rPr>
              <a:t>(</a:t>
            </a:r>
            <a:r>
              <a:rPr lang="fr-FR" sz="1500" b="1" dirty="0" err="1">
                <a:solidFill>
                  <a:srgbClr val="002060"/>
                </a:solidFill>
                <a:latin typeface="Courier new" pitchFamily="49"/>
              </a:rPr>
              <a:t>deliveryReport</a:t>
            </a:r>
            <a:r>
              <a:rPr lang="fr-FR" sz="1500" b="1" dirty="0">
                <a:solidFill>
                  <a:srgbClr val="002060"/>
                </a:solidFill>
                <a:latin typeface="Courier new" pitchFamily="49"/>
              </a:rPr>
              <a:t>) =&gt;</a:t>
            </a:r>
          </a:p>
          <a:p>
            <a:pPr lvl="0">
              <a:lnSpc>
                <a:spcPct val="100000"/>
              </a:lnSpc>
              <a:spcAft>
                <a:spcPts val="283"/>
              </a:spcAft>
            </a:pPr>
            <a:r>
              <a:rPr lang="fr-FR" sz="1500" b="1" dirty="0">
                <a:solidFill>
                  <a:srgbClr val="002060"/>
                </a:solidFill>
                <a:latin typeface="Courier new" pitchFamily="49"/>
              </a:rPr>
              <a:t>   </a:t>
            </a:r>
            <a:r>
              <a:rPr lang="fr-FR" sz="1500" b="1" dirty="0" smtClean="0">
                <a:solidFill>
                  <a:srgbClr val="002060"/>
                </a:solidFill>
                <a:latin typeface="Courier new" pitchFamily="49"/>
              </a:rPr>
              <a:t>      </a:t>
            </a:r>
            <a:r>
              <a:rPr lang="fr-FR" sz="1500" b="1" dirty="0">
                <a:solidFill>
                  <a:srgbClr val="002060"/>
                </a:solidFill>
                <a:latin typeface="Courier new" pitchFamily="49"/>
              </a:rPr>
              <a:t>{</a:t>
            </a:r>
          </a:p>
          <a:p>
            <a:pPr lvl="0">
              <a:lnSpc>
                <a:spcPct val="100000"/>
              </a:lnSpc>
              <a:spcAft>
                <a:spcPts val="283"/>
              </a:spcAft>
            </a:pPr>
            <a:r>
              <a:rPr lang="fr-FR" sz="1500" b="1" dirty="0">
                <a:solidFill>
                  <a:srgbClr val="002060"/>
                </a:solidFill>
                <a:latin typeface="Courier new" pitchFamily="49"/>
              </a:rPr>
              <a:t>   </a:t>
            </a:r>
            <a:r>
              <a:rPr lang="fr-FR" sz="1500" b="1" dirty="0" smtClean="0">
                <a:solidFill>
                  <a:srgbClr val="002060"/>
                </a:solidFill>
                <a:latin typeface="Courier new" pitchFamily="49"/>
              </a:rPr>
              <a:t>      </a:t>
            </a:r>
            <a:r>
              <a:rPr lang="fr-FR" sz="1500" b="1" dirty="0">
                <a:solidFill>
                  <a:srgbClr val="002060"/>
                </a:solidFill>
                <a:latin typeface="Courier new" pitchFamily="49"/>
              </a:rPr>
              <a:t>if (</a:t>
            </a:r>
            <a:r>
              <a:rPr lang="fr-FR" sz="1500" b="1" dirty="0" err="1">
                <a:solidFill>
                  <a:srgbClr val="002060"/>
                </a:solidFill>
                <a:latin typeface="Courier new" pitchFamily="49"/>
              </a:rPr>
              <a:t>deliveryReport.Error</a:t>
            </a:r>
            <a:r>
              <a:rPr lang="fr-FR" sz="1500" b="1" dirty="0">
                <a:solidFill>
                  <a:srgbClr val="002060"/>
                </a:solidFill>
                <a:latin typeface="Courier new" pitchFamily="49"/>
              </a:rPr>
              <a:t> != </a:t>
            </a:r>
            <a:r>
              <a:rPr lang="fr-FR" sz="1500" b="1" dirty="0" err="1">
                <a:solidFill>
                  <a:srgbClr val="002060"/>
                </a:solidFill>
                <a:latin typeface="Courier new" pitchFamily="49"/>
              </a:rPr>
              <a:t>null</a:t>
            </a:r>
            <a:r>
              <a:rPr lang="fr-FR" sz="1500" b="1" dirty="0">
                <a:solidFill>
                  <a:srgbClr val="002060"/>
                </a:solidFill>
                <a:latin typeface="Courier new" pitchFamily="49"/>
              </a:rPr>
              <a:t>)</a:t>
            </a:r>
          </a:p>
          <a:p>
            <a:pPr lvl="0">
              <a:lnSpc>
                <a:spcPct val="100000"/>
              </a:lnSpc>
              <a:spcAft>
                <a:spcPts val="283"/>
              </a:spcAft>
            </a:pPr>
            <a:r>
              <a:rPr lang="fr-FR" sz="1500" b="1" dirty="0">
                <a:solidFill>
                  <a:srgbClr val="002060"/>
                </a:solidFill>
                <a:latin typeface="Courier new" pitchFamily="49"/>
              </a:rPr>
              <a:t>   </a:t>
            </a:r>
            <a:r>
              <a:rPr lang="fr-FR" sz="1500" b="1" dirty="0" smtClean="0">
                <a:solidFill>
                  <a:srgbClr val="002060"/>
                </a:solidFill>
                <a:latin typeface="Courier new" pitchFamily="49"/>
              </a:rPr>
              <a:t>      </a:t>
            </a:r>
            <a:r>
              <a:rPr lang="fr-FR" sz="1500" b="1" dirty="0">
                <a:solidFill>
                  <a:srgbClr val="002060"/>
                </a:solidFill>
                <a:latin typeface="Courier new" pitchFamily="49"/>
              </a:rPr>
              <a:t>{</a:t>
            </a:r>
          </a:p>
          <a:p>
            <a:pPr lvl="0">
              <a:lnSpc>
                <a:spcPct val="100000"/>
              </a:lnSpc>
              <a:spcAft>
                <a:spcPts val="283"/>
              </a:spcAft>
            </a:pPr>
            <a:r>
              <a:rPr lang="fr-FR" sz="1500" b="1" dirty="0">
                <a:solidFill>
                  <a:srgbClr val="002060"/>
                </a:solidFill>
                <a:latin typeface="Courier new" pitchFamily="49"/>
              </a:rPr>
              <a:t>   </a:t>
            </a:r>
            <a:r>
              <a:rPr lang="fr-FR" sz="1500" b="1" dirty="0" smtClean="0">
                <a:solidFill>
                  <a:srgbClr val="002060"/>
                </a:solidFill>
                <a:latin typeface="Courier new" pitchFamily="49"/>
              </a:rPr>
              <a:t>          </a:t>
            </a:r>
            <a:r>
              <a:rPr lang="fr-FR" sz="1500" b="1" dirty="0" err="1">
                <a:solidFill>
                  <a:srgbClr val="002060"/>
                </a:solidFill>
                <a:latin typeface="Courier new" pitchFamily="49"/>
              </a:rPr>
              <a:t>Console.WriteLine</a:t>
            </a:r>
            <a:r>
              <a:rPr lang="fr-FR" sz="1500" b="1" dirty="0">
                <a:solidFill>
                  <a:srgbClr val="002060"/>
                </a:solidFill>
                <a:latin typeface="Courier new" pitchFamily="49"/>
              </a:rPr>
              <a:t>($"</a:t>
            </a:r>
            <a:r>
              <a:rPr lang="fr-FR" sz="1500" b="1" dirty="0" err="1">
                <a:solidFill>
                  <a:srgbClr val="002060"/>
                </a:solidFill>
                <a:latin typeface="Courier new" pitchFamily="49"/>
              </a:rPr>
              <a:t>Error</a:t>
            </a:r>
            <a:r>
              <a:rPr lang="fr-FR" sz="1500" b="1" dirty="0">
                <a:solidFill>
                  <a:srgbClr val="002060"/>
                </a:solidFill>
                <a:latin typeface="Courier new" pitchFamily="49"/>
              </a:rPr>
              <a:t>: {</a:t>
            </a:r>
            <a:r>
              <a:rPr lang="fr-FR" sz="1500" b="1" dirty="0" err="1">
                <a:solidFill>
                  <a:srgbClr val="002060"/>
                </a:solidFill>
                <a:latin typeface="Courier new" pitchFamily="49"/>
              </a:rPr>
              <a:t>deliveryReport.Error.Reason</a:t>
            </a:r>
            <a:r>
              <a:rPr lang="fr-FR" sz="1500" b="1" dirty="0">
                <a:solidFill>
                  <a:srgbClr val="002060"/>
                </a:solidFill>
                <a:latin typeface="Courier new" pitchFamily="49"/>
              </a:rPr>
              <a:t>}");</a:t>
            </a:r>
          </a:p>
          <a:p>
            <a:pPr lvl="0">
              <a:lnSpc>
                <a:spcPct val="100000"/>
              </a:lnSpc>
              <a:spcAft>
                <a:spcPts val="283"/>
              </a:spcAft>
            </a:pPr>
            <a:r>
              <a:rPr lang="fr-FR" sz="1500" b="1" dirty="0">
                <a:solidFill>
                  <a:srgbClr val="002060"/>
                </a:solidFill>
                <a:latin typeface="Courier new" pitchFamily="49"/>
              </a:rPr>
              <a:t>   </a:t>
            </a:r>
            <a:r>
              <a:rPr lang="fr-FR" sz="1500" b="1" dirty="0" smtClean="0">
                <a:solidFill>
                  <a:srgbClr val="002060"/>
                </a:solidFill>
                <a:latin typeface="Courier new" pitchFamily="49"/>
              </a:rPr>
              <a:t>      </a:t>
            </a:r>
            <a:r>
              <a:rPr lang="fr-FR" sz="1500" b="1" dirty="0">
                <a:solidFill>
                  <a:srgbClr val="002060"/>
                </a:solidFill>
                <a:latin typeface="Courier new" pitchFamily="49"/>
              </a:rPr>
              <a:t>}</a:t>
            </a:r>
          </a:p>
          <a:p>
            <a:pPr lvl="0">
              <a:lnSpc>
                <a:spcPct val="100000"/>
              </a:lnSpc>
              <a:spcAft>
                <a:spcPts val="283"/>
              </a:spcAft>
            </a:pPr>
            <a:r>
              <a:rPr lang="fr-FR" sz="1500" b="1" dirty="0">
                <a:solidFill>
                  <a:srgbClr val="002060"/>
                </a:solidFill>
                <a:latin typeface="Courier new" pitchFamily="49"/>
              </a:rPr>
              <a:t>   </a:t>
            </a:r>
            <a:r>
              <a:rPr lang="fr-FR" sz="1500" b="1" dirty="0" smtClean="0">
                <a:solidFill>
                  <a:srgbClr val="002060"/>
                </a:solidFill>
                <a:latin typeface="Courier new" pitchFamily="49"/>
              </a:rPr>
              <a:t>      </a:t>
            </a:r>
            <a:r>
              <a:rPr lang="fr-FR" sz="1500" b="1" dirty="0" err="1">
                <a:solidFill>
                  <a:srgbClr val="002060"/>
                </a:solidFill>
                <a:latin typeface="Courier new" pitchFamily="49"/>
              </a:rPr>
              <a:t>else</a:t>
            </a:r>
            <a:endParaRPr lang="fr-FR" sz="1500" b="1" dirty="0">
              <a:solidFill>
                <a:srgbClr val="002060"/>
              </a:solidFill>
              <a:latin typeface="Courier new" pitchFamily="49"/>
            </a:endParaRPr>
          </a:p>
          <a:p>
            <a:pPr lvl="0">
              <a:lnSpc>
                <a:spcPct val="100000"/>
              </a:lnSpc>
              <a:spcAft>
                <a:spcPts val="283"/>
              </a:spcAft>
            </a:pPr>
            <a:r>
              <a:rPr lang="fr-FR" sz="1500" b="1" dirty="0">
                <a:solidFill>
                  <a:srgbClr val="002060"/>
                </a:solidFill>
                <a:latin typeface="Courier new" pitchFamily="49"/>
              </a:rPr>
              <a:t>   </a:t>
            </a:r>
            <a:r>
              <a:rPr lang="fr-FR" sz="1500" b="1" dirty="0" smtClean="0">
                <a:solidFill>
                  <a:srgbClr val="002060"/>
                </a:solidFill>
                <a:latin typeface="Courier new" pitchFamily="49"/>
              </a:rPr>
              <a:t>      </a:t>
            </a:r>
            <a:r>
              <a:rPr lang="fr-FR" sz="1500" b="1" dirty="0">
                <a:solidFill>
                  <a:srgbClr val="002060"/>
                </a:solidFill>
                <a:latin typeface="Courier new" pitchFamily="49"/>
              </a:rPr>
              <a:t>{</a:t>
            </a:r>
          </a:p>
          <a:p>
            <a:pPr lvl="0">
              <a:lnSpc>
                <a:spcPct val="100000"/>
              </a:lnSpc>
              <a:spcAft>
                <a:spcPts val="283"/>
              </a:spcAft>
            </a:pPr>
            <a:r>
              <a:rPr lang="fr-FR" sz="1500" b="1" dirty="0">
                <a:solidFill>
                  <a:srgbClr val="002060"/>
                </a:solidFill>
                <a:latin typeface="Courier new" pitchFamily="49"/>
              </a:rPr>
              <a:t>    </a:t>
            </a:r>
            <a:r>
              <a:rPr lang="fr-FR" sz="1500" b="1" dirty="0" smtClean="0">
                <a:solidFill>
                  <a:srgbClr val="002060"/>
                </a:solidFill>
                <a:latin typeface="Courier new" pitchFamily="49"/>
              </a:rPr>
              <a:t>         </a:t>
            </a:r>
            <a:r>
              <a:rPr lang="fr-FR" sz="1500" b="1" dirty="0" err="1">
                <a:solidFill>
                  <a:srgbClr val="002060"/>
                </a:solidFill>
                <a:latin typeface="Courier new" pitchFamily="49"/>
              </a:rPr>
              <a:t>Console.WriteLine</a:t>
            </a:r>
            <a:r>
              <a:rPr lang="fr-FR" sz="1500" b="1" dirty="0">
                <a:solidFill>
                  <a:srgbClr val="002060"/>
                </a:solidFill>
                <a:latin typeface="Courier new" pitchFamily="49"/>
              </a:rPr>
              <a:t>($"Message </a:t>
            </a:r>
            <a:r>
              <a:rPr lang="fr-FR" sz="1500" b="1" dirty="0" err="1">
                <a:solidFill>
                  <a:srgbClr val="002060"/>
                </a:solidFill>
                <a:latin typeface="Courier new" pitchFamily="49"/>
              </a:rPr>
              <a:t>delivered</a:t>
            </a:r>
            <a:r>
              <a:rPr lang="fr-FR" sz="1500" b="1" dirty="0">
                <a:solidFill>
                  <a:srgbClr val="002060"/>
                </a:solidFill>
                <a:latin typeface="Courier new" pitchFamily="49"/>
              </a:rPr>
              <a:t> to {</a:t>
            </a:r>
            <a:r>
              <a:rPr lang="fr-FR" sz="1500" b="1" dirty="0" err="1">
                <a:solidFill>
                  <a:srgbClr val="002060"/>
                </a:solidFill>
                <a:latin typeface="Courier new" pitchFamily="49"/>
              </a:rPr>
              <a:t>deliveryReport.TopicPartitionOffset</a:t>
            </a:r>
            <a:r>
              <a:rPr lang="fr-FR" sz="1500" b="1" dirty="0">
                <a:solidFill>
                  <a:srgbClr val="002060"/>
                </a:solidFill>
                <a:latin typeface="Courier new" pitchFamily="49"/>
              </a:rPr>
              <a:t>}");</a:t>
            </a:r>
          </a:p>
          <a:p>
            <a:pPr lvl="0">
              <a:lnSpc>
                <a:spcPct val="100000"/>
              </a:lnSpc>
              <a:spcAft>
                <a:spcPts val="283"/>
              </a:spcAft>
            </a:pPr>
            <a:r>
              <a:rPr lang="fr-FR" sz="1500" b="1" dirty="0">
                <a:solidFill>
                  <a:srgbClr val="002060"/>
                </a:solidFill>
                <a:latin typeface="Courier new" pitchFamily="49"/>
              </a:rPr>
              <a:t>                    }</a:t>
            </a:r>
          </a:p>
          <a:p>
            <a:pPr lvl="0">
              <a:lnSpc>
                <a:spcPct val="100000"/>
              </a:lnSpc>
              <a:spcAft>
                <a:spcPts val="283"/>
              </a:spcAft>
            </a:pPr>
            <a:r>
              <a:rPr lang="fr-FR" sz="1500" b="1" dirty="0">
                <a:solidFill>
                  <a:srgbClr val="002060"/>
                </a:solidFill>
                <a:latin typeface="Courier new" pitchFamily="49"/>
              </a:rPr>
              <a:t>    </a:t>
            </a:r>
            <a:r>
              <a:rPr lang="fr-FR" sz="1500" b="1" dirty="0" smtClean="0">
                <a:solidFill>
                  <a:srgbClr val="002060"/>
                </a:solidFill>
                <a:latin typeface="Courier new" pitchFamily="49"/>
              </a:rPr>
              <a:t>     </a:t>
            </a:r>
            <a:r>
              <a:rPr lang="fr-FR" sz="1500" b="1" dirty="0">
                <a:solidFill>
                  <a:srgbClr val="002060"/>
                </a:solidFill>
                <a:latin typeface="Courier new" pitchFamily="49"/>
              </a:rPr>
              <a:t>})</a:t>
            </a:r>
            <a:r>
              <a:rPr lang="fr-FR" sz="1500" dirty="0">
                <a:latin typeface="Courier new" pitchFamily="49"/>
              </a:rPr>
              <a:t>;</a:t>
            </a:r>
          </a:p>
          <a:p>
            <a:pPr lvl="0">
              <a:lnSpc>
                <a:spcPct val="100000"/>
              </a:lnSpc>
              <a:spcAft>
                <a:spcPts val="283"/>
              </a:spcAft>
            </a:pPr>
            <a:endParaRPr lang="fr-FR" sz="1500" dirty="0">
              <a:latin typeface="Courier new" pitchFamily="49"/>
            </a:endParaRPr>
          </a:p>
          <a:p>
            <a:pPr lvl="0">
              <a:lnSpc>
                <a:spcPct val="100000"/>
              </a:lnSpc>
              <a:spcAft>
                <a:spcPts val="283"/>
              </a:spcAft>
            </a:pPr>
            <a:r>
              <a:rPr lang="fr-FR" sz="1500" dirty="0">
                <a:latin typeface="Courier new" pitchFamily="49"/>
              </a:rPr>
              <a:t>   </a:t>
            </a:r>
            <a:r>
              <a:rPr lang="fr-FR" sz="1500" dirty="0" smtClean="0">
                <a:latin typeface="Courier new" pitchFamily="49"/>
              </a:rPr>
              <a:t>// S’Assurer </a:t>
            </a:r>
            <a:r>
              <a:rPr lang="fr-FR" sz="1500" dirty="0">
                <a:latin typeface="Courier new" pitchFamily="49"/>
              </a:rPr>
              <a:t>que le producteur a traité tous les messages </a:t>
            </a:r>
            <a:r>
              <a:rPr lang="fr-FR" sz="1500" dirty="0" smtClean="0">
                <a:latin typeface="Courier new" pitchFamily="49"/>
              </a:rPr>
              <a:t>avant </a:t>
            </a:r>
            <a:r>
              <a:rPr lang="fr-FR" sz="1500" dirty="0">
                <a:latin typeface="Courier new" pitchFamily="49"/>
              </a:rPr>
              <a:t>de fermer</a:t>
            </a:r>
          </a:p>
          <a:p>
            <a:pPr lvl="0">
              <a:lnSpc>
                <a:spcPct val="100000"/>
              </a:lnSpc>
              <a:spcAft>
                <a:spcPts val="283"/>
              </a:spcAft>
            </a:pPr>
            <a:r>
              <a:rPr lang="fr-FR" sz="1500" dirty="0">
                <a:latin typeface="Courier new" pitchFamily="49"/>
              </a:rPr>
              <a:t>            </a:t>
            </a:r>
            <a:r>
              <a:rPr lang="fr-FR" sz="1500" dirty="0" err="1">
                <a:latin typeface="Courier new" pitchFamily="49"/>
              </a:rPr>
              <a:t>producer.Flush</a:t>
            </a:r>
            <a:r>
              <a:rPr lang="fr-FR" sz="1500" dirty="0">
                <a:latin typeface="Courier new" pitchFamily="49"/>
              </a:rPr>
              <a:t>(</a:t>
            </a:r>
            <a:r>
              <a:rPr lang="fr-FR" sz="1500" dirty="0" err="1">
                <a:latin typeface="Courier new" pitchFamily="49"/>
              </a:rPr>
              <a:t>TimeSpan.FromSeconds</a:t>
            </a:r>
            <a:r>
              <a:rPr lang="fr-FR" sz="1500" dirty="0">
                <a:latin typeface="Courier new" pitchFamily="49"/>
              </a:rPr>
              <a:t>(10));</a:t>
            </a:r>
          </a:p>
          <a:p>
            <a:pPr lvl="0">
              <a:lnSpc>
                <a:spcPct val="100000"/>
              </a:lnSpc>
              <a:spcAft>
                <a:spcPts val="283"/>
              </a:spcAft>
            </a:pPr>
            <a:r>
              <a:rPr lang="fr-FR" sz="1500" dirty="0">
                <a:latin typeface="Courier new" pitchFamily="49"/>
              </a:rPr>
              <a:t>        }</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dirty="0"/>
              <a:t>Envoi asynchrone </a:t>
            </a:r>
            <a:r>
              <a:rPr lang="fr-FR" dirty="0" smtClean="0"/>
              <a:t>d’un lot de messages</a:t>
            </a:r>
            <a:endParaRPr lang="fr-FR" dirty="0"/>
          </a:p>
        </p:txBody>
      </p:sp>
      <p:sp>
        <p:nvSpPr>
          <p:cNvPr id="3" name="Espace réservé du texte 2"/>
          <p:cNvSpPr txBox="1">
            <a:spLocks noGrp="1"/>
          </p:cNvSpPr>
          <p:nvPr>
            <p:ph type="body" idx="4294967295"/>
          </p:nvPr>
        </p:nvSpPr>
        <p:spPr/>
        <p:txBody>
          <a:bodyPr vert="horz">
            <a:normAutofit fontScale="77500" lnSpcReduction="20000"/>
          </a:bodyPr>
          <a:lstStyle/>
          <a:p>
            <a:pPr lvl="0">
              <a:lnSpc>
                <a:spcPct val="100000"/>
              </a:lnSpc>
              <a:spcAft>
                <a:spcPts val="283"/>
              </a:spcAft>
            </a:pPr>
            <a:r>
              <a:rPr lang="fr-FR" sz="1500" dirty="0">
                <a:latin typeface="Courier new" pitchFamily="49"/>
              </a:rPr>
              <a:t> public </a:t>
            </a:r>
            <a:r>
              <a:rPr lang="fr-FR" sz="1500" dirty="0" err="1">
                <a:latin typeface="Courier new" pitchFamily="49"/>
              </a:rPr>
              <a:t>async</a:t>
            </a:r>
            <a:r>
              <a:rPr lang="fr-FR" sz="1500" dirty="0">
                <a:latin typeface="Courier new" pitchFamily="49"/>
              </a:rPr>
              <a:t> </a:t>
            </a:r>
            <a:r>
              <a:rPr lang="fr-FR" sz="1500" dirty="0" err="1">
                <a:latin typeface="Courier new" pitchFamily="49"/>
              </a:rPr>
              <a:t>Task</a:t>
            </a:r>
            <a:r>
              <a:rPr lang="fr-FR" sz="1500" dirty="0">
                <a:latin typeface="Courier new" pitchFamily="49"/>
              </a:rPr>
              <a:t> </a:t>
            </a:r>
            <a:r>
              <a:rPr lang="fr-FR" sz="1500" dirty="0" err="1">
                <a:latin typeface="Courier new" pitchFamily="49"/>
              </a:rPr>
              <a:t>ProduceMessagesAsync</a:t>
            </a:r>
            <a:r>
              <a:rPr lang="fr-FR" sz="1500" dirty="0">
                <a:latin typeface="Courier new" pitchFamily="49"/>
              </a:rPr>
              <a:t>(string topic, List&lt;Message&lt;string, string&gt;&gt; messages)</a:t>
            </a:r>
          </a:p>
          <a:p>
            <a:pPr lvl="0">
              <a:lnSpc>
                <a:spcPct val="100000"/>
              </a:lnSpc>
              <a:spcAft>
                <a:spcPts val="283"/>
              </a:spcAft>
            </a:pPr>
            <a:r>
              <a:rPr lang="fr-FR" sz="1500" dirty="0">
                <a:latin typeface="Courier new" pitchFamily="49"/>
              </a:rPr>
              <a:t>    {</a:t>
            </a:r>
          </a:p>
          <a:p>
            <a:pPr lvl="0">
              <a:lnSpc>
                <a:spcPct val="100000"/>
              </a:lnSpc>
              <a:spcAft>
                <a:spcPts val="283"/>
              </a:spcAft>
            </a:pPr>
            <a:r>
              <a:rPr lang="fr-FR" sz="1500" dirty="0">
                <a:latin typeface="Courier new" pitchFamily="49"/>
              </a:rPr>
              <a:t>        var </a:t>
            </a:r>
            <a:r>
              <a:rPr lang="fr-FR" sz="1500" dirty="0" err="1">
                <a:latin typeface="Courier new" pitchFamily="49"/>
              </a:rPr>
              <a:t>tasks</a:t>
            </a:r>
            <a:r>
              <a:rPr lang="fr-FR" sz="1500" dirty="0">
                <a:latin typeface="Courier new" pitchFamily="49"/>
              </a:rPr>
              <a:t> = new List&lt;</a:t>
            </a:r>
            <a:r>
              <a:rPr lang="fr-FR" sz="1500" dirty="0" err="1">
                <a:latin typeface="Courier new" pitchFamily="49"/>
              </a:rPr>
              <a:t>Task</a:t>
            </a:r>
            <a:r>
              <a:rPr lang="fr-FR" sz="1500" dirty="0">
                <a:latin typeface="Courier new" pitchFamily="49"/>
              </a:rPr>
              <a:t>&lt;</a:t>
            </a:r>
            <a:r>
              <a:rPr lang="fr-FR" sz="1500" dirty="0" err="1">
                <a:latin typeface="Courier new" pitchFamily="49"/>
              </a:rPr>
              <a:t>DeliveryResult</a:t>
            </a:r>
            <a:r>
              <a:rPr lang="fr-FR" sz="1500" dirty="0">
                <a:latin typeface="Courier new" pitchFamily="49"/>
              </a:rPr>
              <a:t>&lt;string, string&gt;&gt;&gt;();</a:t>
            </a:r>
          </a:p>
          <a:p>
            <a:pPr lvl="0">
              <a:lnSpc>
                <a:spcPct val="100000"/>
              </a:lnSpc>
              <a:spcAft>
                <a:spcPts val="283"/>
              </a:spcAft>
            </a:pPr>
            <a:endParaRPr lang="fr-FR" sz="1500" dirty="0">
              <a:latin typeface="Courier new" pitchFamily="49"/>
            </a:endParaRPr>
          </a:p>
          <a:p>
            <a:pPr lvl="0">
              <a:lnSpc>
                <a:spcPct val="100000"/>
              </a:lnSpc>
              <a:spcAft>
                <a:spcPts val="283"/>
              </a:spcAft>
            </a:pPr>
            <a:r>
              <a:rPr lang="fr-FR" sz="1500" dirty="0">
                <a:latin typeface="Courier new" pitchFamily="49"/>
              </a:rPr>
              <a:t>        </a:t>
            </a:r>
            <a:r>
              <a:rPr lang="fr-FR" sz="1500" dirty="0" err="1">
                <a:latin typeface="Courier new" pitchFamily="49"/>
              </a:rPr>
              <a:t>foreach</a:t>
            </a:r>
            <a:r>
              <a:rPr lang="fr-FR" sz="1500" dirty="0">
                <a:latin typeface="Courier new" pitchFamily="49"/>
              </a:rPr>
              <a:t> (var message in messages)</a:t>
            </a:r>
          </a:p>
          <a:p>
            <a:pPr lvl="0">
              <a:lnSpc>
                <a:spcPct val="100000"/>
              </a:lnSpc>
              <a:spcAft>
                <a:spcPts val="283"/>
              </a:spcAft>
            </a:pPr>
            <a:r>
              <a:rPr lang="fr-FR" sz="1500" dirty="0">
                <a:latin typeface="Courier new" pitchFamily="49"/>
              </a:rPr>
              <a:t>        {</a:t>
            </a:r>
          </a:p>
          <a:p>
            <a:pPr lvl="0">
              <a:lnSpc>
                <a:spcPct val="100000"/>
              </a:lnSpc>
              <a:spcAft>
                <a:spcPts val="283"/>
              </a:spcAft>
            </a:pPr>
            <a:r>
              <a:rPr lang="fr-FR" sz="1500" dirty="0">
                <a:latin typeface="Courier new" pitchFamily="49"/>
              </a:rPr>
              <a:t>            // Ajoute chaque tâche </a:t>
            </a:r>
            <a:r>
              <a:rPr lang="fr-FR" sz="1500" dirty="0" err="1">
                <a:latin typeface="Courier new" pitchFamily="49"/>
              </a:rPr>
              <a:t>ProduceAsync</a:t>
            </a:r>
            <a:r>
              <a:rPr lang="fr-FR" sz="1500" dirty="0">
                <a:latin typeface="Courier new" pitchFamily="49"/>
              </a:rPr>
              <a:t> à la liste</a:t>
            </a:r>
          </a:p>
          <a:p>
            <a:pPr lvl="0">
              <a:lnSpc>
                <a:spcPct val="100000"/>
              </a:lnSpc>
              <a:spcAft>
                <a:spcPts val="283"/>
              </a:spcAft>
            </a:pPr>
            <a:r>
              <a:rPr lang="fr-FR" sz="1500" b="1" dirty="0">
                <a:solidFill>
                  <a:srgbClr val="002060"/>
                </a:solidFill>
                <a:latin typeface="Courier new" pitchFamily="49"/>
              </a:rPr>
              <a:t>            </a:t>
            </a:r>
            <a:r>
              <a:rPr lang="fr-FR" sz="1500" b="1" dirty="0" err="1">
                <a:solidFill>
                  <a:srgbClr val="002060"/>
                </a:solidFill>
                <a:latin typeface="Courier new" pitchFamily="49"/>
              </a:rPr>
              <a:t>tasks.Add</a:t>
            </a:r>
            <a:r>
              <a:rPr lang="fr-FR" sz="1500" b="1" dirty="0">
                <a:solidFill>
                  <a:srgbClr val="002060"/>
                </a:solidFill>
                <a:latin typeface="Courier new" pitchFamily="49"/>
              </a:rPr>
              <a:t>(_</a:t>
            </a:r>
            <a:r>
              <a:rPr lang="fr-FR" sz="1500" b="1" dirty="0" err="1">
                <a:solidFill>
                  <a:srgbClr val="002060"/>
                </a:solidFill>
                <a:latin typeface="Courier new" pitchFamily="49"/>
              </a:rPr>
              <a:t>producer.ProduceAsync</a:t>
            </a:r>
            <a:r>
              <a:rPr lang="fr-FR" sz="1500" b="1" dirty="0">
                <a:solidFill>
                  <a:srgbClr val="002060"/>
                </a:solidFill>
                <a:latin typeface="Courier new" pitchFamily="49"/>
              </a:rPr>
              <a:t>(topic, message));</a:t>
            </a:r>
          </a:p>
          <a:p>
            <a:pPr lvl="0">
              <a:lnSpc>
                <a:spcPct val="100000"/>
              </a:lnSpc>
              <a:spcAft>
                <a:spcPts val="283"/>
              </a:spcAft>
            </a:pPr>
            <a:r>
              <a:rPr lang="fr-FR" sz="1500" dirty="0">
                <a:latin typeface="Courier new" pitchFamily="49"/>
              </a:rPr>
              <a:t>        }</a:t>
            </a:r>
          </a:p>
          <a:p>
            <a:pPr lvl="0">
              <a:lnSpc>
                <a:spcPct val="100000"/>
              </a:lnSpc>
              <a:spcAft>
                <a:spcPts val="283"/>
              </a:spcAft>
            </a:pPr>
            <a:endParaRPr lang="fr-FR" sz="1500" dirty="0">
              <a:latin typeface="Courier new" pitchFamily="49"/>
            </a:endParaRPr>
          </a:p>
          <a:p>
            <a:pPr lvl="0">
              <a:lnSpc>
                <a:spcPct val="100000"/>
              </a:lnSpc>
              <a:spcAft>
                <a:spcPts val="283"/>
              </a:spcAft>
            </a:pPr>
            <a:r>
              <a:rPr lang="fr-FR" sz="1500" dirty="0">
                <a:latin typeface="Courier new" pitchFamily="49"/>
              </a:rPr>
              <a:t>        </a:t>
            </a:r>
            <a:r>
              <a:rPr lang="fr-FR" sz="1500" dirty="0" err="1">
                <a:latin typeface="Courier new" pitchFamily="49"/>
              </a:rPr>
              <a:t>try</a:t>
            </a:r>
            <a:endParaRPr lang="fr-FR" sz="1500" dirty="0">
              <a:latin typeface="Courier new" pitchFamily="49"/>
            </a:endParaRPr>
          </a:p>
          <a:p>
            <a:pPr lvl="0">
              <a:lnSpc>
                <a:spcPct val="100000"/>
              </a:lnSpc>
              <a:spcAft>
                <a:spcPts val="283"/>
              </a:spcAft>
            </a:pPr>
            <a:r>
              <a:rPr lang="fr-FR" sz="1500" dirty="0">
                <a:latin typeface="Courier new" pitchFamily="49"/>
              </a:rPr>
              <a:t>        {</a:t>
            </a:r>
          </a:p>
          <a:p>
            <a:pPr lvl="0">
              <a:lnSpc>
                <a:spcPct val="100000"/>
              </a:lnSpc>
              <a:spcAft>
                <a:spcPts val="283"/>
              </a:spcAft>
            </a:pPr>
            <a:r>
              <a:rPr lang="fr-FR" sz="1500" dirty="0">
                <a:latin typeface="Courier new" pitchFamily="49"/>
              </a:rPr>
              <a:t>            // Attend que toutes les tâches soient terminées</a:t>
            </a:r>
          </a:p>
          <a:p>
            <a:pPr lvl="0">
              <a:lnSpc>
                <a:spcPct val="100000"/>
              </a:lnSpc>
              <a:spcAft>
                <a:spcPts val="283"/>
              </a:spcAft>
            </a:pPr>
            <a:r>
              <a:rPr lang="fr-FR" sz="1500" b="1" dirty="0">
                <a:solidFill>
                  <a:srgbClr val="002060"/>
                </a:solidFill>
                <a:latin typeface="Courier new" pitchFamily="49"/>
              </a:rPr>
              <a:t>            </a:t>
            </a:r>
            <a:r>
              <a:rPr lang="fr-FR" sz="1500" b="1" dirty="0" err="1">
                <a:solidFill>
                  <a:srgbClr val="002060"/>
                </a:solidFill>
                <a:latin typeface="Courier new" pitchFamily="49"/>
              </a:rPr>
              <a:t>await</a:t>
            </a:r>
            <a:r>
              <a:rPr lang="fr-FR" sz="1500" b="1" dirty="0">
                <a:solidFill>
                  <a:srgbClr val="002060"/>
                </a:solidFill>
                <a:latin typeface="Courier new" pitchFamily="49"/>
              </a:rPr>
              <a:t> </a:t>
            </a:r>
            <a:r>
              <a:rPr lang="fr-FR" sz="1500" b="1" dirty="0" err="1">
                <a:solidFill>
                  <a:srgbClr val="002060"/>
                </a:solidFill>
                <a:latin typeface="Courier new" pitchFamily="49"/>
              </a:rPr>
              <a:t>Task.WhenAll</a:t>
            </a:r>
            <a:r>
              <a:rPr lang="fr-FR" sz="1500" b="1" dirty="0">
                <a:solidFill>
                  <a:srgbClr val="002060"/>
                </a:solidFill>
                <a:latin typeface="Courier new" pitchFamily="49"/>
              </a:rPr>
              <a:t>(</a:t>
            </a:r>
            <a:r>
              <a:rPr lang="fr-FR" sz="1500" b="1" dirty="0" err="1">
                <a:solidFill>
                  <a:srgbClr val="002060"/>
                </a:solidFill>
                <a:latin typeface="Courier new" pitchFamily="49"/>
              </a:rPr>
              <a:t>tasks</a:t>
            </a:r>
            <a:r>
              <a:rPr lang="fr-FR" sz="1500" b="1" dirty="0">
                <a:solidFill>
                  <a:srgbClr val="002060"/>
                </a:solidFill>
                <a:latin typeface="Courier new" pitchFamily="49"/>
              </a:rPr>
              <a:t>);</a:t>
            </a:r>
          </a:p>
          <a:p>
            <a:pPr lvl="0">
              <a:lnSpc>
                <a:spcPct val="100000"/>
              </a:lnSpc>
              <a:spcAft>
                <a:spcPts val="283"/>
              </a:spcAft>
            </a:pPr>
            <a:r>
              <a:rPr lang="fr-FR" sz="1500" dirty="0">
                <a:latin typeface="Courier new" pitchFamily="49"/>
              </a:rPr>
              <a:t>            </a:t>
            </a:r>
            <a:r>
              <a:rPr lang="fr-FR" sz="1500" dirty="0" err="1">
                <a:latin typeface="Courier new" pitchFamily="49"/>
              </a:rPr>
              <a:t>Console.WriteLine</a:t>
            </a:r>
            <a:r>
              <a:rPr lang="fr-FR" sz="1500" dirty="0">
                <a:latin typeface="Courier new" pitchFamily="49"/>
              </a:rPr>
              <a:t>($"</a:t>
            </a:r>
            <a:r>
              <a:rPr lang="fr-FR" sz="1500" dirty="0" err="1">
                <a:latin typeface="Courier new" pitchFamily="49"/>
              </a:rPr>
              <a:t>Successfully</a:t>
            </a:r>
            <a:r>
              <a:rPr lang="fr-FR" sz="1500" dirty="0">
                <a:latin typeface="Courier new" pitchFamily="49"/>
              </a:rPr>
              <a:t> </a:t>
            </a:r>
            <a:r>
              <a:rPr lang="fr-FR" sz="1500" dirty="0" err="1">
                <a:latin typeface="Courier new" pitchFamily="49"/>
              </a:rPr>
              <a:t>produced</a:t>
            </a:r>
            <a:r>
              <a:rPr lang="fr-FR" sz="1500" dirty="0">
                <a:latin typeface="Courier new" pitchFamily="49"/>
              </a:rPr>
              <a:t> {</a:t>
            </a:r>
            <a:r>
              <a:rPr lang="fr-FR" sz="1500" dirty="0" err="1">
                <a:latin typeface="Courier new" pitchFamily="49"/>
              </a:rPr>
              <a:t>tasks.Count</a:t>
            </a:r>
            <a:r>
              <a:rPr lang="fr-FR" sz="1500" dirty="0">
                <a:latin typeface="Courier new" pitchFamily="49"/>
              </a:rPr>
              <a:t>} messages to topic {topic}");</a:t>
            </a:r>
          </a:p>
          <a:p>
            <a:pPr lvl="0">
              <a:lnSpc>
                <a:spcPct val="100000"/>
              </a:lnSpc>
              <a:spcAft>
                <a:spcPts val="283"/>
              </a:spcAft>
            </a:pPr>
            <a:r>
              <a:rPr lang="fr-FR" sz="1500" dirty="0">
                <a:latin typeface="Courier new" pitchFamily="49"/>
              </a:rPr>
              <a:t>        }</a:t>
            </a:r>
          </a:p>
          <a:p>
            <a:pPr lvl="0">
              <a:lnSpc>
                <a:spcPct val="100000"/>
              </a:lnSpc>
              <a:spcAft>
                <a:spcPts val="283"/>
              </a:spcAft>
            </a:pPr>
            <a:r>
              <a:rPr lang="fr-FR" sz="1500" dirty="0">
                <a:latin typeface="Courier new" pitchFamily="49"/>
              </a:rPr>
              <a:t>        catch (</a:t>
            </a:r>
            <a:r>
              <a:rPr lang="fr-FR" sz="1500" dirty="0" err="1">
                <a:latin typeface="Courier new" pitchFamily="49"/>
              </a:rPr>
              <a:t>ProduceException</a:t>
            </a:r>
            <a:r>
              <a:rPr lang="fr-FR" sz="1500" dirty="0">
                <a:latin typeface="Courier new" pitchFamily="49"/>
              </a:rPr>
              <a:t>&lt;string, string&gt; e)</a:t>
            </a:r>
          </a:p>
          <a:p>
            <a:pPr lvl="0">
              <a:lnSpc>
                <a:spcPct val="100000"/>
              </a:lnSpc>
              <a:spcAft>
                <a:spcPts val="283"/>
              </a:spcAft>
            </a:pPr>
            <a:r>
              <a:rPr lang="fr-FR" sz="1500" dirty="0">
                <a:latin typeface="Courier new" pitchFamily="49"/>
              </a:rPr>
              <a:t>        {</a:t>
            </a:r>
          </a:p>
          <a:p>
            <a:pPr lvl="0">
              <a:lnSpc>
                <a:spcPct val="100000"/>
              </a:lnSpc>
              <a:spcAft>
                <a:spcPts val="283"/>
              </a:spcAft>
            </a:pPr>
            <a:r>
              <a:rPr lang="fr-FR" sz="1500" dirty="0">
                <a:latin typeface="Courier new" pitchFamily="49"/>
              </a:rPr>
              <a:t>            </a:t>
            </a:r>
            <a:r>
              <a:rPr lang="fr-FR" sz="1500" dirty="0" err="1">
                <a:latin typeface="Courier new" pitchFamily="49"/>
              </a:rPr>
              <a:t>Console.WriteLine</a:t>
            </a:r>
            <a:r>
              <a:rPr lang="fr-FR" sz="1500" dirty="0">
                <a:latin typeface="Courier new" pitchFamily="49"/>
              </a:rPr>
              <a:t>($"Delivery </a:t>
            </a:r>
            <a:r>
              <a:rPr lang="fr-FR" sz="1500" dirty="0" err="1">
                <a:latin typeface="Courier new" pitchFamily="49"/>
              </a:rPr>
              <a:t>failed</a:t>
            </a:r>
            <a:r>
              <a:rPr lang="fr-FR" sz="1500" dirty="0">
                <a:latin typeface="Courier new" pitchFamily="49"/>
              </a:rPr>
              <a:t>: {</a:t>
            </a:r>
            <a:r>
              <a:rPr lang="fr-FR" sz="1500" dirty="0" err="1">
                <a:latin typeface="Courier new" pitchFamily="49"/>
              </a:rPr>
              <a:t>e.Error.Reason</a:t>
            </a:r>
            <a:r>
              <a:rPr lang="fr-FR" sz="1500" dirty="0">
                <a:latin typeface="Courier new" pitchFamily="49"/>
              </a:rPr>
              <a:t>}");</a:t>
            </a:r>
          </a:p>
          <a:p>
            <a:pPr lvl="0">
              <a:lnSpc>
                <a:spcPct val="100000"/>
              </a:lnSpc>
              <a:spcAft>
                <a:spcPts val="283"/>
              </a:spcAft>
            </a:pPr>
            <a:r>
              <a:rPr lang="fr-FR" sz="1500" dirty="0">
                <a:latin typeface="Courier new" pitchFamily="49"/>
              </a:rPr>
              <a:t>        }</a:t>
            </a:r>
          </a:p>
          <a:p>
            <a:pPr lvl="0">
              <a:lnSpc>
                <a:spcPct val="100000"/>
              </a:lnSpc>
              <a:spcAft>
                <a:spcPts val="283"/>
              </a:spcAft>
            </a:pPr>
            <a:r>
              <a:rPr lang="fr-FR" sz="1500" dirty="0">
                <a:latin typeface="Courier new" pitchFamily="49"/>
              </a:rPr>
              <a:t>    }</a:t>
            </a:r>
          </a:p>
        </p:txBody>
      </p:sp>
    </p:spTree>
    <p:extLst>
      <p:ext uri="{BB962C8B-B14F-4D97-AF65-F5344CB8AC3E}">
        <p14:creationId xmlns:p14="http://schemas.microsoft.com/office/powerpoint/2010/main" val="20341659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name="page87">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Sérialiseurs</a:t>
            </a:r>
          </a:p>
        </p:txBody>
      </p:sp>
      <p:sp>
        <p:nvSpPr>
          <p:cNvPr id="3" name="Espace réservé du texte 2"/>
          <p:cNvSpPr txBox="1">
            <a:spLocks noGrp="1"/>
          </p:cNvSpPr>
          <p:nvPr>
            <p:ph type="body" idx="4294967295"/>
          </p:nvPr>
        </p:nvSpPr>
        <p:spPr/>
        <p:txBody>
          <a:bodyPr vert="horz">
            <a:normAutofit fontScale="85000" lnSpcReduction="10000"/>
          </a:bodyPr>
          <a:lstStyle/>
          <a:p>
            <a:pPr lvl="0"/>
            <a:r>
              <a:rPr lang="fr-FR" i="1" dirty="0" smtClean="0"/>
              <a:t>La librairie Kafka</a:t>
            </a:r>
            <a:r>
              <a:rPr lang="fr-FR" dirty="0" smtClean="0"/>
              <a:t> </a:t>
            </a:r>
            <a:r>
              <a:rPr lang="fr-FR" dirty="0"/>
              <a:t>inclut </a:t>
            </a:r>
            <a:r>
              <a:rPr lang="fr-FR" dirty="0" smtClean="0"/>
              <a:t>des (dé)</a:t>
            </a:r>
            <a:r>
              <a:rPr lang="fr-FR" dirty="0" err="1" smtClean="0"/>
              <a:t>sérialiseurs</a:t>
            </a:r>
            <a:r>
              <a:rPr lang="fr-FR" dirty="0" smtClean="0"/>
              <a:t> pour les types primitifs string, </a:t>
            </a:r>
            <a:r>
              <a:rPr lang="fr-FR" dirty="0" err="1" smtClean="0"/>
              <a:t>integer</a:t>
            </a:r>
            <a:r>
              <a:rPr lang="fr-FR" dirty="0" smtClean="0"/>
              <a:t> etc. par défaut :</a:t>
            </a:r>
          </a:p>
          <a:p>
            <a:pPr marL="800280" lvl="1" indent="-457200"/>
            <a:endParaRPr lang="fr-FR" dirty="0"/>
          </a:p>
          <a:p>
            <a:pPr lvl="0"/>
            <a:r>
              <a:rPr lang="fr-FR" dirty="0"/>
              <a:t>Pour des objets du domaine, il faut implémenter ses propres </a:t>
            </a:r>
            <a:r>
              <a:rPr lang="fr-FR" dirty="0" err="1"/>
              <a:t>sérialiseurs</a:t>
            </a:r>
            <a:r>
              <a:rPr lang="fr-FR" dirty="0"/>
              <a:t>/</a:t>
            </a:r>
            <a:r>
              <a:rPr lang="fr-FR" dirty="0" err="1"/>
              <a:t>désérialiseurs</a:t>
            </a:r>
            <a:r>
              <a:rPr lang="fr-FR" dirty="0"/>
              <a:t> en s’appuyant sur des librairies comme </a:t>
            </a:r>
            <a:r>
              <a:rPr lang="fr-FR" i="1" dirty="0" err="1"/>
              <a:t>Avro</a:t>
            </a:r>
            <a:r>
              <a:rPr lang="fr-FR" dirty="0"/>
              <a:t>, </a:t>
            </a:r>
            <a:r>
              <a:rPr lang="fr-FR" i="1" dirty="0" err="1"/>
              <a:t>Thrift</a:t>
            </a:r>
            <a:r>
              <a:rPr lang="fr-FR" dirty="0"/>
              <a:t>, </a:t>
            </a:r>
            <a:r>
              <a:rPr lang="fr-FR" i="1" dirty="0" err="1"/>
              <a:t>Protobuf</a:t>
            </a:r>
            <a:r>
              <a:rPr lang="fr-FR" dirty="0"/>
              <a:t> ou </a:t>
            </a:r>
            <a:r>
              <a:rPr lang="fr-FR" i="1" dirty="0"/>
              <a:t>Jackson</a:t>
            </a:r>
          </a:p>
          <a:p>
            <a:pPr lvl="0"/>
            <a:endParaRPr lang="fr-FR" dirty="0"/>
          </a:p>
          <a:p>
            <a:pPr lvl="0"/>
            <a:r>
              <a:rPr lang="fr-FR" dirty="0" smtClean="0"/>
              <a:t>Certains </a:t>
            </a:r>
            <a:r>
              <a:rPr lang="fr-FR" dirty="0" err="1" smtClean="0"/>
              <a:t>sérialiseurs</a:t>
            </a:r>
            <a:r>
              <a:rPr lang="fr-FR" dirty="0" smtClean="0"/>
              <a:t> permettent </a:t>
            </a:r>
            <a:r>
              <a:rPr lang="fr-FR" dirty="0"/>
              <a:t>une gestion fine des </a:t>
            </a:r>
            <a:r>
              <a:rPr lang="fr-FR" dirty="0" smtClean="0"/>
              <a:t>évolutions des formats </a:t>
            </a:r>
            <a:r>
              <a:rPr lang="fr-FR" dirty="0"/>
              <a:t>de sérialisation via les </a:t>
            </a:r>
            <a:r>
              <a:rPr lang="fr-FR" b="1" i="1" dirty="0" err="1">
                <a:solidFill>
                  <a:srgbClr val="2A6099"/>
                </a:solidFill>
              </a:rPr>
              <a:t>Schema</a:t>
            </a:r>
            <a:r>
              <a:rPr lang="fr-FR" i="1" dirty="0"/>
              <a:t> </a:t>
            </a:r>
            <a:r>
              <a:rPr lang="fr-FR" b="1" i="1" dirty="0" err="1">
                <a:solidFill>
                  <a:srgbClr val="2A6099"/>
                </a:solidFill>
              </a:rPr>
              <a:t>Registry</a:t>
            </a:r>
            <a:endParaRPr lang="fr-FR" b="1" i="1" dirty="0">
              <a:solidFill>
                <a:srgbClr val="2A6099"/>
              </a:solidFil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name="page88">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dirty="0"/>
              <a:t>Exemple </a:t>
            </a:r>
            <a:r>
              <a:rPr lang="fr-FR" dirty="0" err="1"/>
              <a:t>sérialiseur</a:t>
            </a:r>
            <a:r>
              <a:rPr lang="fr-FR" dirty="0"/>
              <a:t> </a:t>
            </a:r>
            <a:r>
              <a:rPr lang="fr-FR" dirty="0" smtClean="0"/>
              <a:t>custom s’appuyant </a:t>
            </a:r>
            <a:r>
              <a:rPr lang="fr-FR" dirty="0"/>
              <a:t>sur </a:t>
            </a:r>
            <a:r>
              <a:rPr lang="fr-FR" dirty="0" err="1" smtClean="0"/>
              <a:t>Json</a:t>
            </a:r>
            <a:endParaRPr lang="fr-FR" dirty="0"/>
          </a:p>
        </p:txBody>
      </p:sp>
      <p:sp>
        <p:nvSpPr>
          <p:cNvPr id="3" name="Espace réservé du texte 2"/>
          <p:cNvSpPr txBox="1">
            <a:spLocks noGrp="1"/>
          </p:cNvSpPr>
          <p:nvPr>
            <p:ph type="body" idx="4294967295"/>
          </p:nvPr>
        </p:nvSpPr>
        <p:spPr>
          <a:xfrm>
            <a:off x="1084165" y="2273455"/>
            <a:ext cx="8459640" cy="4384800"/>
          </a:xfrm>
        </p:spPr>
        <p:txBody>
          <a:bodyPr vert="horz">
            <a:normAutofit fontScale="47500" lnSpcReduction="20000"/>
          </a:bodyPr>
          <a:lstStyle/>
          <a:p>
            <a:pPr lvl="0">
              <a:lnSpc>
                <a:spcPct val="100000"/>
              </a:lnSpc>
              <a:spcAft>
                <a:spcPts val="283"/>
              </a:spcAft>
            </a:pPr>
            <a:r>
              <a:rPr lang="fr-FR" dirty="0">
                <a:latin typeface="Courier New" panose="02070309020205020404" pitchFamily="49" charset="0"/>
                <a:cs typeface="Courier New" panose="02070309020205020404" pitchFamily="49" charset="0"/>
              </a:rPr>
              <a:t>public class </a:t>
            </a:r>
            <a:r>
              <a:rPr lang="fr-FR" dirty="0" err="1">
                <a:latin typeface="Courier New" panose="02070309020205020404" pitchFamily="49" charset="0"/>
                <a:cs typeface="Courier New" panose="02070309020205020404" pitchFamily="49" charset="0"/>
              </a:rPr>
              <a:t>CustomSerializer</a:t>
            </a:r>
            <a:r>
              <a:rPr lang="fr-FR" dirty="0">
                <a:latin typeface="Courier New" panose="02070309020205020404" pitchFamily="49" charset="0"/>
                <a:cs typeface="Courier New" panose="02070309020205020404" pitchFamily="49" charset="0"/>
              </a:rPr>
              <a:t>&lt;T&gt; : </a:t>
            </a:r>
            <a:r>
              <a:rPr lang="fr-FR" dirty="0" err="1">
                <a:latin typeface="Courier New" panose="02070309020205020404" pitchFamily="49" charset="0"/>
                <a:cs typeface="Courier New" panose="02070309020205020404" pitchFamily="49" charset="0"/>
              </a:rPr>
              <a:t>ISerializer</a:t>
            </a:r>
            <a:r>
              <a:rPr lang="fr-FR" dirty="0">
                <a:latin typeface="Courier New" panose="02070309020205020404" pitchFamily="49" charset="0"/>
                <a:cs typeface="Courier New" panose="02070309020205020404" pitchFamily="49" charset="0"/>
              </a:rPr>
              <a:t>&lt;T&gt;</a:t>
            </a:r>
          </a:p>
          <a:p>
            <a:pPr lvl="0">
              <a:lnSpc>
                <a:spcPct val="100000"/>
              </a:lnSpc>
              <a:spcAft>
                <a:spcPts val="283"/>
              </a:spcAft>
            </a:pPr>
            <a:r>
              <a:rPr lang="fr-FR" dirty="0">
                <a:latin typeface="Courier New" panose="02070309020205020404" pitchFamily="49" charset="0"/>
                <a:cs typeface="Courier New" panose="02070309020205020404" pitchFamily="49" charset="0"/>
              </a:rPr>
              <a:t>{</a:t>
            </a:r>
          </a:p>
          <a:p>
            <a:pPr lvl="0">
              <a:lnSpc>
                <a:spcPct val="100000"/>
              </a:lnSpc>
              <a:spcAft>
                <a:spcPts val="283"/>
              </a:spcAft>
            </a:pPr>
            <a:r>
              <a:rPr lang="fr-FR" dirty="0">
                <a:latin typeface="Courier New" panose="02070309020205020404" pitchFamily="49" charset="0"/>
                <a:cs typeface="Courier New" panose="02070309020205020404" pitchFamily="49" charset="0"/>
              </a:rPr>
              <a:t>    public byte[] </a:t>
            </a:r>
            <a:r>
              <a:rPr lang="fr-FR" dirty="0" err="1">
                <a:latin typeface="Courier New" panose="02070309020205020404" pitchFamily="49" charset="0"/>
                <a:cs typeface="Courier New" panose="02070309020205020404" pitchFamily="49" charset="0"/>
              </a:rPr>
              <a:t>Serialize</a:t>
            </a:r>
            <a:r>
              <a:rPr lang="fr-FR" dirty="0">
                <a:latin typeface="Courier New" panose="02070309020205020404" pitchFamily="49" charset="0"/>
                <a:cs typeface="Courier New" panose="02070309020205020404" pitchFamily="49" charset="0"/>
              </a:rPr>
              <a:t>(T data, </a:t>
            </a:r>
            <a:r>
              <a:rPr lang="fr-FR" dirty="0" err="1">
                <a:latin typeface="Courier New" panose="02070309020205020404" pitchFamily="49" charset="0"/>
                <a:cs typeface="Courier New" panose="02070309020205020404" pitchFamily="49" charset="0"/>
              </a:rPr>
              <a:t>SerializationContext</a:t>
            </a:r>
            <a:r>
              <a:rPr lang="fr-FR" dirty="0">
                <a:latin typeface="Courier New" panose="02070309020205020404" pitchFamily="49" charset="0"/>
                <a:cs typeface="Courier New" panose="02070309020205020404" pitchFamily="49" charset="0"/>
              </a:rPr>
              <a:t> </a:t>
            </a:r>
            <a:r>
              <a:rPr lang="fr-FR" dirty="0" err="1">
                <a:latin typeface="Courier New" panose="02070309020205020404" pitchFamily="49" charset="0"/>
                <a:cs typeface="Courier New" panose="02070309020205020404" pitchFamily="49" charset="0"/>
              </a:rPr>
              <a:t>context</a:t>
            </a:r>
            <a:r>
              <a:rPr lang="fr-FR" dirty="0">
                <a:latin typeface="Courier New" panose="02070309020205020404" pitchFamily="49" charset="0"/>
                <a:cs typeface="Courier New" panose="02070309020205020404" pitchFamily="49" charset="0"/>
              </a:rPr>
              <a:t>)</a:t>
            </a:r>
          </a:p>
          <a:p>
            <a:pPr lvl="0">
              <a:lnSpc>
                <a:spcPct val="100000"/>
              </a:lnSpc>
              <a:spcAft>
                <a:spcPts val="283"/>
              </a:spcAft>
            </a:pPr>
            <a:r>
              <a:rPr lang="fr-FR" dirty="0">
                <a:latin typeface="Courier New" panose="02070309020205020404" pitchFamily="49" charset="0"/>
                <a:cs typeface="Courier New" panose="02070309020205020404" pitchFamily="49" charset="0"/>
              </a:rPr>
              <a:t>    {</a:t>
            </a:r>
          </a:p>
          <a:p>
            <a:pPr lvl="0">
              <a:lnSpc>
                <a:spcPct val="100000"/>
              </a:lnSpc>
              <a:spcAft>
                <a:spcPts val="283"/>
              </a:spcAft>
            </a:pPr>
            <a:r>
              <a:rPr lang="fr-FR" dirty="0">
                <a:latin typeface="Courier New" panose="02070309020205020404" pitchFamily="49" charset="0"/>
                <a:cs typeface="Courier New" panose="02070309020205020404" pitchFamily="49" charset="0"/>
              </a:rPr>
              <a:t>        if (data == </a:t>
            </a:r>
            <a:r>
              <a:rPr lang="fr-FR" dirty="0" err="1">
                <a:latin typeface="Courier New" panose="02070309020205020404" pitchFamily="49" charset="0"/>
                <a:cs typeface="Courier New" panose="02070309020205020404" pitchFamily="49" charset="0"/>
              </a:rPr>
              <a:t>null</a:t>
            </a:r>
            <a:r>
              <a:rPr lang="fr-FR" dirty="0">
                <a:latin typeface="Courier New" panose="02070309020205020404" pitchFamily="49" charset="0"/>
                <a:cs typeface="Courier New" panose="02070309020205020404" pitchFamily="49" charset="0"/>
              </a:rPr>
              <a:t>)</a:t>
            </a:r>
          </a:p>
          <a:p>
            <a:pPr lvl="0">
              <a:lnSpc>
                <a:spcPct val="100000"/>
              </a:lnSpc>
              <a:spcAft>
                <a:spcPts val="283"/>
              </a:spcAft>
            </a:pPr>
            <a:r>
              <a:rPr lang="fr-FR" dirty="0">
                <a:latin typeface="Courier New" panose="02070309020205020404" pitchFamily="49" charset="0"/>
                <a:cs typeface="Courier New" panose="02070309020205020404" pitchFamily="49" charset="0"/>
              </a:rPr>
              <a:t>            return </a:t>
            </a:r>
            <a:r>
              <a:rPr lang="fr-FR" dirty="0" err="1">
                <a:latin typeface="Courier New" panose="02070309020205020404" pitchFamily="49" charset="0"/>
                <a:cs typeface="Courier New" panose="02070309020205020404" pitchFamily="49" charset="0"/>
              </a:rPr>
              <a:t>Array.Empty</a:t>
            </a:r>
            <a:r>
              <a:rPr lang="fr-FR" dirty="0">
                <a:latin typeface="Courier New" panose="02070309020205020404" pitchFamily="49" charset="0"/>
                <a:cs typeface="Courier New" panose="02070309020205020404" pitchFamily="49" charset="0"/>
              </a:rPr>
              <a:t>&lt;byte&gt;();</a:t>
            </a:r>
          </a:p>
          <a:p>
            <a:pPr lvl="0">
              <a:lnSpc>
                <a:spcPct val="100000"/>
              </a:lnSpc>
              <a:spcAft>
                <a:spcPts val="283"/>
              </a:spcAft>
            </a:pPr>
            <a:endParaRPr lang="fr-FR" dirty="0">
              <a:latin typeface="Courier New" panose="02070309020205020404" pitchFamily="49" charset="0"/>
              <a:cs typeface="Courier New" panose="02070309020205020404" pitchFamily="49" charset="0"/>
            </a:endParaRPr>
          </a:p>
          <a:p>
            <a:pPr lvl="0">
              <a:lnSpc>
                <a:spcPct val="100000"/>
              </a:lnSpc>
              <a:spcAft>
                <a:spcPts val="283"/>
              </a:spcAft>
            </a:pPr>
            <a:r>
              <a:rPr lang="fr-FR" dirty="0">
                <a:latin typeface="Courier New" panose="02070309020205020404" pitchFamily="49" charset="0"/>
                <a:cs typeface="Courier New" panose="02070309020205020404" pitchFamily="49" charset="0"/>
              </a:rPr>
              <a:t>        // Sérialiser l'objet en JSON</a:t>
            </a:r>
          </a:p>
          <a:p>
            <a:pPr lvl="0">
              <a:lnSpc>
                <a:spcPct val="100000"/>
              </a:lnSpc>
              <a:spcAft>
                <a:spcPts val="283"/>
              </a:spcAft>
            </a:pPr>
            <a:r>
              <a:rPr lang="fr-FR" dirty="0">
                <a:latin typeface="Courier New" panose="02070309020205020404" pitchFamily="49" charset="0"/>
                <a:cs typeface="Courier New" panose="02070309020205020404" pitchFamily="49" charset="0"/>
              </a:rPr>
              <a:t>        return JsonSerializer.SerializeToUtf8Bytes(data);</a:t>
            </a:r>
          </a:p>
          <a:p>
            <a:pPr lvl="0">
              <a:lnSpc>
                <a:spcPct val="100000"/>
              </a:lnSpc>
              <a:spcAft>
                <a:spcPts val="283"/>
              </a:spcAft>
            </a:pPr>
            <a:r>
              <a:rPr lang="fr-FR" dirty="0">
                <a:latin typeface="Courier New" panose="02070309020205020404" pitchFamily="49" charset="0"/>
                <a:cs typeface="Courier New" panose="02070309020205020404" pitchFamily="49" charset="0"/>
              </a:rPr>
              <a:t>    }</a:t>
            </a:r>
          </a:p>
          <a:p>
            <a:pPr lvl="0">
              <a:lnSpc>
                <a:spcPct val="100000"/>
              </a:lnSpc>
              <a:spcAft>
                <a:spcPts val="283"/>
              </a:spcAft>
            </a:pPr>
            <a:r>
              <a:rPr lang="fr-FR" dirty="0" smtClean="0">
                <a:latin typeface="Courier New" panose="02070309020205020404" pitchFamily="49" charset="0"/>
                <a:cs typeface="Courier New" panose="02070309020205020404" pitchFamily="49" charset="0"/>
              </a:rPr>
              <a:t>}</a:t>
            </a:r>
          </a:p>
          <a:p>
            <a:pPr lvl="0">
              <a:lnSpc>
                <a:spcPct val="100000"/>
              </a:lnSpc>
              <a:spcAft>
                <a:spcPts val="283"/>
              </a:spcAft>
            </a:pPr>
            <a:endParaRPr lang="fr-FR" dirty="0">
              <a:latin typeface="Courier New" panose="02070309020205020404" pitchFamily="49" charset="0"/>
              <a:cs typeface="Courier New" panose="02070309020205020404" pitchFamily="49" charset="0"/>
            </a:endParaRPr>
          </a:p>
          <a:p>
            <a:pPr lvl="0">
              <a:lnSpc>
                <a:spcPct val="100000"/>
              </a:lnSpc>
              <a:spcAft>
                <a:spcPts val="283"/>
              </a:spcAft>
            </a:pPr>
            <a:r>
              <a:rPr lang="fr-FR" dirty="0" smtClean="0">
                <a:latin typeface="Courier New" panose="02070309020205020404" pitchFamily="49" charset="0"/>
                <a:cs typeface="Courier New" panose="02070309020205020404" pitchFamily="49" charset="0"/>
              </a:rPr>
              <a:t>---</a:t>
            </a:r>
          </a:p>
          <a:p>
            <a:pPr lvl="0">
              <a:lnSpc>
                <a:spcPct val="100000"/>
              </a:lnSpc>
              <a:spcAft>
                <a:spcPts val="283"/>
              </a:spcAft>
            </a:pPr>
            <a:r>
              <a:rPr lang="fr-FR" dirty="0">
                <a:latin typeface="Courier New" panose="02070309020205020404" pitchFamily="49" charset="0"/>
                <a:cs typeface="Courier New" panose="02070309020205020404" pitchFamily="49" charset="0"/>
              </a:rPr>
              <a:t>var config = new </a:t>
            </a:r>
            <a:r>
              <a:rPr lang="fr-FR" dirty="0" err="1">
                <a:latin typeface="Courier New" panose="02070309020205020404" pitchFamily="49" charset="0"/>
                <a:cs typeface="Courier New" panose="02070309020205020404" pitchFamily="49" charset="0"/>
              </a:rPr>
              <a:t>ProducerConfig</a:t>
            </a:r>
            <a:endParaRPr lang="fr-FR" dirty="0">
              <a:latin typeface="Courier New" panose="02070309020205020404" pitchFamily="49" charset="0"/>
              <a:cs typeface="Courier New" panose="02070309020205020404" pitchFamily="49" charset="0"/>
            </a:endParaRPr>
          </a:p>
          <a:p>
            <a:pPr lvl="0">
              <a:lnSpc>
                <a:spcPct val="100000"/>
              </a:lnSpc>
              <a:spcAft>
                <a:spcPts val="283"/>
              </a:spcAft>
            </a:pPr>
            <a:r>
              <a:rPr lang="fr-FR" dirty="0">
                <a:latin typeface="Courier New" panose="02070309020205020404" pitchFamily="49" charset="0"/>
                <a:cs typeface="Courier New" panose="02070309020205020404" pitchFamily="49" charset="0"/>
              </a:rPr>
              <a:t>{</a:t>
            </a:r>
          </a:p>
          <a:p>
            <a:pPr lvl="0">
              <a:lnSpc>
                <a:spcPct val="100000"/>
              </a:lnSpc>
              <a:spcAft>
                <a:spcPts val="283"/>
              </a:spcAft>
            </a:pPr>
            <a:r>
              <a:rPr lang="fr-FR" dirty="0">
                <a:latin typeface="Courier New" panose="02070309020205020404" pitchFamily="49" charset="0"/>
                <a:cs typeface="Courier New" panose="02070309020205020404" pitchFamily="49" charset="0"/>
              </a:rPr>
              <a:t>    </a:t>
            </a:r>
            <a:r>
              <a:rPr lang="fr-FR" dirty="0" err="1">
                <a:latin typeface="Courier New" panose="02070309020205020404" pitchFamily="49" charset="0"/>
                <a:cs typeface="Courier New" panose="02070309020205020404" pitchFamily="49" charset="0"/>
              </a:rPr>
              <a:t>BootstrapServers</a:t>
            </a:r>
            <a:r>
              <a:rPr lang="fr-FR" dirty="0">
                <a:latin typeface="Courier New" panose="02070309020205020404" pitchFamily="49" charset="0"/>
                <a:cs typeface="Courier New" panose="02070309020205020404" pitchFamily="49" charset="0"/>
              </a:rPr>
              <a:t> = "</a:t>
            </a:r>
            <a:r>
              <a:rPr lang="fr-FR" dirty="0" smtClean="0">
                <a:latin typeface="Courier New" panose="02070309020205020404" pitchFamily="49" charset="0"/>
                <a:cs typeface="Courier New" panose="02070309020205020404" pitchFamily="49" charset="0"/>
              </a:rPr>
              <a:t>localhost:9092" </a:t>
            </a:r>
          </a:p>
          <a:p>
            <a:pPr lvl="0">
              <a:lnSpc>
                <a:spcPct val="100000"/>
              </a:lnSpc>
              <a:spcAft>
                <a:spcPts val="283"/>
              </a:spcAft>
            </a:pPr>
            <a:r>
              <a:rPr lang="fr-FR" dirty="0" smtClean="0">
                <a:latin typeface="Courier New" panose="02070309020205020404" pitchFamily="49" charset="0"/>
                <a:cs typeface="Courier New" panose="02070309020205020404" pitchFamily="49" charset="0"/>
              </a:rPr>
              <a:t>};</a:t>
            </a:r>
          </a:p>
          <a:p>
            <a:pPr lvl="0">
              <a:lnSpc>
                <a:spcPct val="100000"/>
              </a:lnSpc>
              <a:spcAft>
                <a:spcPts val="283"/>
              </a:spcAft>
            </a:pPr>
            <a:r>
              <a:rPr lang="en-US" dirty="0" err="1">
                <a:latin typeface="Courier New" panose="02070309020205020404" pitchFamily="49" charset="0"/>
                <a:cs typeface="Courier New" panose="02070309020205020404" pitchFamily="49" charset="0"/>
              </a:rPr>
              <a:t>var</a:t>
            </a:r>
            <a:r>
              <a:rPr lang="en-US" dirty="0"/>
              <a:t> </a:t>
            </a:r>
            <a:r>
              <a:rPr lang="en-US" dirty="0">
                <a:latin typeface="Courier New" panose="02070309020205020404" pitchFamily="49" charset="0"/>
                <a:cs typeface="Courier New" panose="02070309020205020404" pitchFamily="49" charset="0"/>
              </a:rPr>
              <a:t>producer</a:t>
            </a:r>
            <a:r>
              <a:rPr lang="en-US" dirty="0"/>
              <a:t> </a:t>
            </a:r>
            <a:r>
              <a:rPr lang="en-US" dirty="0">
                <a:latin typeface="Courier New" panose="02070309020205020404" pitchFamily="49" charset="0"/>
                <a:cs typeface="Courier New" panose="02070309020205020404" pitchFamily="49" charset="0"/>
              </a:rPr>
              <a:t>= new </a:t>
            </a:r>
            <a:r>
              <a:rPr lang="en-US" dirty="0" err="1">
                <a:latin typeface="Courier New" panose="02070309020205020404" pitchFamily="49" charset="0"/>
                <a:cs typeface="Courier New" panose="02070309020205020404" pitchFamily="49" charset="0"/>
              </a:rPr>
              <a:t>ProducerBuilder</a:t>
            </a:r>
            <a:r>
              <a:rPr lang="en-US" dirty="0">
                <a:latin typeface="Courier New" panose="02070309020205020404" pitchFamily="49" charset="0"/>
                <a:cs typeface="Courier New" panose="02070309020205020404" pitchFamily="49" charset="0"/>
              </a:rPr>
              <a:t>&lt;long, Position&gt;(_</a:t>
            </a:r>
            <a:r>
              <a:rPr lang="en-US" dirty="0" err="1">
                <a:latin typeface="Courier New" panose="02070309020205020404" pitchFamily="49" charset="0"/>
                <a:cs typeface="Courier New" panose="02070309020205020404" pitchFamily="49" charset="0"/>
              </a:rPr>
              <a:t>config</a:t>
            </a:r>
            <a:r>
              <a:rPr lang="en-US" dirty="0" smtClean="0">
                <a:latin typeface="Courier New" panose="02070309020205020404" pitchFamily="49" charset="0"/>
                <a:cs typeface="Courier New" panose="02070309020205020404" pitchFamily="49" charset="0"/>
              </a:rPr>
              <a:t>).</a:t>
            </a:r>
            <a:r>
              <a:rPr lang="en-US" dirty="0" err="1" smtClean="0">
                <a:latin typeface="Courier New" panose="02070309020205020404" pitchFamily="49" charset="0"/>
                <a:cs typeface="Courier New" panose="02070309020205020404" pitchFamily="49" charset="0"/>
              </a:rPr>
              <a:t>SetValueSerializer</a:t>
            </a:r>
            <a:r>
              <a:rPr lang="en-US" dirty="0" smtClean="0">
                <a:latin typeface="Courier New" panose="02070309020205020404" pitchFamily="49" charset="0"/>
                <a:cs typeface="Courier New" panose="02070309020205020404" pitchFamily="49" charset="0"/>
              </a:rPr>
              <a:t>(new </a:t>
            </a:r>
            <a:r>
              <a:rPr lang="en-US" dirty="0" err="1" smtClean="0">
                <a:latin typeface="Courier New" panose="02070309020205020404" pitchFamily="49" charset="0"/>
                <a:cs typeface="Courier New" panose="02070309020205020404" pitchFamily="49" charset="0"/>
              </a:rPr>
              <a:t>CustomSerializer</a:t>
            </a:r>
            <a:r>
              <a:rPr lang="en-US" dirty="0" smtClean="0">
                <a:latin typeface="Courier New" panose="02070309020205020404" pitchFamily="49" charset="0"/>
                <a:cs typeface="Courier New" panose="02070309020205020404" pitchFamily="49" charset="0"/>
              </a:rPr>
              <a:t>&lt;</a:t>
            </a:r>
            <a:r>
              <a:rPr lang="en-US" dirty="0" err="1" smtClean="0">
                <a:latin typeface="Courier New" panose="02070309020205020404" pitchFamily="49" charset="0"/>
                <a:cs typeface="Courier New" panose="02070309020205020404" pitchFamily="49" charset="0"/>
              </a:rPr>
              <a:t>CustomType</a:t>
            </a:r>
            <a:r>
              <a:rPr lang="en-US" dirty="0" smtClean="0">
                <a:latin typeface="Courier New" panose="02070309020205020404" pitchFamily="49" charset="0"/>
                <a:cs typeface="Courier New" panose="02070309020205020404" pitchFamily="49" charset="0"/>
              </a:rPr>
              <a:t>&gt;()).</a:t>
            </a:r>
            <a:r>
              <a:rPr lang="en-US" dirty="0">
                <a:latin typeface="Courier New" panose="02070309020205020404" pitchFamily="49" charset="0"/>
                <a:cs typeface="Courier New" panose="02070309020205020404" pitchFamily="49" charset="0"/>
              </a:rPr>
              <a:t>Build</a:t>
            </a:r>
            <a:r>
              <a:rPr lang="en-US" dirty="0" smtClean="0">
                <a:latin typeface="Courier New" panose="02070309020205020404" pitchFamily="49" charset="0"/>
                <a:cs typeface="Courier New" panose="02070309020205020404" pitchFamily="49" charset="0"/>
              </a:rPr>
              <a:t>()</a:t>
            </a:r>
            <a:endParaRPr lang="fr-FR" dirty="0">
              <a:latin typeface="Courier New" panose="02070309020205020404" pitchFamily="49" charset="0"/>
              <a:cs typeface="Courier New" panose="02070309020205020404" pitchFamily="49" charset="0"/>
            </a:endParaRPr>
          </a:p>
        </p:txBody>
      </p:sp>
      <p:sp>
        <p:nvSpPr>
          <p:cNvPr id="4" name="ZoneTexte 3"/>
          <p:cNvSpPr txBox="1"/>
          <p:nvPr/>
        </p:nvSpPr>
        <p:spPr>
          <a:xfrm>
            <a:off x="576720" y="6983999"/>
            <a:ext cx="3265200" cy="437760"/>
          </a:xfrm>
          <a:prstGeom prst="rect">
            <a:avLst/>
          </a:prstGeom>
          <a:noFill/>
          <a:ln>
            <a:noFill/>
          </a:ln>
        </p:spPr>
        <p:txBody>
          <a:bodyPr vert="horz" wrap="none" lIns="90000" tIns="45000" rIns="90000" bIns="45000" anchorCtr="0" compatLnSpc="1">
            <a:sp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2400" b="1" i="1" u="none" strike="noStrike" baseline="0" dirty="0">
                <a:ln>
                  <a:noFill/>
                </a:ln>
                <a:solidFill>
                  <a:srgbClr val="CE181E"/>
                </a:solidFill>
                <a:latin typeface="Times New Roman" pitchFamily="18"/>
                <a:ea typeface="Lucida Sans Unicode" pitchFamily="34"/>
                <a:cs typeface="Lucida Sans Unicode" pitchFamily="34"/>
              </a:rPr>
              <a:t>Atelier 2 : Producer API</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name="page91">
    <p:spTree>
      <p:nvGrpSpPr>
        <p:cNvPr id="1" name=""/>
        <p:cNvGrpSpPr/>
        <p:nvPr/>
      </p:nvGrpSpPr>
      <p:grpSpPr>
        <a:xfrm>
          <a:off x="0" y="0"/>
          <a:ext cx="0" cy="0"/>
          <a:chOff x="0" y="0"/>
          <a:chExt cx="0" cy="0"/>
        </a:xfrm>
      </p:grpSpPr>
      <p:sp>
        <p:nvSpPr>
          <p:cNvPr id="2" name="Titre 1"/>
          <p:cNvSpPr txBox="1">
            <a:spLocks noGrp="1"/>
          </p:cNvSpPr>
          <p:nvPr>
            <p:ph type="title" idx="4294967295"/>
          </p:nvPr>
        </p:nvSpPr>
        <p:spPr>
          <a:xfrm>
            <a:off x="1091880" y="851759"/>
            <a:ext cx="8459640" cy="1287000"/>
          </a:xfrm>
        </p:spPr>
        <p:txBody>
          <a:bodyPr vert="horz"/>
          <a:lstStyle/>
          <a:p>
            <a:pPr lvl="0"/>
            <a:r>
              <a:rPr lang="fr-FR" sz="4000"/>
              <a:t>Configuration des producteurs </a:t>
            </a:r>
            <a:br>
              <a:rPr lang="fr-FR" sz="4000"/>
            </a:br>
            <a:r>
              <a:rPr lang="fr-FR" sz="4000" i="1"/>
              <a:t>fiabilité</a:t>
            </a:r>
          </a:p>
        </p:txBody>
      </p:sp>
      <p:sp>
        <p:nvSpPr>
          <p:cNvPr id="3" name="Espace réservé du texte 2"/>
          <p:cNvSpPr txBox="1">
            <a:spLocks noGrp="1"/>
          </p:cNvSpPr>
          <p:nvPr>
            <p:ph type="body" idx="4294967295"/>
          </p:nvPr>
        </p:nvSpPr>
        <p:spPr/>
        <p:txBody>
          <a:bodyPr vert="horz">
            <a:normAutofit fontScale="70000" lnSpcReduction="20000"/>
          </a:bodyPr>
          <a:lstStyle/>
          <a:p>
            <a:pPr lvl="0"/>
            <a:r>
              <a:rPr lang="fr-FR"/>
              <a:t>Certains paramètres ont un impact significatif sur l'utilisation de la mémoire, les performances et la fiabilité des producteurs.</a:t>
            </a:r>
          </a:p>
          <a:p>
            <a:pPr lvl="0"/>
            <a:r>
              <a:rPr lang="fr-FR"/>
              <a:t>Fiabilité :</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a:solidFill>
                  <a:srgbClr val="182F7C"/>
                </a:solidFill>
                <a:latin typeface="Tahoma" pitchFamily="34"/>
                <a:cs typeface="Lucida Sans Unicode" pitchFamily="34"/>
              </a:rPr>
              <a:t>acks</a:t>
            </a:r>
            <a:r>
              <a:rPr lang="fr-FR" sz="3200">
                <a:solidFill>
                  <a:srgbClr val="000000"/>
                </a:solidFill>
                <a:latin typeface="Tahoma" pitchFamily="34"/>
                <a:cs typeface="Lucida Sans Unicode" pitchFamily="34"/>
              </a:rPr>
              <a:t> : contrôle le nombre de réplicas qui doivent recevoir l'enregistrement avant que le producteur puisse considérer l'écriture comme réussie</a:t>
            </a:r>
          </a:p>
          <a:p>
            <a:pPr marL="742680" lvl="1" indent="-285480" hangingPunct="0">
              <a:lnSpc>
                <a:spcPct val="96000"/>
              </a:lnSpc>
              <a:spcBef>
                <a:spcPts val="0"/>
              </a:spcBef>
              <a:spcAft>
                <a:spcPts val="1137"/>
              </a:spcAft>
              <a:buClr>
                <a:srgbClr val="000000"/>
              </a:buClr>
              <a:buSzPct val="100000"/>
              <a:buFont typeface="Times New Roman" pitchFamily="18"/>
              <a:buChar char="–"/>
              <a:tabLst>
                <a:tab pos="742680" algn="l"/>
                <a:tab pos="898200" algn="l"/>
                <a:tab pos="1347480" algn="l"/>
                <a:tab pos="1796760" algn="l"/>
                <a:tab pos="2246040" algn="l"/>
                <a:tab pos="2694960" algn="l"/>
                <a:tab pos="3144240" algn="l"/>
                <a:tab pos="3593520" algn="l"/>
                <a:tab pos="4042800" algn="l"/>
                <a:tab pos="4492080" algn="l"/>
                <a:tab pos="4941360" algn="l"/>
                <a:tab pos="5390640" algn="l"/>
                <a:tab pos="5839920" algn="l"/>
                <a:tab pos="6289200" algn="l"/>
                <a:tab pos="6738480" algn="l"/>
                <a:tab pos="7187759" algn="l"/>
                <a:tab pos="7637040" algn="l"/>
                <a:tab pos="8086320" algn="l"/>
                <a:tab pos="8535600" algn="l"/>
                <a:tab pos="8984880" algn="l"/>
                <a:tab pos="9434160" algn="l"/>
              </a:tabLst>
            </a:pPr>
            <a:r>
              <a:rPr lang="fr-FR" sz="3200" b="1" i="1">
                <a:solidFill>
                  <a:srgbClr val="182F7C"/>
                </a:solidFill>
                <a:latin typeface="Tahoma" pitchFamily="34"/>
                <a:cs typeface="Lucida Sans Unicode" pitchFamily="34"/>
              </a:rPr>
              <a:t>retries : </a:t>
            </a:r>
            <a:r>
              <a:rPr lang="fr-FR" sz="3200">
                <a:solidFill>
                  <a:srgbClr val="000000"/>
                </a:solidFill>
                <a:latin typeface="Tahoma" pitchFamily="34"/>
                <a:cs typeface="Lucida Sans Unicode" pitchFamily="34"/>
              </a:rPr>
              <a:t>Si l’erreur renvoyée est de type Retriable, le nombre de tentative de renvoi. Si &gt; 0 possibilité d’envoi en doublon</a:t>
            </a:r>
          </a:p>
          <a:p>
            <a:pPr marL="742680" lvl="1" indent="-285480" hangingPunct="0">
              <a:lnSpc>
                <a:spcPct val="96000"/>
              </a:lnSpc>
              <a:spcBef>
                <a:spcPts val="0"/>
              </a:spcBef>
              <a:spcAft>
                <a:spcPts val="1137"/>
              </a:spcAft>
              <a:buClr>
                <a:srgbClr val="000000"/>
              </a:buClr>
              <a:buSzPct val="100000"/>
              <a:buFont typeface="Times New Roman" pitchFamily="18"/>
              <a:buChar char="–"/>
              <a:tabLst>
                <a:tab pos="742680" algn="l"/>
                <a:tab pos="898200" algn="l"/>
                <a:tab pos="1347480" algn="l"/>
                <a:tab pos="1796760" algn="l"/>
                <a:tab pos="2246040" algn="l"/>
                <a:tab pos="2694960" algn="l"/>
                <a:tab pos="3144240" algn="l"/>
                <a:tab pos="3593520" algn="l"/>
                <a:tab pos="4042800" algn="l"/>
                <a:tab pos="4492080" algn="l"/>
                <a:tab pos="4941360" algn="l"/>
                <a:tab pos="5390640" algn="l"/>
                <a:tab pos="5839920" algn="l"/>
                <a:tab pos="6289200" algn="l"/>
                <a:tab pos="6738480" algn="l"/>
                <a:tab pos="7187759" algn="l"/>
                <a:tab pos="7637040" algn="l"/>
                <a:tab pos="8086320" algn="l"/>
                <a:tab pos="8535600" algn="l"/>
                <a:tab pos="8984880" algn="l"/>
                <a:tab pos="9434160" algn="l"/>
              </a:tabLst>
            </a:pPr>
            <a:r>
              <a:rPr lang="fr-FR" sz="3200" b="1" i="1">
                <a:solidFill>
                  <a:srgbClr val="182F7C"/>
                </a:solidFill>
                <a:latin typeface="Tahoma" pitchFamily="34"/>
                <a:cs typeface="Lucida Sans Unicode" pitchFamily="34"/>
              </a:rPr>
              <a:t>max.in.flight.requests.per.connection</a:t>
            </a:r>
            <a:r>
              <a:rPr lang="fr-FR" sz="3200">
                <a:solidFill>
                  <a:srgbClr val="000000"/>
                </a:solidFill>
                <a:latin typeface="Tahoma" pitchFamily="34"/>
                <a:cs typeface="Lucida Sans Unicode" pitchFamily="34"/>
              </a:rPr>
              <a:t> : Maximum de message en cours de transmission (sans réponse obtenu)</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a:solidFill>
                  <a:srgbClr val="182F7C"/>
                </a:solidFill>
                <a:latin typeface="Tahoma" pitchFamily="34"/>
                <a:cs typeface="Lucida Sans Unicode" pitchFamily="34"/>
              </a:rPr>
              <a:t>enable.idempotence</a:t>
            </a:r>
            <a:r>
              <a:rPr lang="fr-FR" sz="3200">
                <a:solidFill>
                  <a:srgbClr val="000000"/>
                </a:solidFill>
                <a:latin typeface="Tahoma" pitchFamily="34"/>
                <a:cs typeface="Lucida Sans Unicode" pitchFamily="34"/>
              </a:rPr>
              <a:t> : Livraison unique de message</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a:solidFill>
                  <a:srgbClr val="0D1F63"/>
                </a:solidFill>
                <a:latin typeface="Tahoma" pitchFamily="34"/>
                <a:cs typeface="Lucida Sans Unicode" pitchFamily="34"/>
              </a:rPr>
              <a:t>transactional.id : </a:t>
            </a:r>
            <a:r>
              <a:rPr lang="fr-FR" sz="3200">
                <a:solidFill>
                  <a:srgbClr val="000000"/>
                </a:solidFill>
                <a:latin typeface="Tahoma" pitchFamily="34"/>
                <a:cs typeface="Lucida Sans Unicode" pitchFamily="34"/>
              </a:rPr>
              <a:t>Mode</a:t>
            </a:r>
            <a:r>
              <a:rPr lang="fr-FR" sz="3200" b="1" i="1">
                <a:solidFill>
                  <a:srgbClr val="0D1F63"/>
                </a:solidFill>
                <a:latin typeface="Tahoma" pitchFamily="34"/>
                <a:cs typeface="Lucida Sans Unicode" pitchFamily="34"/>
              </a:rPr>
              <a:t> </a:t>
            </a:r>
            <a:r>
              <a:rPr lang="fr-FR" sz="3200">
                <a:solidFill>
                  <a:srgbClr val="000000"/>
                </a:solidFill>
                <a:latin typeface="Tahoma" pitchFamily="34"/>
                <a:cs typeface="Lucida Sans Unicode" pitchFamily="34"/>
              </a:rPr>
              <a:t>transactionnel</a:t>
            </a:r>
          </a:p>
          <a:p>
            <a:pPr lvl="0"/>
            <a:endParaRPr lang="fr-F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name="page92">
    <p:spTree>
      <p:nvGrpSpPr>
        <p:cNvPr id="1" name=""/>
        <p:cNvGrpSpPr/>
        <p:nvPr/>
      </p:nvGrpSpPr>
      <p:grpSpPr>
        <a:xfrm>
          <a:off x="0" y="0"/>
          <a:ext cx="0" cy="0"/>
          <a:chOff x="0" y="0"/>
          <a:chExt cx="0" cy="0"/>
        </a:xfrm>
      </p:grpSpPr>
      <p:sp>
        <p:nvSpPr>
          <p:cNvPr id="2" name="Titre 1"/>
          <p:cNvSpPr txBox="1">
            <a:spLocks noGrp="1"/>
          </p:cNvSpPr>
          <p:nvPr>
            <p:ph type="title" idx="4294967295"/>
          </p:nvPr>
        </p:nvSpPr>
        <p:spPr>
          <a:xfrm>
            <a:off x="1091880" y="851759"/>
            <a:ext cx="8459640" cy="1287000"/>
          </a:xfrm>
        </p:spPr>
        <p:txBody>
          <a:bodyPr vert="horz"/>
          <a:lstStyle/>
          <a:p>
            <a:pPr lvl="0"/>
            <a:r>
              <a:rPr lang="fr-FR" sz="4000"/>
              <a:t>Configuration des producteurs </a:t>
            </a:r>
            <a:br>
              <a:rPr lang="fr-FR" sz="4000"/>
            </a:br>
            <a:r>
              <a:rPr lang="fr-FR" sz="4000" i="1"/>
              <a:t>performance</a:t>
            </a:r>
          </a:p>
        </p:txBody>
      </p:sp>
      <p:sp>
        <p:nvSpPr>
          <p:cNvPr id="3" name="Espace réservé du texte 2"/>
          <p:cNvSpPr txBox="1">
            <a:spLocks noGrp="1"/>
          </p:cNvSpPr>
          <p:nvPr>
            <p:ph type="body" idx="4294967295"/>
          </p:nvPr>
        </p:nvSpPr>
        <p:spPr/>
        <p:txBody>
          <a:bodyPr vert="horz">
            <a:normAutofit fontScale="55000" lnSpcReduction="20000"/>
          </a:bodyPr>
          <a:lstStyle/>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a:solidFill>
                  <a:srgbClr val="182F7C"/>
                </a:solidFill>
                <a:latin typeface="Tahoma" pitchFamily="34"/>
                <a:cs typeface="Lucida Sans Unicode" pitchFamily="34"/>
              </a:rPr>
              <a:t>batch.size</a:t>
            </a:r>
            <a:r>
              <a:rPr lang="fr-FR" sz="3200">
                <a:solidFill>
                  <a:srgbClr val="000000"/>
                </a:solidFill>
                <a:latin typeface="Tahoma" pitchFamily="34"/>
                <a:cs typeface="Lucida Sans Unicode" pitchFamily="34"/>
              </a:rPr>
              <a:t> : La taille du batch en mémoire pour envoyer les messages. Défaut 16ko</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a:solidFill>
                  <a:srgbClr val="182F7C"/>
                </a:solidFill>
                <a:latin typeface="Tahoma" pitchFamily="34"/>
                <a:cs typeface="Lucida Sans Unicode" pitchFamily="34"/>
              </a:rPr>
              <a:t>linger.ms</a:t>
            </a:r>
            <a:r>
              <a:rPr lang="fr-FR" sz="3200">
                <a:solidFill>
                  <a:srgbClr val="000000"/>
                </a:solidFill>
                <a:latin typeface="Tahoma" pitchFamily="34"/>
                <a:cs typeface="Lucida Sans Unicode" pitchFamily="34"/>
              </a:rPr>
              <a:t> : la durée d'attente de messages supplémentaires avant d'envoyer le batch courant. Défaut 0ms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a:solidFill>
                  <a:srgbClr val="182F7C"/>
                </a:solidFill>
                <a:latin typeface="Tahoma" pitchFamily="34"/>
                <a:cs typeface="Lucida Sans Unicode" pitchFamily="34"/>
              </a:rPr>
              <a:t>buffer.memory</a:t>
            </a:r>
            <a:r>
              <a:rPr lang="fr-FR" sz="3200">
                <a:solidFill>
                  <a:srgbClr val="000000"/>
                </a:solidFill>
                <a:latin typeface="Tahoma" pitchFamily="34"/>
                <a:cs typeface="Lucida Sans Unicode" pitchFamily="34"/>
              </a:rPr>
              <a:t> : Taille buffer pour stocker les messages que l’on ne peut pas envoyé. Défaut 32Mo</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a:solidFill>
                  <a:srgbClr val="182F7C"/>
                </a:solidFill>
                <a:latin typeface="Tahoma" pitchFamily="34"/>
                <a:cs typeface="Lucida Sans Unicode" pitchFamily="34"/>
              </a:rPr>
              <a:t>compression.type</a:t>
            </a:r>
            <a:r>
              <a:rPr lang="fr-FR" sz="3200">
                <a:solidFill>
                  <a:srgbClr val="000000"/>
                </a:solidFill>
                <a:latin typeface="Tahoma" pitchFamily="34"/>
                <a:cs typeface="Lucida Sans Unicode" pitchFamily="34"/>
              </a:rPr>
              <a:t> : Par défaut, les messages ne sont pas compressés. Valeurs possibles : </a:t>
            </a:r>
            <a:r>
              <a:rPr lang="fr-FR" sz="3200" i="1">
                <a:solidFill>
                  <a:srgbClr val="000000"/>
                </a:solidFill>
                <a:latin typeface="Tahoma" pitchFamily="34"/>
                <a:cs typeface="Lucida Sans Unicode" pitchFamily="34"/>
              </a:rPr>
              <a:t>snappy</a:t>
            </a:r>
            <a:r>
              <a:rPr lang="fr-FR" sz="3200">
                <a:solidFill>
                  <a:srgbClr val="000000"/>
                </a:solidFill>
                <a:latin typeface="Tahoma" pitchFamily="34"/>
                <a:cs typeface="Lucida Sans Unicode" pitchFamily="34"/>
              </a:rPr>
              <a:t> , </a:t>
            </a:r>
            <a:r>
              <a:rPr lang="fr-FR" sz="3200" i="1">
                <a:solidFill>
                  <a:srgbClr val="000000"/>
                </a:solidFill>
                <a:latin typeface="Tahoma" pitchFamily="34"/>
                <a:cs typeface="Lucida Sans Unicode" pitchFamily="34"/>
              </a:rPr>
              <a:t>gzip</a:t>
            </a:r>
            <a:r>
              <a:rPr lang="fr-FR" sz="3200">
                <a:solidFill>
                  <a:srgbClr val="000000"/>
                </a:solidFill>
                <a:latin typeface="Tahoma" pitchFamily="34"/>
                <a:cs typeface="Lucida Sans Unicode" pitchFamily="34"/>
              </a:rPr>
              <a:t> , ou </a:t>
            </a:r>
            <a:r>
              <a:rPr lang="fr-FR" sz="3200" i="1">
                <a:solidFill>
                  <a:srgbClr val="000000"/>
                </a:solidFill>
                <a:latin typeface="Tahoma" pitchFamily="34"/>
                <a:cs typeface="Lucida Sans Unicode" pitchFamily="34"/>
              </a:rPr>
              <a:t>lz4</a:t>
            </a:r>
          </a:p>
          <a:p>
            <a:pPr marL="742680" lvl="1" indent="-285480" hangingPunct="0">
              <a:lnSpc>
                <a:spcPct val="96000"/>
              </a:lnSpc>
              <a:spcBef>
                <a:spcPts val="0"/>
              </a:spcBef>
              <a:spcAft>
                <a:spcPts val="1137"/>
              </a:spcAft>
              <a:buClr>
                <a:srgbClr val="000000"/>
              </a:buClr>
              <a:buSzPct val="100000"/>
              <a:buFont typeface="Times New Roman" pitchFamily="18"/>
              <a:buChar char="–"/>
              <a:tabLst>
                <a:tab pos="742680" algn="l"/>
                <a:tab pos="898200" algn="l"/>
                <a:tab pos="1347480" algn="l"/>
                <a:tab pos="1796760" algn="l"/>
                <a:tab pos="2246040" algn="l"/>
                <a:tab pos="2694960" algn="l"/>
                <a:tab pos="3144240" algn="l"/>
                <a:tab pos="3593520" algn="l"/>
                <a:tab pos="4042800" algn="l"/>
                <a:tab pos="4492080" algn="l"/>
                <a:tab pos="4941360" algn="l"/>
                <a:tab pos="5390640" algn="l"/>
                <a:tab pos="5839920" algn="l"/>
                <a:tab pos="6289200" algn="l"/>
                <a:tab pos="6738480" algn="l"/>
                <a:tab pos="7187759" algn="l"/>
                <a:tab pos="7637040" algn="l"/>
                <a:tab pos="8086320" algn="l"/>
                <a:tab pos="8535600" algn="l"/>
                <a:tab pos="8984880" algn="l"/>
                <a:tab pos="9434160" algn="l"/>
              </a:tabLst>
            </a:pPr>
            <a:r>
              <a:rPr lang="fr-FR" sz="3200" b="1" i="1">
                <a:solidFill>
                  <a:srgbClr val="182F7C"/>
                </a:solidFill>
                <a:latin typeface="Tahoma" pitchFamily="34"/>
                <a:cs typeface="Lucida Sans Unicode" pitchFamily="34"/>
              </a:rPr>
              <a:t>request.timeout.ms</a:t>
            </a:r>
            <a:r>
              <a:rPr lang="fr-FR" sz="2800">
                <a:solidFill>
                  <a:srgbClr val="000000"/>
                </a:solidFill>
                <a:latin typeface="Tahoma" pitchFamily="34"/>
                <a:cs typeface="Lucida Sans Unicode" pitchFamily="34"/>
              </a:rPr>
              <a:t>, </a:t>
            </a:r>
            <a:r>
              <a:rPr lang="fr-FR" sz="3200" b="1" i="1">
                <a:solidFill>
                  <a:srgbClr val="182F7C"/>
                </a:solidFill>
                <a:latin typeface="Tahoma" pitchFamily="34"/>
                <a:cs typeface="Lucida Sans Unicode" pitchFamily="34"/>
              </a:rPr>
              <a:t>metadata.fetch.timeout.ms</a:t>
            </a:r>
            <a:r>
              <a:rPr lang="fr-FR" sz="2800">
                <a:solidFill>
                  <a:srgbClr val="000000"/>
                </a:solidFill>
                <a:latin typeface="Tahoma" pitchFamily="34"/>
                <a:cs typeface="Lucida Sans Unicode" pitchFamily="34"/>
              </a:rPr>
              <a:t> et </a:t>
            </a:r>
            <a:r>
              <a:rPr lang="fr-FR" sz="3200" b="1" i="1">
                <a:solidFill>
                  <a:srgbClr val="182F7C"/>
                </a:solidFill>
                <a:latin typeface="Tahoma" pitchFamily="34"/>
                <a:cs typeface="Lucida Sans Unicode" pitchFamily="34"/>
              </a:rPr>
              <a:t>timeout.ms</a:t>
            </a:r>
            <a:r>
              <a:rPr lang="fr-FR" sz="3200" i="1">
                <a:solidFill>
                  <a:srgbClr val="000000"/>
                </a:solidFill>
                <a:latin typeface="Tahoma" pitchFamily="34"/>
                <a:cs typeface="Lucida Sans Unicode" pitchFamily="34"/>
              </a:rPr>
              <a:t>: Timeouts pour la réception d’une réponse à un message, pour obtenir des méta-données (leader, etc..) pour obtenir le ack des répliques.</a:t>
            </a:r>
          </a:p>
          <a:p>
            <a:pPr marL="742680" lvl="1" indent="-285480" hangingPunct="0">
              <a:lnSpc>
                <a:spcPct val="96000"/>
              </a:lnSpc>
              <a:spcBef>
                <a:spcPts val="0"/>
              </a:spcBef>
              <a:spcAft>
                <a:spcPts val="1137"/>
              </a:spcAft>
              <a:buClr>
                <a:srgbClr val="000000"/>
              </a:buClr>
              <a:buSzPct val="100000"/>
              <a:buFont typeface="Times New Roman" pitchFamily="18"/>
              <a:buChar char="–"/>
              <a:tabLst>
                <a:tab pos="742680" algn="l"/>
                <a:tab pos="898200" algn="l"/>
                <a:tab pos="1347480" algn="l"/>
                <a:tab pos="1796760" algn="l"/>
                <a:tab pos="2246040" algn="l"/>
                <a:tab pos="2694960" algn="l"/>
                <a:tab pos="3144240" algn="l"/>
                <a:tab pos="3593520" algn="l"/>
                <a:tab pos="4042800" algn="l"/>
                <a:tab pos="4492080" algn="l"/>
                <a:tab pos="4941360" algn="l"/>
                <a:tab pos="5390640" algn="l"/>
                <a:tab pos="5839920" algn="l"/>
                <a:tab pos="6289200" algn="l"/>
                <a:tab pos="6738480" algn="l"/>
                <a:tab pos="7187759" algn="l"/>
                <a:tab pos="7637040" algn="l"/>
                <a:tab pos="8086320" algn="l"/>
                <a:tab pos="8535600" algn="l"/>
                <a:tab pos="8984880" algn="l"/>
                <a:tab pos="9434160" algn="l"/>
              </a:tabLst>
            </a:pPr>
            <a:r>
              <a:rPr lang="fr-FR" sz="3200" b="1" i="1">
                <a:solidFill>
                  <a:srgbClr val="182F7C"/>
                </a:solidFill>
                <a:latin typeface="Tahoma" pitchFamily="34"/>
                <a:cs typeface="Lucida Sans Unicode" pitchFamily="34"/>
              </a:rPr>
              <a:t>max.block.ms</a:t>
            </a:r>
            <a:r>
              <a:rPr lang="fr-FR" sz="3200" i="1">
                <a:solidFill>
                  <a:srgbClr val="000000"/>
                </a:solidFill>
                <a:latin typeface="Tahoma" pitchFamily="34"/>
                <a:cs typeface="Lucida Sans Unicode" pitchFamily="34"/>
              </a:rPr>
              <a:t> : Temps maximum d’attente pour la méthode send(). Dans le cas ou le buffer est rempli</a:t>
            </a:r>
          </a:p>
          <a:p>
            <a:pPr marL="742680" lvl="1" indent="-285480" hangingPunct="0">
              <a:lnSpc>
                <a:spcPct val="96000"/>
              </a:lnSpc>
              <a:spcBef>
                <a:spcPts val="0"/>
              </a:spcBef>
              <a:spcAft>
                <a:spcPts val="1137"/>
              </a:spcAft>
              <a:buClr>
                <a:srgbClr val="000000"/>
              </a:buClr>
              <a:buSzPct val="100000"/>
              <a:buFont typeface="Times New Roman" pitchFamily="18"/>
              <a:buChar char="–"/>
              <a:tabLst>
                <a:tab pos="742680" algn="l"/>
                <a:tab pos="898200" algn="l"/>
                <a:tab pos="1347480" algn="l"/>
                <a:tab pos="1796760" algn="l"/>
                <a:tab pos="2246040" algn="l"/>
                <a:tab pos="2694960" algn="l"/>
                <a:tab pos="3144240" algn="l"/>
                <a:tab pos="3593520" algn="l"/>
                <a:tab pos="4042800" algn="l"/>
                <a:tab pos="4492080" algn="l"/>
                <a:tab pos="4941360" algn="l"/>
                <a:tab pos="5390640" algn="l"/>
                <a:tab pos="5839920" algn="l"/>
                <a:tab pos="6289200" algn="l"/>
                <a:tab pos="6738480" algn="l"/>
                <a:tab pos="7187759" algn="l"/>
                <a:tab pos="7637040" algn="l"/>
                <a:tab pos="8086320" algn="l"/>
                <a:tab pos="8535600" algn="l"/>
                <a:tab pos="8984880" algn="l"/>
                <a:tab pos="9434160" algn="l"/>
              </a:tabLst>
            </a:pPr>
            <a:r>
              <a:rPr lang="fr-FR" sz="3200" b="1" i="1">
                <a:solidFill>
                  <a:srgbClr val="182F7C"/>
                </a:solidFill>
                <a:latin typeface="Tahoma" pitchFamily="34"/>
                <a:cs typeface="Lucida Sans Unicode" pitchFamily="34"/>
              </a:rPr>
              <a:t>max.request.size</a:t>
            </a:r>
            <a:r>
              <a:rPr lang="fr-FR" sz="3200" i="1">
                <a:solidFill>
                  <a:srgbClr val="000000"/>
                </a:solidFill>
                <a:latin typeface="Tahoma" pitchFamily="34"/>
                <a:cs typeface="Lucida Sans Unicode" pitchFamily="34"/>
              </a:rPr>
              <a:t> : Taille max d’un message</a:t>
            </a:r>
          </a:p>
          <a:p>
            <a:pPr marL="742680" lvl="1" indent="-285480" hangingPunct="0">
              <a:lnSpc>
                <a:spcPct val="96000"/>
              </a:lnSpc>
              <a:spcBef>
                <a:spcPts val="0"/>
              </a:spcBef>
              <a:spcAft>
                <a:spcPts val="1137"/>
              </a:spcAft>
              <a:buClr>
                <a:srgbClr val="000000"/>
              </a:buClr>
              <a:buSzPct val="100000"/>
              <a:buFont typeface="Times New Roman" pitchFamily="18"/>
              <a:buChar char="–"/>
              <a:tabLst>
                <a:tab pos="742680" algn="l"/>
                <a:tab pos="898200" algn="l"/>
                <a:tab pos="1347480" algn="l"/>
                <a:tab pos="1796760" algn="l"/>
                <a:tab pos="2246040" algn="l"/>
                <a:tab pos="2694960" algn="l"/>
                <a:tab pos="3144240" algn="l"/>
                <a:tab pos="3593520" algn="l"/>
                <a:tab pos="4042800" algn="l"/>
                <a:tab pos="4492080" algn="l"/>
                <a:tab pos="4941360" algn="l"/>
                <a:tab pos="5390640" algn="l"/>
                <a:tab pos="5839920" algn="l"/>
                <a:tab pos="6289200" algn="l"/>
                <a:tab pos="6738480" algn="l"/>
                <a:tab pos="7187759" algn="l"/>
                <a:tab pos="7637040" algn="l"/>
                <a:tab pos="8086320" algn="l"/>
                <a:tab pos="8535600" algn="l"/>
                <a:tab pos="8984880" algn="l"/>
                <a:tab pos="9434160" algn="l"/>
              </a:tabLst>
            </a:pPr>
            <a:r>
              <a:rPr lang="fr-FR" sz="3200" b="1" i="1">
                <a:solidFill>
                  <a:srgbClr val="182F7C"/>
                </a:solidFill>
                <a:latin typeface="Tahoma" pitchFamily="34"/>
                <a:cs typeface="Lucida Sans Unicode" pitchFamily="34"/>
              </a:rPr>
              <a:t>receive.buffer.bytes</a:t>
            </a:r>
            <a:r>
              <a:rPr lang="fr-FR" sz="3200" i="1">
                <a:solidFill>
                  <a:srgbClr val="000000"/>
                </a:solidFill>
                <a:latin typeface="Tahoma" pitchFamily="34"/>
                <a:cs typeface="Lucida Sans Unicode" pitchFamily="34"/>
              </a:rPr>
              <a:t> et </a:t>
            </a:r>
            <a:r>
              <a:rPr lang="fr-FR" sz="3200" b="1" i="1">
                <a:solidFill>
                  <a:srgbClr val="182F7C"/>
                </a:solidFill>
                <a:latin typeface="Tahoma" pitchFamily="34"/>
                <a:cs typeface="Lucida Sans Unicode" pitchFamily="34"/>
              </a:rPr>
              <a:t>send.buffer.bytes</a:t>
            </a:r>
            <a:r>
              <a:rPr lang="fr-FR" sz="3200" i="1">
                <a:solidFill>
                  <a:srgbClr val="000000"/>
                </a:solidFill>
                <a:latin typeface="Tahoma" pitchFamily="34"/>
                <a:cs typeface="Lucida Sans Unicode" pitchFamily="34"/>
              </a:rPr>
              <a:t>: Taille des buffers TCP</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name="page93">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Garantie sur l’ordre</a:t>
            </a:r>
          </a:p>
        </p:txBody>
      </p:sp>
      <p:sp>
        <p:nvSpPr>
          <p:cNvPr id="3" name="Espace réservé du texte 2"/>
          <p:cNvSpPr txBox="1">
            <a:spLocks noGrp="1"/>
          </p:cNvSpPr>
          <p:nvPr>
            <p:ph type="body" idx="4294967295"/>
          </p:nvPr>
        </p:nvSpPr>
        <p:spPr>
          <a:xfrm>
            <a:off x="1091880" y="2342905"/>
            <a:ext cx="8459640" cy="4384800"/>
          </a:xfrm>
        </p:spPr>
        <p:txBody>
          <a:bodyPr vert="horz">
            <a:normAutofit fontScale="70000" lnSpcReduction="20000"/>
          </a:bodyPr>
          <a:lstStyle/>
          <a:p>
            <a:pPr lvl="0"/>
            <a:r>
              <a:rPr lang="fr-FR"/>
              <a:t>En absence de failure,</a:t>
            </a:r>
            <a:r>
              <a:rPr lang="fr-FR" i="1"/>
              <a:t> Kafka</a:t>
            </a:r>
            <a:r>
              <a:rPr lang="fr-FR"/>
              <a:t> préserve l'ordre des messages au sein d'une partition.</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Si des messages ont été envoyés par le producteur dans un ordre spécifique, le broker les écrit sur une partition dans cet ordre et tous les consommateurs les liront dans cet ordre …</a:t>
            </a:r>
          </a:p>
          <a:p>
            <a:pPr lvl="0"/>
            <a:endParaRPr lang="fr-FR"/>
          </a:p>
          <a:p>
            <a:pPr lvl="0"/>
            <a:r>
              <a:rPr lang="fr-FR"/>
              <a:t>En cas de failure</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Si </a:t>
            </a:r>
            <a:r>
              <a:rPr lang="fr-FR" sz="3200" i="1">
                <a:solidFill>
                  <a:srgbClr val="000000"/>
                </a:solidFill>
                <a:latin typeface="Tahoma" pitchFamily="34"/>
                <a:cs typeface="Lucida Sans Unicode" pitchFamily="34"/>
              </a:rPr>
              <a:t>retries</a:t>
            </a:r>
            <a:r>
              <a:rPr lang="fr-FR" sz="3200">
                <a:solidFill>
                  <a:srgbClr val="000000"/>
                </a:solidFill>
                <a:latin typeface="Tahoma" pitchFamily="34"/>
                <a:cs typeface="Lucida Sans Unicode" pitchFamily="34"/>
              </a:rPr>
              <a:t> &gt; 0 et </a:t>
            </a:r>
            <a:r>
              <a:rPr lang="fr-FR" sz="3200" i="1">
                <a:solidFill>
                  <a:srgbClr val="000000"/>
                </a:solidFill>
                <a:latin typeface="Tahoma" pitchFamily="34"/>
                <a:cs typeface="Lucida Sans Unicode" pitchFamily="34"/>
              </a:rPr>
              <a:t>max.in.flights.requests.per.session</a:t>
            </a:r>
            <a:r>
              <a:rPr lang="fr-FR" sz="3200">
                <a:solidFill>
                  <a:srgbClr val="000000"/>
                </a:solidFill>
                <a:latin typeface="Tahoma" pitchFamily="34"/>
                <a:cs typeface="Lucida Sans Unicode" pitchFamily="34"/>
              </a:rPr>
              <a:t> &gt; 1 . </a:t>
            </a:r>
            <a:br>
              <a:rPr lang="fr-FR" sz="3200">
                <a:solidFill>
                  <a:srgbClr val="000000"/>
                </a:solidFill>
                <a:latin typeface="Tahoma" pitchFamily="34"/>
                <a:cs typeface="Lucida Sans Unicode" pitchFamily="34"/>
              </a:rPr>
            </a:br>
            <a:r>
              <a:rPr lang="fr-FR" sz="3200">
                <a:solidFill>
                  <a:srgbClr val="000000"/>
                </a:solidFill>
                <a:latin typeface="Tahoma" pitchFamily="34"/>
                <a:cs typeface="Lucida Sans Unicode" pitchFamily="34"/>
              </a:rPr>
              <a:t>Il se peut que lors d’un renvoi l’ordre initial soit inversé.</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Pour avoir une garantie sur l’ordre avec tolérance aux fautes, on configure </a:t>
            </a:r>
            <a:br>
              <a:rPr lang="fr-FR" sz="3200">
                <a:solidFill>
                  <a:srgbClr val="000000"/>
                </a:solidFill>
                <a:latin typeface="Tahoma" pitchFamily="34"/>
                <a:cs typeface="Lucida Sans Unicode" pitchFamily="34"/>
              </a:rPr>
            </a:br>
            <a:r>
              <a:rPr lang="fr-FR" sz="3200" i="1">
                <a:solidFill>
                  <a:srgbClr val="000000"/>
                </a:solidFill>
                <a:latin typeface="Tahoma" pitchFamily="34"/>
                <a:cs typeface="Lucida Sans Unicode" pitchFamily="34"/>
              </a:rPr>
              <a:t>retries</a:t>
            </a:r>
            <a:r>
              <a:rPr lang="fr-FR" sz="3200">
                <a:solidFill>
                  <a:srgbClr val="000000"/>
                </a:solidFill>
                <a:latin typeface="Tahoma" pitchFamily="34"/>
                <a:cs typeface="Lucida Sans Unicode" pitchFamily="34"/>
              </a:rPr>
              <a:t> &gt; 0 et </a:t>
            </a:r>
            <a:r>
              <a:rPr lang="fr-FR" sz="3200" i="1">
                <a:solidFill>
                  <a:srgbClr val="000000"/>
                </a:solidFill>
                <a:latin typeface="Tahoma" pitchFamily="34"/>
                <a:cs typeface="Lucida Sans Unicode" pitchFamily="34"/>
              </a:rPr>
              <a:t>max.in.flights.requests.per.session</a:t>
            </a:r>
            <a:r>
              <a:rPr lang="fr-FR" sz="3200">
                <a:solidFill>
                  <a:srgbClr val="000000"/>
                </a:solidFill>
                <a:latin typeface="Tahoma" pitchFamily="34"/>
                <a:cs typeface="Lucida Sans Unicode" pitchFamily="34"/>
              </a:rPr>
              <a:t> =1 </a:t>
            </a:r>
            <a:br>
              <a:rPr lang="fr-FR" sz="3200">
                <a:solidFill>
                  <a:srgbClr val="000000"/>
                </a:solidFill>
                <a:latin typeface="Tahoma" pitchFamily="34"/>
                <a:cs typeface="Lucida Sans Unicode" pitchFamily="34"/>
              </a:rPr>
            </a:br>
            <a:r>
              <a:rPr lang="fr-FR" sz="3200">
                <a:solidFill>
                  <a:srgbClr val="000000"/>
                </a:solidFill>
                <a:latin typeface="Tahoma" pitchFamily="34"/>
                <a:cs typeface="Lucida Sans Unicode" pitchFamily="34"/>
              </a:rPr>
              <a:t>(au détriment du débit global)</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name="page94">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wrap="square">
            <a:spAutoFit/>
          </a:bodyPr>
          <a:lstStyle/>
          <a:p>
            <a:pPr lvl="0"/>
            <a:r>
              <a:rPr lang="fr-FR" sz="4800"/>
              <a:t>APIs</a:t>
            </a:r>
          </a:p>
        </p:txBody>
      </p:sp>
      <p:sp>
        <p:nvSpPr>
          <p:cNvPr id="3" name="Sous-titre 2"/>
          <p:cNvSpPr txBox="1">
            <a:spLocks noGrp="1"/>
          </p:cNvSpPr>
          <p:nvPr>
            <p:ph type="subTitle" idx="4294967295"/>
          </p:nvPr>
        </p:nvSpPr>
        <p:spPr>
          <a:xfrm>
            <a:off x="1091880" y="2261880"/>
            <a:ext cx="8459640" cy="3274743"/>
          </a:xfrm>
        </p:spPr>
        <p:txBody>
          <a:bodyPr vert="horz" wrap="square">
            <a:spAutoFit/>
          </a:bodyPr>
          <a:lstStyle/>
          <a:p>
            <a:pPr lvl="0" indent="-311040" algn="ctr">
              <a:lnSpc>
                <a:spcPct val="95000"/>
              </a:lnSpc>
              <a:spcAft>
                <a:spcPts val="0"/>
              </a:spcAft>
            </a:pPr>
            <a:endParaRPr lang="fr-FR" dirty="0"/>
          </a:p>
          <a:p>
            <a:pPr lvl="0" indent="-311040" algn="ctr">
              <a:lnSpc>
                <a:spcPct val="95000"/>
              </a:lnSpc>
              <a:spcAft>
                <a:spcPts val="0"/>
              </a:spcAft>
            </a:pPr>
            <a:endParaRPr lang="fr-FR" dirty="0"/>
          </a:p>
          <a:p>
            <a:pPr lvl="0" indent="-311040" algn="ctr">
              <a:lnSpc>
                <a:spcPct val="95000"/>
              </a:lnSpc>
              <a:spcAft>
                <a:spcPts val="0"/>
              </a:spcAft>
            </a:pPr>
            <a:r>
              <a:rPr lang="fr-FR" dirty="0"/>
              <a:t>Producer API</a:t>
            </a:r>
          </a:p>
          <a:p>
            <a:pPr lvl="0" indent="-311040" algn="ctr">
              <a:lnSpc>
                <a:spcPct val="95000"/>
              </a:lnSpc>
              <a:spcAft>
                <a:spcPts val="0"/>
              </a:spcAft>
            </a:pPr>
            <a:r>
              <a:rPr lang="fr-FR" b="1" dirty="0">
                <a:solidFill>
                  <a:srgbClr val="0D1F63"/>
                </a:solidFill>
              </a:rPr>
              <a:t>Consumer API</a:t>
            </a:r>
          </a:p>
          <a:p>
            <a:pPr lvl="0" indent="-311040" algn="ctr">
              <a:lnSpc>
                <a:spcPct val="95000"/>
              </a:lnSpc>
              <a:spcAft>
                <a:spcPts val="0"/>
              </a:spcAft>
            </a:pPr>
            <a:r>
              <a:rPr lang="fr-FR" dirty="0" err="1" smtClean="0"/>
              <a:t>Sc</a:t>
            </a:r>
            <a:r>
              <a:rPr lang="fr-FR" dirty="0" err="1" smtClean="0"/>
              <a:t>hema</a:t>
            </a:r>
            <a:r>
              <a:rPr lang="fr-FR" dirty="0" smtClean="0"/>
              <a:t> </a:t>
            </a:r>
            <a:r>
              <a:rPr lang="fr-FR" dirty="0" err="1" smtClean="0"/>
              <a:t>Registry</a:t>
            </a:r>
            <a:endParaRPr lang="fr-FR" dirty="0"/>
          </a:p>
          <a:p>
            <a:pPr lvl="0" indent="-311040" algn="ctr">
              <a:lnSpc>
                <a:spcPct val="95000"/>
              </a:lnSpc>
              <a:spcAft>
                <a:spcPts val="0"/>
              </a:spcAft>
            </a:pPr>
            <a:r>
              <a:rPr lang="fr-FR" dirty="0" err="1"/>
              <a:t>Connect</a:t>
            </a:r>
            <a:r>
              <a:rPr lang="fr-FR" dirty="0"/>
              <a:t> API</a:t>
            </a:r>
          </a:p>
          <a:p>
            <a:pPr lvl="0" indent="-311040" algn="ctr">
              <a:lnSpc>
                <a:spcPct val="95000"/>
              </a:lnSpc>
              <a:spcAft>
                <a:spcPts val="0"/>
              </a:spcAft>
            </a:pPr>
            <a:r>
              <a:rPr lang="fr-FR" dirty="0"/>
              <a:t>Admin </a:t>
            </a:r>
            <a:r>
              <a:rPr lang="fr-FR" dirty="0" smtClean="0"/>
              <a:t>API</a:t>
            </a:r>
            <a:endParaRPr lang="fr-FR"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name="page9">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Confluent</a:t>
            </a:r>
          </a:p>
        </p:txBody>
      </p:sp>
      <p:sp>
        <p:nvSpPr>
          <p:cNvPr id="3" name="Espace réservé du texte 2"/>
          <p:cNvSpPr txBox="1">
            <a:spLocks noGrp="1"/>
          </p:cNvSpPr>
          <p:nvPr>
            <p:ph type="body" idx="4294967295"/>
          </p:nvPr>
        </p:nvSpPr>
        <p:spPr/>
        <p:txBody>
          <a:bodyPr vert="horz">
            <a:normAutofit fontScale="92500" lnSpcReduction="10000"/>
          </a:bodyPr>
          <a:lstStyle/>
          <a:p>
            <a:pPr lvl="0"/>
            <a:r>
              <a:rPr lang="fr-FR" dirty="0"/>
              <a:t>Créé en 2014 par </a:t>
            </a:r>
            <a:r>
              <a:rPr lang="fr-FR" i="1" dirty="0"/>
              <a:t>Jay </a:t>
            </a:r>
            <a:r>
              <a:rPr lang="fr-FR" i="1" dirty="0" err="1"/>
              <a:t>Kreps</a:t>
            </a:r>
            <a:r>
              <a:rPr lang="fr-FR" i="1" dirty="0"/>
              <a:t>, </a:t>
            </a:r>
            <a:r>
              <a:rPr lang="fr-FR" i="1" dirty="0" err="1"/>
              <a:t>Neha</a:t>
            </a:r>
            <a:r>
              <a:rPr lang="fr-FR" i="1" dirty="0"/>
              <a:t> </a:t>
            </a:r>
            <a:r>
              <a:rPr lang="fr-FR" i="1" dirty="0" err="1"/>
              <a:t>Narkhede</a:t>
            </a:r>
            <a:r>
              <a:rPr lang="fr-FR" dirty="0"/>
              <a:t>, et </a:t>
            </a:r>
            <a:r>
              <a:rPr lang="fr-FR" i="1" dirty="0"/>
              <a:t>Jun Rao</a:t>
            </a:r>
          </a:p>
          <a:p>
            <a:pPr lvl="0"/>
            <a:r>
              <a:rPr lang="fr-FR" dirty="0"/>
              <a:t>Mainteneur principal d’Apache Kafka</a:t>
            </a:r>
          </a:p>
          <a:p>
            <a:pPr lvl="0"/>
            <a:r>
              <a:rPr lang="fr-FR" dirty="0"/>
              <a:t>Plate-forme </a:t>
            </a:r>
            <a:r>
              <a:rPr lang="fr-FR" i="1" dirty="0"/>
              <a:t>Confluent</a:t>
            </a:r>
            <a:r>
              <a:rPr lang="fr-FR" dirty="0"/>
              <a:t> :</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dirty="0">
                <a:solidFill>
                  <a:srgbClr val="000000"/>
                </a:solidFill>
                <a:latin typeface="Tahoma" pitchFamily="34"/>
                <a:cs typeface="Lucida Sans Unicode" pitchFamily="34"/>
              </a:rPr>
              <a:t>Une distribution de </a:t>
            </a:r>
            <a:r>
              <a:rPr lang="fr-FR" sz="3200" dirty="0" smtClean="0">
                <a:solidFill>
                  <a:srgbClr val="000000"/>
                </a:solidFill>
                <a:latin typeface="Tahoma" pitchFamily="34"/>
                <a:cs typeface="Lucida Sans Unicode" pitchFamily="34"/>
              </a:rPr>
              <a:t>Kafka</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dirty="0" smtClean="0">
                <a:solidFill>
                  <a:srgbClr val="000000"/>
                </a:solidFill>
                <a:latin typeface="Tahoma" pitchFamily="34"/>
                <a:cs typeface="Lucida Sans Unicode" pitchFamily="34"/>
              </a:rPr>
              <a:t>Des librairies clientes</a:t>
            </a:r>
            <a:endParaRPr lang="fr-FR" sz="3200" dirty="0">
              <a:solidFill>
                <a:srgbClr val="000000"/>
              </a:solidFill>
              <a:latin typeface="Tahoma" pitchFamily="34"/>
              <a:cs typeface="Lucida Sans Unicode" pitchFamily="34"/>
            </a:endParaRP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dirty="0">
                <a:solidFill>
                  <a:srgbClr val="000000"/>
                </a:solidFill>
                <a:latin typeface="Tahoma" pitchFamily="34"/>
                <a:cs typeface="Lucida Sans Unicode" pitchFamily="34"/>
              </a:rPr>
              <a:t>Fonctionnalités commerciales </a:t>
            </a:r>
            <a:r>
              <a:rPr lang="fr-FR" sz="3200" dirty="0" smtClean="0">
                <a:solidFill>
                  <a:srgbClr val="000000"/>
                </a:solidFill>
                <a:latin typeface="Tahoma" pitchFamily="34"/>
                <a:cs typeface="Lucida Sans Unicode" pitchFamily="34"/>
              </a:rPr>
              <a:t>additionnelles : Interface d’administration, cloud</a:t>
            </a:r>
            <a:endParaRPr lang="fr-FR" sz="3200" dirty="0">
              <a:solidFill>
                <a:srgbClr val="000000"/>
              </a:solidFill>
              <a:latin typeface="Tahoma" pitchFamily="34"/>
              <a:cs typeface="Lucida Sans Unicode" pitchFamily="34"/>
            </a:endParaRPr>
          </a:p>
          <a:p>
            <a:pPr lvl="0"/>
            <a:endParaRPr lang="fr-FR"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name="page95">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Introduction</a:t>
            </a:r>
          </a:p>
        </p:txBody>
      </p:sp>
      <p:sp>
        <p:nvSpPr>
          <p:cNvPr id="3" name="Espace réservé du texte 2"/>
          <p:cNvSpPr txBox="1">
            <a:spLocks noGrp="1"/>
          </p:cNvSpPr>
          <p:nvPr>
            <p:ph type="body" idx="4294967295"/>
          </p:nvPr>
        </p:nvSpPr>
        <p:spPr/>
        <p:txBody>
          <a:bodyPr vert="horz"/>
          <a:lstStyle/>
          <a:p>
            <a:pPr lvl="0"/>
            <a:r>
              <a:rPr lang="fr-FR" dirty="0"/>
              <a:t>Les applications qui ont besoin de lire les données de Kafka utilisent un </a:t>
            </a:r>
            <a:r>
              <a:rPr lang="fr-FR" b="1" i="1" dirty="0" err="1" smtClean="0">
                <a:solidFill>
                  <a:srgbClr val="182F7C"/>
                </a:solidFill>
              </a:rPr>
              <a:t>IConsumer</a:t>
            </a:r>
            <a:r>
              <a:rPr lang="fr-FR" dirty="0" smtClean="0"/>
              <a:t> </a:t>
            </a:r>
            <a:r>
              <a:rPr lang="fr-FR" dirty="0"/>
              <a:t>pour s'abonner aux topics Kafka</a:t>
            </a:r>
          </a:p>
          <a:p>
            <a:pPr lvl="0"/>
            <a:endParaRPr lang="fr-FR" dirty="0"/>
          </a:p>
          <a:p>
            <a:pPr lvl="0"/>
            <a:r>
              <a:rPr lang="fr-FR" dirty="0"/>
              <a:t>Pour bien comprendre l’API, il faut comprendre la notion de groupe de consommateurs et leurs relations avec les partitions</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name="page96">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Groupes de consommateurs</a:t>
            </a:r>
          </a:p>
        </p:txBody>
      </p:sp>
      <p:sp>
        <p:nvSpPr>
          <p:cNvPr id="3" name="Espace réservé du texte 2"/>
          <p:cNvSpPr txBox="1">
            <a:spLocks noGrp="1"/>
          </p:cNvSpPr>
          <p:nvPr>
            <p:ph type="body" idx="4294967295"/>
          </p:nvPr>
        </p:nvSpPr>
        <p:spPr/>
        <p:txBody>
          <a:bodyPr vert="horz"/>
          <a:lstStyle/>
          <a:p>
            <a:pPr lvl="0"/>
            <a:r>
              <a:rPr lang="fr-FR" sz="2800"/>
              <a:t>Les consommateurs font généralement partie d'un </a:t>
            </a:r>
            <a:r>
              <a:rPr lang="fr-FR" sz="2800" b="1">
                <a:solidFill>
                  <a:srgbClr val="0D1F63"/>
                </a:solidFill>
              </a:rPr>
              <a:t>groupe de consommateurs</a:t>
            </a:r>
            <a:r>
              <a:rPr lang="fr-FR" sz="2800"/>
              <a:t>.</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2800">
                <a:solidFill>
                  <a:srgbClr val="000000"/>
                </a:solidFill>
                <a:latin typeface="Tahoma" pitchFamily="34"/>
                <a:cs typeface="Lucida Sans Unicode" pitchFamily="34"/>
              </a:rPr>
              <a:t>Chaque consommateur d’un groupe reçoit les messages d'un sous-ensemble différent des partitions du topic.</a:t>
            </a:r>
          </a:p>
        </p:txBody>
      </p:sp>
      <p:pic>
        <p:nvPicPr>
          <p:cNvPr id="4" name="Image 3">
            <a:extLst>
              <a:ext uri="{FF2B5EF4-FFF2-40B4-BE49-F238E27FC236}">
                <a16:creationId xmlns:a16="http://schemas.microsoft.com/office/drawing/2014/main" id="{00000000-0000-0000-0000-000000000000}"/>
              </a:ext>
            </a:extLst>
          </p:cNvPr>
          <p:cNvPicPr>
            <a:picLocks noChangeAspect="1"/>
          </p:cNvPicPr>
          <p:nvPr/>
        </p:nvPicPr>
        <p:blipFill>
          <a:blip r:embed="rId3">
            <a:lum/>
            <a:alphaModFix/>
          </a:blip>
          <a:srcRect/>
          <a:stretch>
            <a:fillRect/>
          </a:stretch>
        </p:blipFill>
        <p:spPr>
          <a:xfrm>
            <a:off x="204840" y="5328000"/>
            <a:ext cx="2747160" cy="1938600"/>
          </a:xfrm>
          <a:prstGeom prst="rect">
            <a:avLst/>
          </a:prstGeom>
          <a:noFill/>
          <a:ln>
            <a:noFill/>
          </a:ln>
        </p:spPr>
      </p:pic>
      <p:pic>
        <p:nvPicPr>
          <p:cNvPr id="5" name="Image 4">
            <a:extLst>
              <a:ext uri="{FF2B5EF4-FFF2-40B4-BE49-F238E27FC236}">
                <a16:creationId xmlns:a16="http://schemas.microsoft.com/office/drawing/2014/main" id="{00000000-0000-0000-0000-000000000000}"/>
              </a:ext>
            </a:extLst>
          </p:cNvPr>
          <p:cNvPicPr>
            <a:picLocks noChangeAspect="1"/>
          </p:cNvPicPr>
          <p:nvPr/>
        </p:nvPicPr>
        <p:blipFill>
          <a:blip r:embed="rId4">
            <a:lum/>
            <a:alphaModFix/>
          </a:blip>
          <a:srcRect/>
          <a:stretch>
            <a:fillRect/>
          </a:stretch>
        </p:blipFill>
        <p:spPr>
          <a:xfrm>
            <a:off x="3168000" y="5328000"/>
            <a:ext cx="2754719" cy="1944000"/>
          </a:xfrm>
          <a:prstGeom prst="rect">
            <a:avLst/>
          </a:prstGeom>
          <a:noFill/>
          <a:ln>
            <a:noFill/>
          </a:ln>
        </p:spPr>
      </p:pic>
      <p:pic>
        <p:nvPicPr>
          <p:cNvPr id="6" name="Image 5">
            <a:extLst>
              <a:ext uri="{FF2B5EF4-FFF2-40B4-BE49-F238E27FC236}">
                <a16:creationId xmlns:a16="http://schemas.microsoft.com/office/drawing/2014/main" id="{00000000-0000-0000-0000-000000000000}"/>
              </a:ext>
            </a:extLst>
          </p:cNvPr>
          <p:cNvPicPr>
            <a:picLocks noChangeAspect="1"/>
          </p:cNvPicPr>
          <p:nvPr/>
        </p:nvPicPr>
        <p:blipFill>
          <a:blip r:embed="rId5">
            <a:lum/>
            <a:alphaModFix/>
          </a:blip>
          <a:srcRect/>
          <a:stretch>
            <a:fillRect/>
          </a:stretch>
        </p:blipFill>
        <p:spPr>
          <a:xfrm>
            <a:off x="6552000" y="5328000"/>
            <a:ext cx="2709360" cy="225144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name="page97">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Rééquilibrage dynamique des consommateurs</a:t>
            </a:r>
          </a:p>
        </p:txBody>
      </p:sp>
      <p:sp>
        <p:nvSpPr>
          <p:cNvPr id="3" name="Espace réservé du texte 2"/>
          <p:cNvSpPr txBox="1">
            <a:spLocks noGrp="1"/>
          </p:cNvSpPr>
          <p:nvPr>
            <p:ph type="body" idx="4294967295"/>
          </p:nvPr>
        </p:nvSpPr>
        <p:spPr/>
        <p:txBody>
          <a:bodyPr vert="horz">
            <a:normAutofit fontScale="77500" lnSpcReduction="20000"/>
          </a:bodyPr>
          <a:lstStyle/>
          <a:p>
            <a:pPr lvl="0"/>
            <a:r>
              <a:rPr lang="fr-FR"/>
              <a:t>Lors de l’ajout d’un nouveau consommateur, celui-ci peut se faire affecter une partition consommée précédemment par un autre consommateur du groupe.</a:t>
            </a:r>
          </a:p>
          <a:p>
            <a:pPr lvl="0"/>
            <a:r>
              <a:rPr lang="fr-FR"/>
              <a:t>Lors de l’arrêt d’un consommateur, la partition qui lui était assignée est réaffectée à un autre consommateur</a:t>
            </a:r>
          </a:p>
          <a:p>
            <a:pPr lvl="0"/>
            <a:r>
              <a:rPr lang="fr-FR"/>
              <a:t>Cette répartition dynamique offre la scalabilité et la tolérance aux défaillances mais n’est pas spécialement désirable</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car durant le rééquilibrage les messages ne sont pas consommés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les consommateurs si ils utilisent des caches sont obligés de les rafraîchir</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name="page98">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Membership et détection de pannes</a:t>
            </a:r>
          </a:p>
        </p:txBody>
      </p:sp>
      <p:sp>
        <p:nvSpPr>
          <p:cNvPr id="3" name="Espace réservé du texte 2"/>
          <p:cNvSpPr txBox="1">
            <a:spLocks noGrp="1"/>
          </p:cNvSpPr>
          <p:nvPr>
            <p:ph type="body" idx="4294967295"/>
          </p:nvPr>
        </p:nvSpPr>
        <p:spPr/>
        <p:txBody>
          <a:bodyPr vert="horz">
            <a:normAutofit fontScale="77500" lnSpcReduction="20000"/>
          </a:bodyPr>
          <a:lstStyle/>
          <a:p>
            <a:pPr lvl="0"/>
            <a:r>
              <a:rPr lang="fr-FR"/>
              <a:t>Les consommateurs maintiennent leur appartenance à un groupe et leurs attributions de partitions en envoyant régulièrement des </a:t>
            </a:r>
            <a:r>
              <a:rPr lang="fr-FR" i="1"/>
              <a:t>heartbeat</a:t>
            </a:r>
            <a:r>
              <a:rPr lang="fr-FR"/>
              <a:t> à un broker coordinateur (qui peut être différent en fonction des groupes).</a:t>
            </a:r>
            <a:br>
              <a:rPr lang="fr-FR"/>
            </a:br>
            <a:endParaRPr lang="fr-FR"/>
          </a:p>
          <a:p>
            <a:pPr lvl="0"/>
            <a:r>
              <a:rPr lang="fr-FR" sz="2800">
                <a:latin typeface="Courier New" pitchFamily="49"/>
              </a:rPr>
              <a:t>kafka-consumer-groups.sh --bootstrap-server localhost:9092 --group sample --describe --state</a:t>
            </a:r>
          </a:p>
          <a:p>
            <a:pPr lvl="0"/>
            <a:endParaRPr lang="fr-FR"/>
          </a:p>
          <a:p>
            <a:pPr lvl="0"/>
            <a:r>
              <a:rPr lang="fr-FR"/>
              <a:t>Si un consommateur cesse d'envoyer des </a:t>
            </a:r>
            <a:r>
              <a:rPr lang="fr-FR" i="1"/>
              <a:t>heartbeats</a:t>
            </a:r>
            <a:r>
              <a:rPr lang="fr-FR"/>
              <a:t>, sa session expire et le coordinateur démarre une réaffectation des partitions</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name="page99">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Création de </a:t>
            </a:r>
            <a:r>
              <a:rPr lang="fr-FR" i="1"/>
              <a:t>KafkaConsumer</a:t>
            </a:r>
          </a:p>
        </p:txBody>
      </p:sp>
      <p:sp>
        <p:nvSpPr>
          <p:cNvPr id="3" name="Espace réservé du texte 2"/>
          <p:cNvSpPr txBox="1">
            <a:spLocks noGrp="1"/>
          </p:cNvSpPr>
          <p:nvPr>
            <p:ph type="body" idx="4294967295"/>
          </p:nvPr>
        </p:nvSpPr>
        <p:spPr/>
        <p:txBody>
          <a:bodyPr vert="horz">
            <a:normAutofit fontScale="47500" lnSpcReduction="20000"/>
          </a:bodyPr>
          <a:lstStyle/>
          <a:p>
            <a:pPr lvl="0"/>
            <a:r>
              <a:rPr lang="fr-FR" dirty="0" smtClean="0"/>
              <a:t>La construction d’un </a:t>
            </a:r>
            <a:r>
              <a:rPr lang="fr-FR" b="1" i="1" dirty="0" err="1" smtClean="0">
                <a:solidFill>
                  <a:srgbClr val="0D1F63"/>
                </a:solidFill>
              </a:rPr>
              <a:t>IConsumer</a:t>
            </a:r>
            <a:r>
              <a:rPr lang="fr-FR" dirty="0" smtClean="0"/>
              <a:t> </a:t>
            </a:r>
            <a:r>
              <a:rPr lang="fr-FR" dirty="0"/>
              <a:t>est similaire à celle d’une </a:t>
            </a:r>
            <a:r>
              <a:rPr lang="fr-FR" i="1" dirty="0" err="1" smtClean="0"/>
              <a:t>IProducer</a:t>
            </a:r>
            <a:endParaRPr lang="fr-FR" i="1" dirty="0"/>
          </a:p>
          <a:p>
            <a:pPr lvl="0"/>
            <a:r>
              <a:rPr lang="en-US" dirty="0" err="1" smtClean="0"/>
              <a:t>Instancier</a:t>
            </a:r>
            <a:r>
              <a:rPr lang="en-US" dirty="0" smtClean="0"/>
              <a:t> </a:t>
            </a:r>
            <a:r>
              <a:rPr lang="en-US" dirty="0" err="1" smtClean="0"/>
              <a:t>une</a:t>
            </a:r>
            <a:r>
              <a:rPr lang="en-US" dirty="0" smtClean="0"/>
              <a:t> </a:t>
            </a:r>
            <a:r>
              <a:rPr lang="en-US" dirty="0" err="1" smtClean="0"/>
              <a:t>classe</a:t>
            </a:r>
            <a:r>
              <a:rPr lang="en-US" dirty="0" smtClean="0"/>
              <a:t> </a:t>
            </a:r>
            <a:r>
              <a:rPr lang="en-US" b="1" i="1" dirty="0" err="1">
                <a:solidFill>
                  <a:srgbClr val="0D1F63"/>
                </a:solidFill>
              </a:rPr>
              <a:t>ConsumerConfig</a:t>
            </a:r>
            <a:r>
              <a:rPr lang="en-US" dirty="0" smtClean="0"/>
              <a:t> et la </a:t>
            </a:r>
            <a:r>
              <a:rPr lang="en-US" dirty="0" err="1" smtClean="0"/>
              <a:t>fournir</a:t>
            </a:r>
            <a:r>
              <a:rPr lang="en-US" dirty="0" smtClean="0"/>
              <a:t> au </a:t>
            </a:r>
            <a:r>
              <a:rPr lang="en-US" b="1" i="1" dirty="0" err="1">
                <a:solidFill>
                  <a:srgbClr val="0D1F63"/>
                </a:solidFill>
              </a:rPr>
              <a:t>ConsumerBuilder</a:t>
            </a:r>
            <a:r>
              <a:rPr lang="en-US" dirty="0" smtClean="0"/>
              <a:t> :</a:t>
            </a:r>
            <a:endParaRPr lang="fr-FR" dirty="0" smtClean="0"/>
          </a:p>
          <a:p>
            <a:pPr lvl="0"/>
            <a:r>
              <a:rPr lang="fr-FR" dirty="0" smtClean="0"/>
              <a:t>Plusieurs </a:t>
            </a:r>
            <a:r>
              <a:rPr lang="fr-FR" dirty="0"/>
              <a:t>propriétés doivent être spécifiées </a:t>
            </a:r>
            <a:r>
              <a:rPr lang="fr-FR" dirty="0" smtClean="0"/>
              <a:t>:</a:t>
            </a:r>
            <a:endParaRPr lang="fr-FR" dirty="0"/>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i="1" dirty="0" err="1">
                <a:solidFill>
                  <a:srgbClr val="000000"/>
                </a:solidFill>
                <a:latin typeface="Tahoma" pitchFamily="34"/>
                <a:cs typeface="Lucida Sans Unicode" pitchFamily="34"/>
              </a:rPr>
              <a:t>bootstrap.servers</a:t>
            </a:r>
            <a:endParaRPr lang="fr-FR" sz="3200" i="1" dirty="0">
              <a:solidFill>
                <a:srgbClr val="000000"/>
              </a:solidFill>
              <a:latin typeface="Tahoma" pitchFamily="34"/>
              <a:cs typeface="Lucida Sans Unicode" pitchFamily="34"/>
            </a:endParaRP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i="1" dirty="0" smtClean="0">
                <a:solidFill>
                  <a:srgbClr val="000000"/>
                </a:solidFill>
                <a:latin typeface="Tahoma" pitchFamily="34"/>
                <a:cs typeface="Lucida Sans Unicode" pitchFamily="34"/>
              </a:rPr>
              <a:t>group.id</a:t>
            </a:r>
            <a:r>
              <a:rPr lang="fr-FR" sz="3200" dirty="0" smtClean="0">
                <a:solidFill>
                  <a:srgbClr val="000000"/>
                </a:solidFill>
                <a:latin typeface="Tahoma" pitchFamily="34"/>
                <a:cs typeface="Lucida Sans Unicode" pitchFamily="34"/>
              </a:rPr>
              <a:t> </a:t>
            </a:r>
            <a:r>
              <a:rPr lang="fr-FR" sz="3200" dirty="0">
                <a:solidFill>
                  <a:srgbClr val="000000"/>
                </a:solidFill>
                <a:latin typeface="Tahoma" pitchFamily="34"/>
                <a:cs typeface="Lucida Sans Unicode" pitchFamily="34"/>
              </a:rPr>
              <a:t>qui spécifie le groupe de </a:t>
            </a:r>
            <a:r>
              <a:rPr lang="fr-FR" sz="3200" dirty="0" smtClean="0">
                <a:solidFill>
                  <a:srgbClr val="000000"/>
                </a:solidFill>
                <a:latin typeface="Tahoma" pitchFamily="34"/>
                <a:cs typeface="Lucida Sans Unicode" pitchFamily="34"/>
              </a:rPr>
              <a:t>consommateur</a:t>
            </a:r>
            <a:endParaRPr lang="fr-FR" sz="3200" dirty="0">
              <a:solidFill>
                <a:srgbClr val="000000"/>
              </a:solidFill>
              <a:latin typeface="Tahoma" pitchFamily="34"/>
              <a:cs typeface="Lucida Sans Unicode" pitchFamily="34"/>
            </a:endParaRPr>
          </a:p>
          <a:p>
            <a:pPr marL="0" lvl="1" indent="0" hangingPunct="0">
              <a:lnSpc>
                <a:spcPct val="120000"/>
              </a:lnSpc>
              <a:spcBef>
                <a:spcPts val="0"/>
              </a:spcBef>
              <a:buClr>
                <a:srgbClr val="000000"/>
              </a:buClr>
              <a:buSzPct val="100000"/>
              <a:buNone/>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dirty="0">
                <a:solidFill>
                  <a:srgbClr val="000000"/>
                </a:solidFill>
                <a:latin typeface="Courier New" panose="02070309020205020404" pitchFamily="49" charset="0"/>
                <a:cs typeface="Courier New" panose="02070309020205020404" pitchFamily="49" charset="0"/>
              </a:rPr>
              <a:t>var config = new </a:t>
            </a:r>
            <a:r>
              <a:rPr lang="fr-FR" sz="3200" dirty="0" err="1">
                <a:solidFill>
                  <a:srgbClr val="000000"/>
                </a:solidFill>
                <a:latin typeface="Courier New" panose="02070309020205020404" pitchFamily="49" charset="0"/>
                <a:cs typeface="Courier New" panose="02070309020205020404" pitchFamily="49" charset="0"/>
              </a:rPr>
              <a:t>ConsumerConfig</a:t>
            </a:r>
            <a:endParaRPr lang="fr-FR" sz="3200" dirty="0">
              <a:solidFill>
                <a:srgbClr val="000000"/>
              </a:solidFill>
              <a:latin typeface="Courier New" panose="02070309020205020404" pitchFamily="49" charset="0"/>
              <a:cs typeface="Courier New" panose="02070309020205020404" pitchFamily="49" charset="0"/>
            </a:endParaRPr>
          </a:p>
          <a:p>
            <a:pPr marL="0" lvl="1" indent="0" hangingPunct="0">
              <a:lnSpc>
                <a:spcPct val="120000"/>
              </a:lnSpc>
              <a:spcBef>
                <a:spcPts val="0"/>
              </a:spcBef>
              <a:buClr>
                <a:srgbClr val="000000"/>
              </a:buClr>
              <a:buSzPct val="100000"/>
              <a:buNone/>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dirty="0">
                <a:solidFill>
                  <a:srgbClr val="000000"/>
                </a:solidFill>
                <a:latin typeface="Courier New" panose="02070309020205020404" pitchFamily="49" charset="0"/>
                <a:cs typeface="Courier New" panose="02070309020205020404" pitchFamily="49" charset="0"/>
              </a:rPr>
              <a:t>{</a:t>
            </a:r>
          </a:p>
          <a:p>
            <a:pPr marL="0" lvl="1" indent="0" hangingPunct="0">
              <a:lnSpc>
                <a:spcPct val="120000"/>
              </a:lnSpc>
              <a:spcBef>
                <a:spcPts val="0"/>
              </a:spcBef>
              <a:buClr>
                <a:srgbClr val="000000"/>
              </a:buClr>
              <a:buSzPct val="100000"/>
              <a:buNone/>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dirty="0">
                <a:solidFill>
                  <a:srgbClr val="000000"/>
                </a:solidFill>
                <a:latin typeface="Courier New" panose="02070309020205020404" pitchFamily="49" charset="0"/>
                <a:cs typeface="Courier New" panose="02070309020205020404" pitchFamily="49" charset="0"/>
              </a:rPr>
              <a:t>    </a:t>
            </a:r>
            <a:r>
              <a:rPr lang="fr-FR" sz="3200" dirty="0" err="1">
                <a:solidFill>
                  <a:srgbClr val="000000"/>
                </a:solidFill>
                <a:latin typeface="Courier New" panose="02070309020205020404" pitchFamily="49" charset="0"/>
                <a:cs typeface="Courier New" panose="02070309020205020404" pitchFamily="49" charset="0"/>
              </a:rPr>
              <a:t>BootstrapServers</a:t>
            </a:r>
            <a:r>
              <a:rPr lang="fr-FR" sz="3200" dirty="0">
                <a:solidFill>
                  <a:srgbClr val="000000"/>
                </a:solidFill>
                <a:latin typeface="Courier New" panose="02070309020205020404" pitchFamily="49" charset="0"/>
                <a:cs typeface="Courier New" panose="02070309020205020404" pitchFamily="49" charset="0"/>
              </a:rPr>
              <a:t> = "host1:9092,host2:9092",</a:t>
            </a:r>
          </a:p>
          <a:p>
            <a:pPr marL="0" lvl="1" indent="0" hangingPunct="0">
              <a:lnSpc>
                <a:spcPct val="120000"/>
              </a:lnSpc>
              <a:spcBef>
                <a:spcPts val="0"/>
              </a:spcBef>
              <a:buClr>
                <a:srgbClr val="000000"/>
              </a:buClr>
              <a:buSzPct val="100000"/>
              <a:buNone/>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dirty="0">
                <a:solidFill>
                  <a:srgbClr val="000000"/>
                </a:solidFill>
                <a:latin typeface="Courier New" panose="02070309020205020404" pitchFamily="49" charset="0"/>
                <a:cs typeface="Courier New" panose="02070309020205020404" pitchFamily="49" charset="0"/>
              </a:rPr>
              <a:t>    </a:t>
            </a:r>
            <a:r>
              <a:rPr lang="fr-FR" sz="3200" dirty="0" err="1">
                <a:solidFill>
                  <a:srgbClr val="000000"/>
                </a:solidFill>
                <a:latin typeface="Courier New" panose="02070309020205020404" pitchFamily="49" charset="0"/>
                <a:cs typeface="Courier New" panose="02070309020205020404" pitchFamily="49" charset="0"/>
              </a:rPr>
              <a:t>GroupId</a:t>
            </a:r>
            <a:r>
              <a:rPr lang="fr-FR" sz="3200" dirty="0">
                <a:solidFill>
                  <a:srgbClr val="000000"/>
                </a:solidFill>
                <a:latin typeface="Courier New" panose="02070309020205020404" pitchFamily="49" charset="0"/>
                <a:cs typeface="Courier New" panose="02070309020205020404" pitchFamily="49" charset="0"/>
              </a:rPr>
              <a:t> = "</a:t>
            </a:r>
            <a:r>
              <a:rPr lang="fr-FR" sz="3200" dirty="0" err="1">
                <a:solidFill>
                  <a:srgbClr val="000000"/>
                </a:solidFill>
                <a:latin typeface="Courier New" panose="02070309020205020404" pitchFamily="49" charset="0"/>
                <a:cs typeface="Courier New" panose="02070309020205020404" pitchFamily="49" charset="0"/>
              </a:rPr>
              <a:t>foo</a:t>
            </a:r>
            <a:r>
              <a:rPr lang="fr-FR" sz="3200" dirty="0">
                <a:solidFill>
                  <a:srgbClr val="000000"/>
                </a:solidFill>
                <a:latin typeface="Courier New" panose="02070309020205020404" pitchFamily="49" charset="0"/>
                <a:cs typeface="Courier New" panose="02070309020205020404" pitchFamily="49" charset="0"/>
              </a:rPr>
              <a:t>",</a:t>
            </a:r>
          </a:p>
          <a:p>
            <a:pPr marL="0" lvl="1" indent="0" hangingPunct="0">
              <a:lnSpc>
                <a:spcPct val="120000"/>
              </a:lnSpc>
              <a:spcBef>
                <a:spcPts val="0"/>
              </a:spcBef>
              <a:buClr>
                <a:srgbClr val="000000"/>
              </a:buClr>
              <a:buSzPct val="100000"/>
              <a:buNone/>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dirty="0" smtClean="0">
                <a:solidFill>
                  <a:srgbClr val="000000"/>
                </a:solidFill>
                <a:latin typeface="Courier New" panose="02070309020205020404" pitchFamily="49" charset="0"/>
                <a:cs typeface="Courier New" panose="02070309020205020404" pitchFamily="49" charset="0"/>
              </a:rPr>
              <a:t>};</a:t>
            </a:r>
            <a:endParaRPr lang="fr-FR" sz="3200" dirty="0">
              <a:solidFill>
                <a:srgbClr val="000000"/>
              </a:solidFill>
              <a:latin typeface="Courier New" panose="02070309020205020404" pitchFamily="49" charset="0"/>
              <a:cs typeface="Courier New" panose="02070309020205020404" pitchFamily="49" charset="0"/>
            </a:endParaRPr>
          </a:p>
          <a:p>
            <a:pPr marL="0" lvl="1" indent="0" hangingPunct="0">
              <a:lnSpc>
                <a:spcPct val="120000"/>
              </a:lnSpc>
              <a:spcBef>
                <a:spcPts val="0"/>
              </a:spcBef>
              <a:buClr>
                <a:srgbClr val="000000"/>
              </a:buClr>
              <a:buSzPct val="100000"/>
              <a:buNone/>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endParaRPr lang="fr-FR" sz="3200" dirty="0">
              <a:solidFill>
                <a:srgbClr val="000000"/>
              </a:solidFill>
              <a:latin typeface="Courier New" panose="02070309020205020404" pitchFamily="49" charset="0"/>
              <a:cs typeface="Courier New" panose="02070309020205020404" pitchFamily="49" charset="0"/>
            </a:endParaRPr>
          </a:p>
          <a:p>
            <a:pPr marL="0" lvl="1" indent="0" hangingPunct="0">
              <a:lnSpc>
                <a:spcPct val="120000"/>
              </a:lnSpc>
              <a:spcBef>
                <a:spcPts val="0"/>
              </a:spcBef>
              <a:buClr>
                <a:srgbClr val="000000"/>
              </a:buClr>
              <a:buSzPct val="100000"/>
              <a:buNone/>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dirty="0" err="1">
                <a:solidFill>
                  <a:srgbClr val="000000"/>
                </a:solidFill>
                <a:latin typeface="Courier New" panose="02070309020205020404" pitchFamily="49" charset="0"/>
                <a:cs typeface="Courier New" panose="02070309020205020404" pitchFamily="49" charset="0"/>
              </a:rPr>
              <a:t>using</a:t>
            </a:r>
            <a:r>
              <a:rPr lang="fr-FR" sz="3200" dirty="0">
                <a:solidFill>
                  <a:srgbClr val="000000"/>
                </a:solidFill>
                <a:latin typeface="Courier New" panose="02070309020205020404" pitchFamily="49" charset="0"/>
                <a:cs typeface="Courier New" panose="02070309020205020404" pitchFamily="49" charset="0"/>
              </a:rPr>
              <a:t> (var consumer = new </a:t>
            </a:r>
            <a:r>
              <a:rPr lang="fr-FR" sz="3200" dirty="0" err="1">
                <a:solidFill>
                  <a:srgbClr val="000000"/>
                </a:solidFill>
                <a:latin typeface="Courier New" panose="02070309020205020404" pitchFamily="49" charset="0"/>
                <a:cs typeface="Courier New" panose="02070309020205020404" pitchFamily="49" charset="0"/>
              </a:rPr>
              <a:t>ConsumerBuilder</a:t>
            </a:r>
            <a:r>
              <a:rPr lang="fr-FR" sz="3200" dirty="0">
                <a:solidFill>
                  <a:srgbClr val="000000"/>
                </a:solidFill>
                <a:latin typeface="Courier New" panose="02070309020205020404" pitchFamily="49" charset="0"/>
                <a:cs typeface="Courier New" panose="02070309020205020404" pitchFamily="49" charset="0"/>
              </a:rPr>
              <a:t>&lt;Ignore, string&gt;(config).</a:t>
            </a:r>
            <a:r>
              <a:rPr lang="fr-FR" sz="3200" dirty="0" err="1">
                <a:solidFill>
                  <a:srgbClr val="000000"/>
                </a:solidFill>
                <a:latin typeface="Courier New" panose="02070309020205020404" pitchFamily="49" charset="0"/>
                <a:cs typeface="Courier New" panose="02070309020205020404" pitchFamily="49" charset="0"/>
              </a:rPr>
              <a:t>Build</a:t>
            </a:r>
            <a:r>
              <a:rPr lang="fr-FR" sz="3200" dirty="0">
                <a:solidFill>
                  <a:srgbClr val="000000"/>
                </a:solidFill>
                <a:latin typeface="Courier New" panose="02070309020205020404" pitchFamily="49" charset="0"/>
                <a:cs typeface="Courier New" panose="02070309020205020404" pitchFamily="49" charset="0"/>
              </a:rPr>
              <a:t>())</a:t>
            </a:r>
          </a:p>
          <a:p>
            <a:pPr marL="0" lvl="1" indent="0" hangingPunct="0">
              <a:lnSpc>
                <a:spcPct val="120000"/>
              </a:lnSpc>
              <a:spcBef>
                <a:spcPts val="0"/>
              </a:spcBef>
              <a:buClr>
                <a:srgbClr val="000000"/>
              </a:buClr>
              <a:buSzPct val="100000"/>
              <a:buNone/>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dirty="0">
                <a:solidFill>
                  <a:srgbClr val="000000"/>
                </a:solidFill>
                <a:latin typeface="Courier New" panose="02070309020205020404" pitchFamily="49" charset="0"/>
                <a:cs typeface="Courier New" panose="02070309020205020404" pitchFamily="49" charset="0"/>
              </a:rPr>
              <a:t>{</a:t>
            </a:r>
          </a:p>
          <a:p>
            <a:pPr marL="0" lvl="1" indent="0" hangingPunct="0">
              <a:lnSpc>
                <a:spcPct val="120000"/>
              </a:lnSpc>
              <a:spcBef>
                <a:spcPts val="0"/>
              </a:spcBef>
              <a:buClr>
                <a:srgbClr val="000000"/>
              </a:buClr>
              <a:buSzPct val="100000"/>
              <a:buNone/>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dirty="0">
                <a:solidFill>
                  <a:srgbClr val="000000"/>
                </a:solidFill>
                <a:latin typeface="Courier New" panose="02070309020205020404" pitchFamily="49" charset="0"/>
                <a:cs typeface="Courier New" panose="02070309020205020404" pitchFamily="49" charset="0"/>
              </a:rPr>
              <a:t>    ...</a:t>
            </a:r>
          </a:p>
          <a:p>
            <a:pPr marL="0" lvl="1" indent="0" hangingPunct="0">
              <a:lnSpc>
                <a:spcPct val="120000"/>
              </a:lnSpc>
              <a:spcBef>
                <a:spcPts val="0"/>
              </a:spcBef>
              <a:buClr>
                <a:srgbClr val="000000"/>
              </a:buClr>
              <a:buSzPct val="100000"/>
              <a:buNone/>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dirty="0">
                <a:solidFill>
                  <a:srgbClr val="000000"/>
                </a:solidFill>
                <a:latin typeface="Courier New" panose="02070309020205020404" pitchFamily="49" charset="0"/>
                <a:cs typeface="Courier New" panose="02070309020205020404" pitchFamily="49" charset="0"/>
              </a:rPr>
              <a:t>}</a:t>
            </a:r>
            <a:endParaRPr lang="fr-FR" sz="3200" dirty="0">
              <a:solidFill>
                <a:srgbClr val="000000"/>
              </a:solidFill>
              <a:latin typeface="Courier New" panose="02070309020205020404" pitchFamily="49" charset="0"/>
              <a:cs typeface="Courier New" panose="02070309020205020404" pitchFamily="49" charset="0"/>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name="page101">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Abonnement à un </a:t>
            </a:r>
            <a:r>
              <a:rPr lang="fr-FR" i="1"/>
              <a:t>topic</a:t>
            </a:r>
          </a:p>
        </p:txBody>
      </p:sp>
      <p:sp>
        <p:nvSpPr>
          <p:cNvPr id="3" name="Espace réservé du texte 2"/>
          <p:cNvSpPr txBox="1">
            <a:spLocks noGrp="1"/>
          </p:cNvSpPr>
          <p:nvPr>
            <p:ph type="body" idx="4294967295"/>
          </p:nvPr>
        </p:nvSpPr>
        <p:spPr/>
        <p:txBody>
          <a:bodyPr vert="horz"/>
          <a:lstStyle/>
          <a:p>
            <a:pPr lvl="0"/>
            <a:r>
              <a:rPr lang="fr-FR" dirty="0"/>
              <a:t>Après la création d’un consommateur, il faut souscrire à un </a:t>
            </a:r>
            <a:r>
              <a:rPr lang="fr-FR" i="1" dirty="0"/>
              <a:t>topic</a:t>
            </a:r>
          </a:p>
          <a:p>
            <a:pPr lvl="0"/>
            <a:r>
              <a:rPr lang="fr-FR" dirty="0"/>
              <a:t>La méthode </a:t>
            </a:r>
            <a:r>
              <a:rPr lang="fr-FR" b="1" i="1" dirty="0" err="1">
                <a:solidFill>
                  <a:srgbClr val="182F7C"/>
                </a:solidFill>
              </a:rPr>
              <a:t>S</a:t>
            </a:r>
            <a:r>
              <a:rPr lang="fr-FR" b="1" i="1" dirty="0" err="1" smtClean="0">
                <a:solidFill>
                  <a:srgbClr val="182F7C"/>
                </a:solidFill>
              </a:rPr>
              <a:t>ubscribe</a:t>
            </a:r>
            <a:r>
              <a:rPr lang="fr-FR" b="1" i="1" dirty="0">
                <a:solidFill>
                  <a:srgbClr val="182F7C"/>
                </a:solidFill>
              </a:rPr>
              <a:t>()</a:t>
            </a:r>
            <a:r>
              <a:rPr lang="fr-FR" dirty="0"/>
              <a:t> prend une liste de </a:t>
            </a:r>
            <a:r>
              <a:rPr lang="fr-FR" i="1" dirty="0"/>
              <a:t>topics</a:t>
            </a:r>
            <a:r>
              <a:rPr lang="fr-FR" dirty="0"/>
              <a:t> comme paramètre.</a:t>
            </a:r>
            <a:br>
              <a:rPr lang="fr-FR" dirty="0"/>
            </a:br>
            <a:r>
              <a:rPr lang="fr-FR" dirty="0"/>
              <a:t> Ex :</a:t>
            </a:r>
            <a:br>
              <a:rPr lang="fr-FR" dirty="0"/>
            </a:br>
            <a:r>
              <a:rPr lang="fr-FR" sz="1800" dirty="0" err="1" smtClean="0">
                <a:latin typeface="Courier new" pitchFamily="49"/>
              </a:rPr>
              <a:t>consumer.Subscribe</a:t>
            </a:r>
            <a:r>
              <a:rPr lang="fr-FR" sz="1800" dirty="0" smtClean="0">
                <a:latin typeface="Courier new" pitchFamily="49"/>
              </a:rPr>
              <a:t>("</a:t>
            </a:r>
            <a:r>
              <a:rPr lang="fr-FR" sz="1800" dirty="0" err="1" smtClean="0">
                <a:latin typeface="Courier new" pitchFamily="49"/>
              </a:rPr>
              <a:t>myTopic</a:t>
            </a:r>
            <a:r>
              <a:rPr lang="fr-FR" sz="1800" dirty="0" smtClean="0">
                <a:latin typeface="Courier new" pitchFamily="49"/>
              </a:rPr>
              <a:t>");</a:t>
            </a:r>
            <a:endParaRPr lang="fr-FR" sz="1800" dirty="0">
              <a:latin typeface="Courier new" pitchFamily="49"/>
            </a:endParaRPr>
          </a:p>
          <a:p>
            <a:pPr lvl="0"/>
            <a:r>
              <a:rPr lang="fr-FR" dirty="0"/>
              <a:t>Il est également possible d’utiliser </a:t>
            </a:r>
            <a:r>
              <a:rPr lang="fr-FR" i="1" dirty="0" err="1"/>
              <a:t>subscribe</a:t>
            </a:r>
            <a:r>
              <a:rPr lang="fr-FR" i="1" dirty="0"/>
              <a:t>()</a:t>
            </a:r>
            <a:r>
              <a:rPr lang="fr-FR" dirty="0"/>
              <a:t> avec une expression régulière</a:t>
            </a:r>
            <a:br>
              <a:rPr lang="fr-FR" dirty="0"/>
            </a:br>
            <a:r>
              <a:rPr lang="fr-FR" sz="1800" dirty="0" err="1" smtClean="0">
                <a:latin typeface="Courier new" pitchFamily="49"/>
              </a:rPr>
              <a:t>consumer.Subscribe</a:t>
            </a:r>
            <a:r>
              <a:rPr lang="fr-FR" sz="1800" dirty="0">
                <a:latin typeface="Courier new" pitchFamily="49"/>
              </a:rPr>
              <a:t>("test.*");</a:t>
            </a:r>
          </a:p>
          <a:p>
            <a:pPr lvl="0"/>
            <a:endParaRPr lang="fr-FR"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name="page102">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Boucle de Polling</a:t>
            </a:r>
          </a:p>
        </p:txBody>
      </p:sp>
      <p:sp>
        <p:nvSpPr>
          <p:cNvPr id="3" name="Espace réservé du texte 2"/>
          <p:cNvSpPr txBox="1">
            <a:spLocks noGrp="1"/>
          </p:cNvSpPr>
          <p:nvPr>
            <p:ph type="body" idx="4294967295"/>
          </p:nvPr>
        </p:nvSpPr>
        <p:spPr>
          <a:xfrm>
            <a:off x="1091880" y="2285030"/>
            <a:ext cx="8459640" cy="4384800"/>
          </a:xfrm>
        </p:spPr>
        <p:txBody>
          <a:bodyPr vert="horz">
            <a:normAutofit fontScale="70000" lnSpcReduction="20000"/>
          </a:bodyPr>
          <a:lstStyle/>
          <a:p>
            <a:pPr lvl="0"/>
            <a:r>
              <a:rPr lang="fr-FR" dirty="0"/>
              <a:t>Typiquement, les consommateurs </a:t>
            </a:r>
            <a:r>
              <a:rPr lang="fr-FR" dirty="0" smtClean="0"/>
              <a:t>appelle continuellement la méthode </a:t>
            </a:r>
            <a:r>
              <a:rPr lang="fr-FR" b="1" i="1" dirty="0">
                <a:solidFill>
                  <a:srgbClr val="0D1F63"/>
                </a:solidFill>
              </a:rPr>
              <a:t>Consume</a:t>
            </a:r>
            <a:r>
              <a:rPr lang="fr-FR" dirty="0" smtClean="0"/>
              <a:t>.</a:t>
            </a:r>
          </a:p>
          <a:p>
            <a:r>
              <a:rPr lang="en-US" dirty="0">
                <a:latin typeface="Tahoma" panose="020B0604030504040204" pitchFamily="34" charset="0"/>
                <a:ea typeface="Tahoma" panose="020B0604030504040204" pitchFamily="34" charset="0"/>
                <a:cs typeface="Tahoma" panose="020B0604030504040204" pitchFamily="34" charset="0"/>
              </a:rPr>
              <a:t>La </a:t>
            </a:r>
            <a:r>
              <a:rPr lang="en-US" dirty="0" err="1">
                <a:latin typeface="Tahoma" panose="020B0604030504040204" pitchFamily="34" charset="0"/>
                <a:ea typeface="Tahoma" panose="020B0604030504040204" pitchFamily="34" charset="0"/>
                <a:cs typeface="Tahoma" panose="020B0604030504040204" pitchFamily="34" charset="0"/>
              </a:rPr>
              <a:t>méthode</a:t>
            </a:r>
            <a:r>
              <a:rPr lang="en-US" dirty="0">
                <a:latin typeface="Tahoma" panose="020B0604030504040204" pitchFamily="34" charset="0"/>
                <a:ea typeface="Tahoma" panose="020B0604030504040204" pitchFamily="34" charset="0"/>
                <a:cs typeface="Tahoma" panose="020B0604030504040204" pitchFamily="34" charset="0"/>
              </a:rPr>
              <a:t> </a:t>
            </a:r>
            <a:r>
              <a:rPr lang="en-US" i="1" dirty="0">
                <a:latin typeface="Tahoma" panose="020B0604030504040204" pitchFamily="34" charset="0"/>
                <a:ea typeface="Tahoma" panose="020B0604030504040204" pitchFamily="34" charset="0"/>
                <a:cs typeface="Tahoma" panose="020B0604030504040204" pitchFamily="34" charset="0"/>
              </a:rPr>
              <a:t>Consume</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récupère</a:t>
            </a:r>
            <a:r>
              <a:rPr lang="en-US" dirty="0">
                <a:latin typeface="Tahoma" panose="020B0604030504040204" pitchFamily="34" charset="0"/>
                <a:ea typeface="Tahoma" panose="020B0604030504040204" pitchFamily="34" charset="0"/>
                <a:cs typeface="Tahoma" panose="020B0604030504040204" pitchFamily="34" charset="0"/>
              </a:rPr>
              <a:t> les </a:t>
            </a:r>
            <a:r>
              <a:rPr lang="en-US" dirty="0" err="1">
                <a:latin typeface="Tahoma" panose="020B0604030504040204" pitchFamily="34" charset="0"/>
                <a:ea typeface="Tahoma" panose="020B0604030504040204" pitchFamily="34" charset="0"/>
                <a:cs typeface="Tahoma" panose="020B0604030504040204" pitchFamily="34" charset="0"/>
              </a:rPr>
              <a:t>enregistrements</a:t>
            </a:r>
            <a:r>
              <a:rPr lang="en-US" dirty="0">
                <a:latin typeface="Tahoma" panose="020B0604030504040204" pitchFamily="34" charset="0"/>
                <a:ea typeface="Tahoma" panose="020B0604030504040204" pitchFamily="34" charset="0"/>
                <a:cs typeface="Tahoma" panose="020B0604030504040204" pitchFamily="34" charset="0"/>
              </a:rPr>
              <a:t> un par un </a:t>
            </a:r>
            <a:r>
              <a:rPr lang="en-US" dirty="0" smtClean="0">
                <a:latin typeface="Tahoma" panose="020B0604030504040204" pitchFamily="34" charset="0"/>
                <a:ea typeface="Tahoma" panose="020B0604030504040204" pitchFamily="34" charset="0"/>
                <a:cs typeface="Tahoma" panose="020B0604030504040204" pitchFamily="34" charset="0"/>
              </a:rPr>
              <a:t>sous </a:t>
            </a:r>
            <a:r>
              <a:rPr lang="en-US" dirty="0" err="1" smtClean="0">
                <a:latin typeface="Tahoma" panose="020B0604030504040204" pitchFamily="34" charset="0"/>
                <a:ea typeface="Tahoma" panose="020B0604030504040204" pitchFamily="34" charset="0"/>
                <a:cs typeface="Tahoma" panose="020B0604030504040204" pitchFamily="34" charset="0"/>
              </a:rPr>
              <a:t>forme</a:t>
            </a:r>
            <a:r>
              <a:rPr lang="en-US" dirty="0" smtClean="0">
                <a:latin typeface="Tahoma" panose="020B0604030504040204" pitchFamily="34" charset="0"/>
                <a:ea typeface="Tahoma" panose="020B0604030504040204" pitchFamily="34" charset="0"/>
                <a:cs typeface="Tahoma" panose="020B0604030504040204" pitchFamily="34" charset="0"/>
              </a:rPr>
              <a:t> de </a:t>
            </a:r>
            <a:r>
              <a:rPr lang="en-US" i="1" dirty="0" err="1" smtClean="0">
                <a:latin typeface="Tahoma" panose="020B0604030504040204" pitchFamily="34" charset="0"/>
                <a:ea typeface="Tahoma" panose="020B0604030504040204" pitchFamily="34" charset="0"/>
                <a:cs typeface="Tahoma" panose="020B0604030504040204" pitchFamily="34" charset="0"/>
              </a:rPr>
              <a:t>ConsumerResult</a:t>
            </a:r>
            <a:r>
              <a:rPr lang="en-US" dirty="0" smtClean="0">
                <a:latin typeface="Tahoma" panose="020B0604030504040204" pitchFamily="34" charset="0"/>
                <a:ea typeface="Tahoma" panose="020B0604030504040204" pitchFamily="34" charset="0"/>
                <a:cs typeface="Tahoma" panose="020B0604030504040204" pitchFamily="34" charset="0"/>
              </a:rPr>
              <a:t> </a:t>
            </a:r>
            <a:r>
              <a:rPr lang="en-US" dirty="0" err="1" smtClean="0">
                <a:latin typeface="Tahoma" panose="020B0604030504040204" pitchFamily="34" charset="0"/>
                <a:ea typeface="Tahoma" panose="020B0604030504040204" pitchFamily="34" charset="0"/>
                <a:cs typeface="Tahoma" panose="020B0604030504040204" pitchFamily="34" charset="0"/>
              </a:rPr>
              <a:t>mais</a:t>
            </a:r>
            <a:r>
              <a:rPr lang="en-US" dirty="0" smtClean="0">
                <a:latin typeface="Tahoma" panose="020B0604030504040204" pitchFamily="34" charset="0"/>
                <a:ea typeface="Tahoma" panose="020B0604030504040204" pitchFamily="34" charset="0"/>
                <a:cs typeface="Tahoma" panose="020B0604030504040204" pitchFamily="34" charset="0"/>
              </a:rPr>
              <a:t> </a:t>
            </a:r>
            <a:r>
              <a:rPr lang="en-US" dirty="0">
                <a:latin typeface="Tahoma" panose="020B0604030504040204" pitchFamily="34" charset="0"/>
                <a:ea typeface="Tahoma" panose="020B0604030504040204" pitchFamily="34" charset="0"/>
                <a:cs typeface="Tahoma" panose="020B0604030504040204" pitchFamily="34" charset="0"/>
              </a:rPr>
              <a:t>les messages </a:t>
            </a:r>
            <a:r>
              <a:rPr lang="en-US" dirty="0" err="1">
                <a:latin typeface="Tahoma" panose="020B0604030504040204" pitchFamily="34" charset="0"/>
                <a:ea typeface="Tahoma" panose="020B0604030504040204" pitchFamily="34" charset="0"/>
                <a:cs typeface="Tahoma" panose="020B0604030504040204" pitchFamily="34" charset="0"/>
              </a:rPr>
              <a:t>sont</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en</a:t>
            </a:r>
            <a:r>
              <a:rPr lang="en-US" dirty="0">
                <a:latin typeface="Tahoma" panose="020B0604030504040204" pitchFamily="34" charset="0"/>
                <a:ea typeface="Tahoma" panose="020B0604030504040204" pitchFamily="34" charset="0"/>
                <a:cs typeface="Tahoma" panose="020B0604030504040204" pitchFamily="34" charset="0"/>
              </a:rPr>
              <a:t> fait </a:t>
            </a:r>
            <a:r>
              <a:rPr lang="en-US" dirty="0" err="1">
                <a:latin typeface="Tahoma" panose="020B0604030504040204" pitchFamily="34" charset="0"/>
                <a:ea typeface="Tahoma" panose="020B0604030504040204" pitchFamily="34" charset="0"/>
                <a:cs typeface="Tahoma" panose="020B0604030504040204" pitchFamily="34" charset="0"/>
              </a:rPr>
              <a:t>récupérés</a:t>
            </a:r>
            <a:r>
              <a:rPr lang="en-US" dirty="0">
                <a:latin typeface="Tahoma" panose="020B0604030504040204" pitchFamily="34" charset="0"/>
                <a:ea typeface="Tahoma" panose="020B0604030504040204" pitchFamily="34" charset="0"/>
                <a:cs typeface="Tahoma" panose="020B0604030504040204" pitchFamily="34" charset="0"/>
              </a:rPr>
              <a:t> par lots via des threads </a:t>
            </a:r>
            <a:r>
              <a:rPr lang="en-US" dirty="0" err="1">
                <a:latin typeface="Tahoma" panose="020B0604030504040204" pitchFamily="34" charset="0"/>
                <a:ea typeface="Tahoma" panose="020B0604030504040204" pitchFamily="34" charset="0"/>
                <a:cs typeface="Tahoma" panose="020B0604030504040204" pitchFamily="34" charset="0"/>
              </a:rPr>
              <a:t>en</a:t>
            </a:r>
            <a:r>
              <a:rPr lang="en-US" dirty="0">
                <a:latin typeface="Tahoma" panose="020B0604030504040204" pitchFamily="34" charset="0"/>
                <a:ea typeface="Tahoma" panose="020B0604030504040204" pitchFamily="34" charset="0"/>
                <a:cs typeface="Tahoma" panose="020B0604030504040204" pitchFamily="34" charset="0"/>
              </a:rPr>
              <a:t> background</a:t>
            </a:r>
            <a:r>
              <a:rPr lang="en-US" dirty="0" smtClean="0">
                <a:latin typeface="Tahoma" panose="020B0604030504040204" pitchFamily="34" charset="0"/>
                <a:ea typeface="Tahoma" panose="020B0604030504040204" pitchFamily="34" charset="0"/>
                <a:cs typeface="Tahoma" panose="020B0604030504040204" pitchFamily="34" charset="0"/>
              </a:rPr>
              <a:t>. (</a:t>
            </a:r>
            <a:r>
              <a:rPr lang="en-US" i="1" dirty="0" smtClean="0">
                <a:latin typeface="Tahoma" panose="020B0604030504040204" pitchFamily="34" charset="0"/>
                <a:ea typeface="Tahoma" panose="020B0604030504040204" pitchFamily="34" charset="0"/>
                <a:cs typeface="Tahoma" panose="020B0604030504040204" pitchFamily="34" charset="0"/>
              </a:rPr>
              <a:t>polling</a:t>
            </a:r>
            <a:r>
              <a:rPr lang="en-US" dirty="0" smtClean="0">
                <a:latin typeface="Tahoma" panose="020B0604030504040204" pitchFamily="34" charset="0"/>
                <a:ea typeface="Tahoma" panose="020B0604030504040204" pitchFamily="34" charset="0"/>
                <a:cs typeface="Tahoma" panose="020B0604030504040204" pitchFamily="34" charset="0"/>
              </a:rPr>
              <a:t>)</a:t>
            </a:r>
          </a:p>
          <a:p>
            <a:r>
              <a:rPr lang="en-US" dirty="0" err="1" smtClean="0">
                <a:latin typeface="Tahoma" panose="020B0604030504040204" pitchFamily="34" charset="0"/>
                <a:ea typeface="Tahoma" panose="020B0604030504040204" pitchFamily="34" charset="0"/>
                <a:cs typeface="Tahoma" panose="020B0604030504040204" pitchFamily="34" charset="0"/>
              </a:rPr>
              <a:t>Plusieurs</a:t>
            </a:r>
            <a:r>
              <a:rPr lang="en-US" dirty="0" smtClean="0">
                <a:latin typeface="Tahoma" panose="020B0604030504040204" pitchFamily="34" charset="0"/>
                <a:ea typeface="Tahoma" panose="020B0604030504040204" pitchFamily="34" charset="0"/>
                <a:cs typeface="Tahoma" panose="020B0604030504040204" pitchFamily="34" charset="0"/>
              </a:rPr>
              <a:t> signatures pour </a:t>
            </a:r>
            <a:r>
              <a:rPr lang="en-US" i="1" dirty="0" smtClean="0">
                <a:latin typeface="Tahoma" panose="020B0604030504040204" pitchFamily="34" charset="0"/>
                <a:ea typeface="Tahoma" panose="020B0604030504040204" pitchFamily="34" charset="0"/>
                <a:cs typeface="Tahoma" panose="020B0604030504040204" pitchFamily="34" charset="0"/>
              </a:rPr>
              <a:t>Consume</a:t>
            </a:r>
            <a:r>
              <a:rPr lang="en-US" dirty="0" smtClean="0">
                <a:latin typeface="Tahoma" panose="020B0604030504040204" pitchFamily="34" charset="0"/>
                <a:ea typeface="Tahoma" panose="020B0604030504040204" pitchFamily="34" charset="0"/>
                <a:cs typeface="Tahoma" panose="020B0604030504040204" pitchFamily="34" charset="0"/>
              </a:rPr>
              <a:t> :</a:t>
            </a:r>
          </a:p>
          <a:p>
            <a:pPr lvl="1"/>
            <a:r>
              <a:rPr lang="en-US" i="1" dirty="0" smtClean="0">
                <a:latin typeface="Tahoma" panose="020B0604030504040204" pitchFamily="34" charset="0"/>
                <a:ea typeface="Tahoma" panose="020B0604030504040204" pitchFamily="34" charset="0"/>
                <a:cs typeface="Tahoma" panose="020B0604030504040204" pitchFamily="34" charset="0"/>
              </a:rPr>
              <a:t>Consume(</a:t>
            </a:r>
            <a:r>
              <a:rPr lang="en-US" i="1" dirty="0" err="1" smtClean="0">
                <a:latin typeface="Tahoma" panose="020B0604030504040204" pitchFamily="34" charset="0"/>
                <a:ea typeface="Tahoma" panose="020B0604030504040204" pitchFamily="34" charset="0"/>
                <a:cs typeface="Tahoma" panose="020B0604030504040204" pitchFamily="34" charset="0"/>
              </a:rPr>
              <a:t>int</a:t>
            </a:r>
            <a:r>
              <a:rPr lang="en-US" i="1" dirty="0" smtClean="0">
                <a:latin typeface="Tahoma" panose="020B0604030504040204" pitchFamily="34" charset="0"/>
                <a:ea typeface="Tahoma" panose="020B0604030504040204" pitchFamily="34" charset="0"/>
                <a:cs typeface="Tahoma" panose="020B0604030504040204" pitchFamily="34" charset="0"/>
              </a:rPr>
              <a:t> timeout) </a:t>
            </a:r>
            <a:r>
              <a:rPr lang="en-US" dirty="0" smtClean="0">
                <a:latin typeface="Tahoma" panose="020B0604030504040204" pitchFamily="34" charset="0"/>
                <a:ea typeface="Tahoma" panose="020B0604030504040204" pitchFamily="34" charset="0"/>
                <a:cs typeface="Tahoma" panose="020B0604030504040204" pitchFamily="34" charset="0"/>
              </a:rPr>
              <a:t>: </a:t>
            </a:r>
            <a:r>
              <a:rPr lang="en-US" dirty="0" err="1" smtClean="0">
                <a:latin typeface="Tahoma" panose="020B0604030504040204" pitchFamily="34" charset="0"/>
                <a:ea typeface="Tahoma" panose="020B0604030504040204" pitchFamily="34" charset="0"/>
                <a:cs typeface="Tahoma" panose="020B0604030504040204" pitchFamily="34" charset="0"/>
              </a:rPr>
              <a:t>Bloque</a:t>
            </a:r>
            <a:r>
              <a:rPr lang="en-US" dirty="0" smtClean="0">
                <a:latin typeface="Tahoma" panose="020B0604030504040204" pitchFamily="34" charset="0"/>
                <a:ea typeface="Tahoma" panose="020B0604030504040204" pitchFamily="34" charset="0"/>
                <a:cs typeface="Tahoma" panose="020B0604030504040204" pitchFamily="34" charset="0"/>
              </a:rPr>
              <a:t> </a:t>
            </a:r>
            <a:r>
              <a:rPr lang="en-US" dirty="0" err="1" smtClean="0">
                <a:latin typeface="Tahoma" panose="020B0604030504040204" pitchFamily="34" charset="0"/>
                <a:ea typeface="Tahoma" panose="020B0604030504040204" pitchFamily="34" charset="0"/>
                <a:cs typeface="Tahoma" panose="020B0604030504040204" pitchFamily="34" charset="0"/>
              </a:rPr>
              <a:t>jusqu’à</a:t>
            </a:r>
            <a:r>
              <a:rPr lang="en-US" dirty="0" smtClean="0">
                <a:latin typeface="Tahoma" panose="020B0604030504040204" pitchFamily="34" charset="0"/>
                <a:ea typeface="Tahoma" panose="020B0604030504040204" pitchFamily="34" charset="0"/>
                <a:cs typeface="Tahoma" panose="020B0604030504040204" pitchFamily="34" charset="0"/>
              </a:rPr>
              <a:t> </a:t>
            </a:r>
            <a:r>
              <a:rPr lang="en-US" dirty="0" err="1" smtClean="0">
                <a:latin typeface="Tahoma" panose="020B0604030504040204" pitchFamily="34" charset="0"/>
                <a:ea typeface="Tahoma" panose="020B0604030504040204" pitchFamily="34" charset="0"/>
                <a:cs typeface="Tahoma" panose="020B0604030504040204" pitchFamily="34" charset="0"/>
              </a:rPr>
              <a:t>ce</a:t>
            </a:r>
            <a:r>
              <a:rPr lang="en-US" dirty="0" smtClean="0">
                <a:latin typeface="Tahoma" panose="020B0604030504040204" pitchFamily="34" charset="0"/>
                <a:ea typeface="Tahoma" panose="020B0604030504040204" pitchFamily="34" charset="0"/>
                <a:cs typeface="Tahoma" panose="020B0604030504040204" pitchFamily="34" charset="0"/>
              </a:rPr>
              <a:t> </a:t>
            </a:r>
            <a:r>
              <a:rPr lang="en-US" dirty="0" err="1" smtClean="0">
                <a:latin typeface="Tahoma" panose="020B0604030504040204" pitchFamily="34" charset="0"/>
                <a:ea typeface="Tahoma" panose="020B0604030504040204" pitchFamily="34" charset="0"/>
                <a:cs typeface="Tahoma" panose="020B0604030504040204" pitchFamily="34" charset="0"/>
              </a:rPr>
              <a:t>qu’il</a:t>
            </a:r>
            <a:r>
              <a:rPr lang="en-US" dirty="0" smtClean="0">
                <a:latin typeface="Tahoma" panose="020B0604030504040204" pitchFamily="34" charset="0"/>
                <a:ea typeface="Tahoma" panose="020B0604030504040204" pitchFamily="34" charset="0"/>
                <a:cs typeface="Tahoma" panose="020B0604030504040204" pitchFamily="34" charset="0"/>
              </a:rPr>
              <a:t> </a:t>
            </a:r>
            <a:r>
              <a:rPr lang="en-US" dirty="0" err="1" smtClean="0">
                <a:latin typeface="Tahoma" panose="020B0604030504040204" pitchFamily="34" charset="0"/>
                <a:ea typeface="Tahoma" panose="020B0604030504040204" pitchFamily="34" charset="0"/>
                <a:cs typeface="Tahoma" panose="020B0604030504040204" pitchFamily="34" charset="0"/>
              </a:rPr>
              <a:t>récupère</a:t>
            </a:r>
            <a:r>
              <a:rPr lang="en-US" dirty="0" smtClean="0">
                <a:latin typeface="Tahoma" panose="020B0604030504040204" pitchFamily="34" charset="0"/>
                <a:ea typeface="Tahoma" panose="020B0604030504040204" pitchFamily="34" charset="0"/>
                <a:cs typeface="Tahoma" panose="020B0604030504040204" pitchFamily="34" charset="0"/>
              </a:rPr>
              <a:t> un message </a:t>
            </a:r>
            <a:r>
              <a:rPr lang="en-US" dirty="0" err="1" smtClean="0">
                <a:latin typeface="Tahoma" panose="020B0604030504040204" pitchFamily="34" charset="0"/>
                <a:ea typeface="Tahoma" panose="020B0604030504040204" pitchFamily="34" charset="0"/>
                <a:cs typeface="Tahoma" panose="020B0604030504040204" pitchFamily="34" charset="0"/>
              </a:rPr>
              <a:t>ou</a:t>
            </a:r>
            <a:r>
              <a:rPr lang="en-US" dirty="0" smtClean="0">
                <a:latin typeface="Tahoma" panose="020B0604030504040204" pitchFamily="34" charset="0"/>
                <a:ea typeface="Tahoma" panose="020B0604030504040204" pitchFamily="34" charset="0"/>
                <a:cs typeface="Tahoma" panose="020B0604030504040204" pitchFamily="34" charset="0"/>
              </a:rPr>
              <a:t> que le timeout expire</a:t>
            </a:r>
          </a:p>
          <a:p>
            <a:pPr lvl="1"/>
            <a:r>
              <a:rPr lang="en-US" i="1" dirty="0" smtClean="0">
                <a:latin typeface="Tahoma" panose="020B0604030504040204" pitchFamily="34" charset="0"/>
                <a:ea typeface="Tahoma" panose="020B0604030504040204" pitchFamily="34" charset="0"/>
                <a:cs typeface="Tahoma" panose="020B0604030504040204" pitchFamily="34" charset="0"/>
              </a:rPr>
              <a:t>Consume (Timespan timeout) </a:t>
            </a:r>
            <a:r>
              <a:rPr lang="en-US" dirty="0" smtClean="0">
                <a:latin typeface="Tahoma" panose="020B0604030504040204" pitchFamily="34" charset="0"/>
                <a:ea typeface="Tahoma" panose="020B0604030504040204" pitchFamily="34" charset="0"/>
                <a:cs typeface="Tahoma" panose="020B0604030504040204" pitchFamily="34" charset="0"/>
              </a:rPr>
              <a:t>: idem</a:t>
            </a:r>
          </a:p>
          <a:p>
            <a:pPr lvl="1"/>
            <a:r>
              <a:rPr lang="en-US" i="1" dirty="0" smtClean="0">
                <a:latin typeface="Tahoma" panose="020B0604030504040204" pitchFamily="34" charset="0"/>
                <a:ea typeface="Tahoma" panose="020B0604030504040204" pitchFamily="34" charset="0"/>
                <a:cs typeface="Tahoma" panose="020B0604030504040204" pitchFamily="34" charset="0"/>
              </a:rPr>
              <a:t>Consume(</a:t>
            </a:r>
            <a:r>
              <a:rPr lang="en-US" i="1" dirty="0" err="1" smtClean="0">
                <a:latin typeface="Tahoma" panose="020B0604030504040204" pitchFamily="34" charset="0"/>
                <a:ea typeface="Tahoma" panose="020B0604030504040204" pitchFamily="34" charset="0"/>
                <a:cs typeface="Tahoma" panose="020B0604030504040204" pitchFamily="34" charset="0"/>
              </a:rPr>
              <a:t>CancellationToken</a:t>
            </a:r>
            <a:r>
              <a:rPr lang="en-US" dirty="0" smtClean="0">
                <a:latin typeface="Tahoma" panose="020B0604030504040204" pitchFamily="34" charset="0"/>
                <a:ea typeface="Tahoma" panose="020B0604030504040204" pitchFamily="34" charset="0"/>
                <a:cs typeface="Tahoma" panose="020B0604030504040204" pitchFamily="34" charset="0"/>
              </a:rPr>
              <a:t>) </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Bloque</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jusqu’à</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ce</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qu’il</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récupère</a:t>
            </a:r>
            <a:r>
              <a:rPr lang="en-US" dirty="0">
                <a:latin typeface="Tahoma" panose="020B0604030504040204" pitchFamily="34" charset="0"/>
                <a:ea typeface="Tahoma" panose="020B0604030504040204" pitchFamily="34" charset="0"/>
                <a:cs typeface="Tahoma" panose="020B0604030504040204" pitchFamily="34" charset="0"/>
              </a:rPr>
              <a:t> un message </a:t>
            </a:r>
            <a:r>
              <a:rPr lang="en-US" dirty="0" err="1">
                <a:latin typeface="Tahoma" panose="020B0604030504040204" pitchFamily="34" charset="0"/>
                <a:ea typeface="Tahoma" panose="020B0604030504040204" pitchFamily="34" charset="0"/>
                <a:cs typeface="Tahoma" panose="020B0604030504040204" pitchFamily="34" charset="0"/>
              </a:rPr>
              <a:t>ou</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smtClean="0">
                <a:latin typeface="Tahoma" panose="020B0604030504040204" pitchFamily="34" charset="0"/>
                <a:ea typeface="Tahoma" panose="020B0604030504040204" pitchFamily="34" charset="0"/>
                <a:cs typeface="Tahoma" panose="020B0604030504040204" pitchFamily="34" charset="0"/>
              </a:rPr>
              <a:t>qu’un</a:t>
            </a:r>
            <a:r>
              <a:rPr lang="en-US" dirty="0" smtClean="0">
                <a:latin typeface="Tahoma" panose="020B0604030504040204" pitchFamily="34" charset="0"/>
                <a:ea typeface="Tahoma" panose="020B0604030504040204" pitchFamily="34" charset="0"/>
                <a:cs typeface="Tahoma" panose="020B0604030504040204" pitchFamily="34" charset="0"/>
              </a:rPr>
              <a:t> </a:t>
            </a:r>
            <a:r>
              <a:rPr lang="en-US" dirty="0" err="1" smtClean="0">
                <a:latin typeface="Tahoma" panose="020B0604030504040204" pitchFamily="34" charset="0"/>
                <a:ea typeface="Tahoma" panose="020B0604030504040204" pitchFamily="34" charset="0"/>
                <a:cs typeface="Tahoma" panose="020B0604030504040204" pitchFamily="34" charset="0"/>
              </a:rPr>
              <a:t>ordre</a:t>
            </a:r>
            <a:r>
              <a:rPr lang="en-US" dirty="0" smtClean="0">
                <a:latin typeface="Tahoma" panose="020B0604030504040204" pitchFamily="34" charset="0"/>
                <a:ea typeface="Tahoma" panose="020B0604030504040204" pitchFamily="34" charset="0"/>
                <a:cs typeface="Tahoma" panose="020B0604030504040204" pitchFamily="34" charset="0"/>
              </a:rPr>
              <a:t> </a:t>
            </a:r>
            <a:r>
              <a:rPr lang="en-US" dirty="0" err="1" smtClean="0">
                <a:latin typeface="Tahoma" panose="020B0604030504040204" pitchFamily="34" charset="0"/>
                <a:ea typeface="Tahoma" panose="020B0604030504040204" pitchFamily="34" charset="0"/>
                <a:cs typeface="Tahoma" panose="020B0604030504040204" pitchFamily="34" charset="0"/>
              </a:rPr>
              <a:t>d’annulation</a:t>
            </a:r>
            <a:r>
              <a:rPr lang="en-US" dirty="0" smtClean="0">
                <a:latin typeface="Tahoma" panose="020B0604030504040204" pitchFamily="34" charset="0"/>
                <a:ea typeface="Tahoma" panose="020B0604030504040204" pitchFamily="34" charset="0"/>
                <a:cs typeface="Tahoma" panose="020B0604030504040204" pitchFamily="34" charset="0"/>
              </a:rPr>
              <a:t> servient</a:t>
            </a:r>
            <a:endParaRPr lang="en-US" dirty="0">
              <a:latin typeface="Tahoma" panose="020B0604030504040204" pitchFamily="34" charset="0"/>
              <a:ea typeface="Tahoma" panose="020B0604030504040204" pitchFamily="34" charset="0"/>
              <a:cs typeface="Tahoma" panose="020B0604030504040204" pitchFamily="34" charset="0"/>
            </a:endParaRPr>
          </a:p>
          <a:p>
            <a:pPr lvl="2"/>
            <a:endParaRPr lang="fr-FR" dirty="0">
              <a:latin typeface="Tahoma" panose="020B0604030504040204" pitchFamily="34" charset="0"/>
              <a:ea typeface="Tahoma" panose="020B0604030504040204" pitchFamily="34" charset="0"/>
              <a:cs typeface="Tahoma" panose="020B0604030504040204" pitchFamily="34" charset="0"/>
            </a:endParaRPr>
          </a:p>
          <a:p>
            <a:pPr lvl="0"/>
            <a:r>
              <a:rPr lang="fr-FR" b="1" i="1" dirty="0" err="1" smtClean="0">
                <a:solidFill>
                  <a:srgbClr val="0D1F63"/>
                </a:solidFill>
              </a:rPr>
              <a:t>ConsumerResult</a:t>
            </a:r>
            <a:r>
              <a:rPr lang="fr-FR" dirty="0" smtClean="0"/>
              <a:t> encapsule</a:t>
            </a:r>
            <a:r>
              <a:rPr lang="fr-FR" dirty="0"/>
              <a:t> </a:t>
            </a:r>
            <a:r>
              <a:rPr lang="fr-FR" sz="3200" dirty="0" smtClean="0">
                <a:solidFill>
                  <a:srgbClr val="000000"/>
                </a:solidFill>
                <a:latin typeface="Tahoma" pitchFamily="34"/>
                <a:cs typeface="Lucida Sans Unicode" pitchFamily="34"/>
              </a:rPr>
              <a:t>le  message</a:t>
            </a:r>
            <a:r>
              <a:rPr lang="fr-FR" dirty="0" smtClean="0"/>
              <a:t>, </a:t>
            </a:r>
            <a:r>
              <a:rPr lang="fr-FR" dirty="0"/>
              <a:t>l</a:t>
            </a:r>
            <a:r>
              <a:rPr lang="fr-FR" sz="3200" dirty="0" smtClean="0">
                <a:solidFill>
                  <a:srgbClr val="000000"/>
                </a:solidFill>
                <a:latin typeface="Tahoma" pitchFamily="34"/>
                <a:cs typeface="Lucida Sans Unicode" pitchFamily="34"/>
              </a:rPr>
              <a:t>a partition, l’offset, le </a:t>
            </a:r>
            <a:r>
              <a:rPr lang="fr-FR" sz="3200" dirty="0" err="1">
                <a:solidFill>
                  <a:srgbClr val="000000"/>
                </a:solidFill>
                <a:latin typeface="Tahoma" pitchFamily="34"/>
                <a:cs typeface="Lucida Sans Unicode" pitchFamily="34"/>
              </a:rPr>
              <a:t>timestamp</a:t>
            </a:r>
            <a:endParaRPr lang="fr-FR" sz="3200" dirty="0">
              <a:solidFill>
                <a:srgbClr val="000000"/>
              </a:solidFill>
              <a:latin typeface="Tahoma" pitchFamily="34"/>
              <a:cs typeface="Lucida Sans Unicode" pitchFamily="34"/>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name="page103">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dirty="0" smtClean="0"/>
              <a:t>Exemple</a:t>
            </a:r>
            <a:endParaRPr lang="fr-FR" dirty="0"/>
          </a:p>
        </p:txBody>
      </p:sp>
      <p:sp>
        <p:nvSpPr>
          <p:cNvPr id="3" name="Espace réservé du texte 2"/>
          <p:cNvSpPr txBox="1">
            <a:spLocks noGrp="1"/>
          </p:cNvSpPr>
          <p:nvPr>
            <p:ph type="body" idx="4294967295"/>
          </p:nvPr>
        </p:nvSpPr>
        <p:spPr/>
        <p:txBody>
          <a:bodyPr vert="horz">
            <a:normAutofit fontScale="40000" lnSpcReduction="20000"/>
          </a:bodyPr>
          <a:lstStyle/>
          <a:p>
            <a:pPr lvl="0">
              <a:lnSpc>
                <a:spcPct val="100000"/>
              </a:lnSpc>
              <a:spcAft>
                <a:spcPts val="283"/>
              </a:spcAft>
            </a:pPr>
            <a:r>
              <a:rPr lang="fr-FR" b="1" dirty="0" err="1">
                <a:solidFill>
                  <a:srgbClr val="002060"/>
                </a:solidFill>
                <a:latin typeface="Courier new" pitchFamily="49"/>
              </a:rPr>
              <a:t>using</a:t>
            </a:r>
            <a:r>
              <a:rPr lang="fr-FR" dirty="0">
                <a:latin typeface="Courier new" pitchFamily="49"/>
              </a:rPr>
              <a:t> (var consumer = new </a:t>
            </a:r>
            <a:r>
              <a:rPr lang="fr-FR" dirty="0" err="1">
                <a:latin typeface="Courier new" pitchFamily="49"/>
              </a:rPr>
              <a:t>ConsumerBuilder</a:t>
            </a:r>
            <a:r>
              <a:rPr lang="fr-FR" dirty="0">
                <a:latin typeface="Courier new" pitchFamily="49"/>
              </a:rPr>
              <a:t>&lt;Ignore, string&gt;(config).</a:t>
            </a:r>
            <a:r>
              <a:rPr lang="fr-FR" dirty="0" err="1">
                <a:latin typeface="Courier new" pitchFamily="49"/>
              </a:rPr>
              <a:t>Build</a:t>
            </a:r>
            <a:r>
              <a:rPr lang="fr-FR" dirty="0">
                <a:latin typeface="Courier new" pitchFamily="49"/>
              </a:rPr>
              <a:t>())</a:t>
            </a:r>
          </a:p>
          <a:p>
            <a:pPr lvl="0">
              <a:lnSpc>
                <a:spcPct val="100000"/>
              </a:lnSpc>
              <a:spcAft>
                <a:spcPts val="283"/>
              </a:spcAft>
            </a:pPr>
            <a:r>
              <a:rPr lang="fr-FR" dirty="0">
                <a:latin typeface="Courier new" pitchFamily="49"/>
              </a:rPr>
              <a:t>{</a:t>
            </a:r>
          </a:p>
          <a:p>
            <a:pPr lvl="0">
              <a:lnSpc>
                <a:spcPct val="100000"/>
              </a:lnSpc>
              <a:spcAft>
                <a:spcPts val="283"/>
              </a:spcAft>
            </a:pPr>
            <a:r>
              <a:rPr lang="fr-FR" b="1" dirty="0">
                <a:solidFill>
                  <a:srgbClr val="002060"/>
                </a:solidFill>
                <a:latin typeface="Courier new" pitchFamily="49"/>
              </a:rPr>
              <a:t>    </a:t>
            </a:r>
            <a:r>
              <a:rPr lang="fr-FR" b="1" dirty="0" err="1">
                <a:solidFill>
                  <a:srgbClr val="002060"/>
                </a:solidFill>
                <a:latin typeface="Courier new" pitchFamily="49"/>
              </a:rPr>
              <a:t>consumer.Subscribe</a:t>
            </a:r>
            <a:r>
              <a:rPr lang="fr-FR" b="1" dirty="0">
                <a:solidFill>
                  <a:srgbClr val="002060"/>
                </a:solidFill>
                <a:latin typeface="Courier new" pitchFamily="49"/>
              </a:rPr>
              <a:t>(topics);</a:t>
            </a:r>
          </a:p>
          <a:p>
            <a:pPr lvl="0">
              <a:lnSpc>
                <a:spcPct val="100000"/>
              </a:lnSpc>
              <a:spcAft>
                <a:spcPts val="283"/>
              </a:spcAft>
            </a:pPr>
            <a:r>
              <a:rPr lang="fr-FR" dirty="0" smtClean="0">
                <a:latin typeface="Courier new" pitchFamily="49"/>
              </a:rPr>
              <a:t>    // </a:t>
            </a:r>
            <a:r>
              <a:rPr lang="fr-FR" dirty="0">
                <a:latin typeface="Courier new" pitchFamily="49"/>
              </a:rPr>
              <a:t>Créez une source de </a:t>
            </a:r>
            <a:r>
              <a:rPr lang="fr-FR" dirty="0" err="1">
                <a:latin typeface="Courier new" pitchFamily="49"/>
              </a:rPr>
              <a:t>token</a:t>
            </a:r>
            <a:r>
              <a:rPr lang="fr-FR" dirty="0">
                <a:latin typeface="Courier new" pitchFamily="49"/>
              </a:rPr>
              <a:t> d'annulation</a:t>
            </a:r>
          </a:p>
          <a:p>
            <a:pPr lvl="0">
              <a:lnSpc>
                <a:spcPct val="100000"/>
              </a:lnSpc>
              <a:spcAft>
                <a:spcPts val="283"/>
              </a:spcAft>
            </a:pPr>
            <a:r>
              <a:rPr lang="fr-FR" dirty="0">
                <a:latin typeface="Courier new" pitchFamily="49"/>
              </a:rPr>
              <a:t>    </a:t>
            </a:r>
            <a:r>
              <a:rPr lang="fr-FR" dirty="0" smtClean="0">
                <a:latin typeface="Courier new" pitchFamily="49"/>
              </a:rPr>
              <a:t>var </a:t>
            </a:r>
            <a:r>
              <a:rPr lang="fr-FR" dirty="0" err="1">
                <a:latin typeface="Courier new" pitchFamily="49"/>
              </a:rPr>
              <a:t>cancellationTokenSource</a:t>
            </a:r>
            <a:r>
              <a:rPr lang="fr-FR" dirty="0">
                <a:latin typeface="Courier new" pitchFamily="49"/>
              </a:rPr>
              <a:t> = new </a:t>
            </a:r>
            <a:r>
              <a:rPr lang="fr-FR" dirty="0" err="1">
                <a:latin typeface="Courier new" pitchFamily="49"/>
              </a:rPr>
              <a:t>CancellationTokenSource</a:t>
            </a:r>
            <a:r>
              <a:rPr lang="fr-FR" dirty="0">
                <a:latin typeface="Courier new" pitchFamily="49"/>
              </a:rPr>
              <a:t>();</a:t>
            </a:r>
          </a:p>
          <a:p>
            <a:pPr lvl="0">
              <a:lnSpc>
                <a:spcPct val="100000"/>
              </a:lnSpc>
              <a:spcAft>
                <a:spcPts val="283"/>
              </a:spcAft>
            </a:pPr>
            <a:endParaRPr lang="fr-FR" dirty="0">
              <a:latin typeface="Courier new" pitchFamily="49"/>
            </a:endParaRPr>
          </a:p>
          <a:p>
            <a:pPr lvl="0">
              <a:lnSpc>
                <a:spcPct val="100000"/>
              </a:lnSpc>
              <a:spcAft>
                <a:spcPts val="283"/>
              </a:spcAft>
            </a:pPr>
            <a:r>
              <a:rPr lang="fr-FR" dirty="0">
                <a:latin typeface="Courier new" pitchFamily="49"/>
              </a:rPr>
              <a:t>    </a:t>
            </a:r>
            <a:r>
              <a:rPr lang="fr-FR" dirty="0" smtClean="0">
                <a:latin typeface="Courier new" pitchFamily="49"/>
              </a:rPr>
              <a:t>// </a:t>
            </a:r>
            <a:r>
              <a:rPr lang="fr-FR" dirty="0">
                <a:latin typeface="Courier new" pitchFamily="49"/>
              </a:rPr>
              <a:t>Utilisez une tâche pour écouter les interruptions (par exemple, </a:t>
            </a:r>
            <a:r>
              <a:rPr lang="fr-FR" dirty="0" err="1">
                <a:latin typeface="Courier new" pitchFamily="49"/>
              </a:rPr>
              <a:t>Ctrl+C</a:t>
            </a:r>
            <a:r>
              <a:rPr lang="fr-FR" dirty="0">
                <a:latin typeface="Courier new" pitchFamily="49"/>
              </a:rPr>
              <a:t>)</a:t>
            </a:r>
          </a:p>
          <a:p>
            <a:pPr lvl="0">
              <a:lnSpc>
                <a:spcPct val="100000"/>
              </a:lnSpc>
              <a:spcAft>
                <a:spcPts val="283"/>
              </a:spcAft>
            </a:pPr>
            <a:r>
              <a:rPr lang="fr-FR" dirty="0">
                <a:latin typeface="Courier new" pitchFamily="49"/>
              </a:rPr>
              <a:t>    </a:t>
            </a:r>
            <a:r>
              <a:rPr lang="fr-FR" dirty="0" err="1" smtClean="0">
                <a:latin typeface="Courier new" pitchFamily="49"/>
              </a:rPr>
              <a:t>Console.CancelKeyPress</a:t>
            </a:r>
            <a:r>
              <a:rPr lang="fr-FR" dirty="0" smtClean="0">
                <a:latin typeface="Courier new" pitchFamily="49"/>
              </a:rPr>
              <a:t> </a:t>
            </a:r>
            <a:r>
              <a:rPr lang="fr-FR" dirty="0">
                <a:latin typeface="Courier new" pitchFamily="49"/>
              </a:rPr>
              <a:t>+= (_, e) =&gt; {</a:t>
            </a:r>
          </a:p>
          <a:p>
            <a:pPr lvl="0">
              <a:lnSpc>
                <a:spcPct val="100000"/>
              </a:lnSpc>
              <a:spcAft>
                <a:spcPts val="283"/>
              </a:spcAft>
            </a:pPr>
            <a:r>
              <a:rPr lang="fr-FR" dirty="0">
                <a:latin typeface="Courier new" pitchFamily="49"/>
              </a:rPr>
              <a:t>    </a:t>
            </a:r>
            <a:r>
              <a:rPr lang="fr-FR" dirty="0" smtClean="0">
                <a:latin typeface="Courier new" pitchFamily="49"/>
              </a:rPr>
              <a:t>      </a:t>
            </a:r>
            <a:r>
              <a:rPr lang="fr-FR" dirty="0" err="1">
                <a:latin typeface="Courier new" pitchFamily="49"/>
              </a:rPr>
              <a:t>e.Cancel</a:t>
            </a:r>
            <a:r>
              <a:rPr lang="fr-FR" dirty="0">
                <a:latin typeface="Courier new" pitchFamily="49"/>
              </a:rPr>
              <a:t> = </a:t>
            </a:r>
            <a:r>
              <a:rPr lang="fr-FR" dirty="0" err="1">
                <a:latin typeface="Courier new" pitchFamily="49"/>
              </a:rPr>
              <a:t>true</a:t>
            </a:r>
            <a:r>
              <a:rPr lang="fr-FR" dirty="0">
                <a:latin typeface="Courier new" pitchFamily="49"/>
              </a:rPr>
              <a:t>; // Empêcher la fermeture immédiate</a:t>
            </a:r>
          </a:p>
          <a:p>
            <a:pPr lvl="0">
              <a:lnSpc>
                <a:spcPct val="100000"/>
              </a:lnSpc>
              <a:spcAft>
                <a:spcPts val="283"/>
              </a:spcAft>
            </a:pPr>
            <a:r>
              <a:rPr lang="fr-FR" dirty="0">
                <a:latin typeface="Courier new" pitchFamily="49"/>
              </a:rPr>
              <a:t>    </a:t>
            </a:r>
            <a:r>
              <a:rPr lang="fr-FR" dirty="0" smtClean="0">
                <a:latin typeface="Courier new" pitchFamily="49"/>
              </a:rPr>
              <a:t>      </a:t>
            </a:r>
            <a:r>
              <a:rPr lang="fr-FR" dirty="0" err="1">
                <a:latin typeface="Courier new" pitchFamily="49"/>
              </a:rPr>
              <a:t>cancellationTokenSource.Cancel</a:t>
            </a:r>
            <a:r>
              <a:rPr lang="fr-FR" dirty="0">
                <a:latin typeface="Courier new" pitchFamily="49"/>
              </a:rPr>
              <a:t>(); // Demander l'annulation</a:t>
            </a:r>
          </a:p>
          <a:p>
            <a:pPr lvl="0">
              <a:lnSpc>
                <a:spcPct val="100000"/>
              </a:lnSpc>
              <a:spcAft>
                <a:spcPts val="283"/>
              </a:spcAft>
            </a:pPr>
            <a:r>
              <a:rPr lang="fr-FR" dirty="0">
                <a:latin typeface="Courier new" pitchFamily="49"/>
              </a:rPr>
              <a:t>    </a:t>
            </a:r>
            <a:r>
              <a:rPr lang="fr-FR" dirty="0" smtClean="0">
                <a:latin typeface="Courier new" pitchFamily="49"/>
              </a:rPr>
              <a:t>};</a:t>
            </a:r>
            <a:endParaRPr lang="fr-FR" dirty="0">
              <a:latin typeface="Courier new" pitchFamily="49"/>
            </a:endParaRPr>
          </a:p>
          <a:p>
            <a:pPr lvl="0">
              <a:lnSpc>
                <a:spcPct val="100000"/>
              </a:lnSpc>
              <a:spcAft>
                <a:spcPts val="283"/>
              </a:spcAft>
            </a:pPr>
            <a:r>
              <a:rPr lang="fr-FR" dirty="0">
                <a:latin typeface="Courier new" pitchFamily="49"/>
              </a:rPr>
              <a:t>    </a:t>
            </a:r>
            <a:r>
              <a:rPr lang="fr-FR" dirty="0" err="1">
                <a:latin typeface="Courier new" pitchFamily="49"/>
              </a:rPr>
              <a:t>while</a:t>
            </a:r>
            <a:r>
              <a:rPr lang="fr-FR" dirty="0">
                <a:latin typeface="Courier new" pitchFamily="49"/>
              </a:rPr>
              <a:t> (! </a:t>
            </a:r>
            <a:r>
              <a:rPr lang="fr-FR" dirty="0" err="1">
                <a:latin typeface="Courier new" pitchFamily="49"/>
              </a:rPr>
              <a:t>cancellationTokenSource.Token.IsCancellationRequested</a:t>
            </a:r>
            <a:r>
              <a:rPr lang="fr-FR" dirty="0">
                <a:latin typeface="Courier new" pitchFamily="49"/>
              </a:rPr>
              <a:t>)</a:t>
            </a:r>
          </a:p>
          <a:p>
            <a:pPr lvl="0">
              <a:lnSpc>
                <a:spcPct val="100000"/>
              </a:lnSpc>
              <a:spcAft>
                <a:spcPts val="283"/>
              </a:spcAft>
            </a:pPr>
            <a:r>
              <a:rPr lang="fr-FR" dirty="0">
                <a:latin typeface="Courier new" pitchFamily="49"/>
              </a:rPr>
              <a:t>    {</a:t>
            </a:r>
          </a:p>
          <a:p>
            <a:pPr lvl="0">
              <a:lnSpc>
                <a:spcPct val="100000"/>
              </a:lnSpc>
              <a:spcAft>
                <a:spcPts val="283"/>
              </a:spcAft>
            </a:pPr>
            <a:r>
              <a:rPr lang="fr-FR" b="1" dirty="0">
                <a:solidFill>
                  <a:srgbClr val="002060"/>
                </a:solidFill>
                <a:latin typeface="Courier new" pitchFamily="49"/>
              </a:rPr>
              <a:t>        var </a:t>
            </a:r>
            <a:r>
              <a:rPr lang="fr-FR" b="1" dirty="0" err="1">
                <a:solidFill>
                  <a:srgbClr val="002060"/>
                </a:solidFill>
                <a:latin typeface="Courier new" pitchFamily="49"/>
              </a:rPr>
              <a:t>consumeResult</a:t>
            </a:r>
            <a:r>
              <a:rPr lang="fr-FR" b="1" dirty="0">
                <a:solidFill>
                  <a:srgbClr val="002060"/>
                </a:solidFill>
                <a:latin typeface="Courier new" pitchFamily="49"/>
              </a:rPr>
              <a:t> = </a:t>
            </a:r>
            <a:r>
              <a:rPr lang="fr-FR" b="1" dirty="0" err="1">
                <a:solidFill>
                  <a:srgbClr val="002060"/>
                </a:solidFill>
                <a:latin typeface="Courier new" pitchFamily="49"/>
              </a:rPr>
              <a:t>consumer.Consume</a:t>
            </a:r>
            <a:r>
              <a:rPr lang="fr-FR" b="1" dirty="0">
                <a:solidFill>
                  <a:srgbClr val="002060"/>
                </a:solidFill>
                <a:latin typeface="Courier new" pitchFamily="49"/>
              </a:rPr>
              <a:t>(</a:t>
            </a:r>
            <a:r>
              <a:rPr lang="fr-FR" b="1" dirty="0" err="1">
                <a:solidFill>
                  <a:srgbClr val="002060"/>
                </a:solidFill>
                <a:latin typeface="Courier new" pitchFamily="49"/>
              </a:rPr>
              <a:t>cancellationTokenSource.Token</a:t>
            </a:r>
            <a:r>
              <a:rPr lang="fr-FR" b="1" dirty="0">
                <a:solidFill>
                  <a:srgbClr val="002060"/>
                </a:solidFill>
                <a:latin typeface="Courier new" pitchFamily="49"/>
              </a:rPr>
              <a:t>);</a:t>
            </a:r>
          </a:p>
          <a:p>
            <a:pPr lvl="0">
              <a:lnSpc>
                <a:spcPct val="100000"/>
              </a:lnSpc>
              <a:spcAft>
                <a:spcPts val="283"/>
              </a:spcAft>
            </a:pPr>
            <a:endParaRPr lang="fr-FR" dirty="0">
              <a:latin typeface="Courier new" pitchFamily="49"/>
            </a:endParaRPr>
          </a:p>
          <a:p>
            <a:pPr lvl="0">
              <a:lnSpc>
                <a:spcPct val="100000"/>
              </a:lnSpc>
              <a:spcAft>
                <a:spcPts val="283"/>
              </a:spcAft>
            </a:pPr>
            <a:r>
              <a:rPr lang="fr-FR" dirty="0">
                <a:latin typeface="Courier new" pitchFamily="49"/>
              </a:rPr>
              <a:t>        // </a:t>
            </a:r>
            <a:r>
              <a:rPr lang="fr-FR" dirty="0" err="1">
                <a:latin typeface="Courier new" pitchFamily="49"/>
              </a:rPr>
              <a:t>handle</a:t>
            </a:r>
            <a:r>
              <a:rPr lang="fr-FR" dirty="0">
                <a:latin typeface="Courier new" pitchFamily="49"/>
              </a:rPr>
              <a:t> </a:t>
            </a:r>
            <a:r>
              <a:rPr lang="fr-FR" dirty="0" err="1">
                <a:latin typeface="Courier new" pitchFamily="49"/>
              </a:rPr>
              <a:t>consumed</a:t>
            </a:r>
            <a:r>
              <a:rPr lang="fr-FR" dirty="0">
                <a:latin typeface="Courier new" pitchFamily="49"/>
              </a:rPr>
              <a:t> message.</a:t>
            </a:r>
          </a:p>
          <a:p>
            <a:pPr lvl="0">
              <a:lnSpc>
                <a:spcPct val="100000"/>
              </a:lnSpc>
              <a:spcAft>
                <a:spcPts val="283"/>
              </a:spcAft>
            </a:pPr>
            <a:r>
              <a:rPr lang="fr-FR" dirty="0">
                <a:latin typeface="Courier new" pitchFamily="49"/>
              </a:rPr>
              <a:t>        ...</a:t>
            </a:r>
          </a:p>
          <a:p>
            <a:pPr lvl="0">
              <a:lnSpc>
                <a:spcPct val="100000"/>
              </a:lnSpc>
              <a:spcAft>
                <a:spcPts val="283"/>
              </a:spcAft>
            </a:pPr>
            <a:r>
              <a:rPr lang="fr-FR" dirty="0">
                <a:latin typeface="Courier new" pitchFamily="49"/>
              </a:rPr>
              <a:t>    }</a:t>
            </a:r>
          </a:p>
          <a:p>
            <a:pPr lvl="0">
              <a:lnSpc>
                <a:spcPct val="100000"/>
              </a:lnSpc>
              <a:spcAft>
                <a:spcPts val="283"/>
              </a:spcAft>
            </a:pPr>
            <a:endParaRPr lang="fr-FR" dirty="0">
              <a:latin typeface="Courier new" pitchFamily="49"/>
            </a:endParaRPr>
          </a:p>
          <a:p>
            <a:pPr lvl="0">
              <a:lnSpc>
                <a:spcPct val="100000"/>
              </a:lnSpc>
              <a:spcAft>
                <a:spcPts val="283"/>
              </a:spcAft>
            </a:pPr>
            <a:r>
              <a:rPr lang="fr-FR" b="1" dirty="0">
                <a:solidFill>
                  <a:srgbClr val="002060"/>
                </a:solidFill>
                <a:latin typeface="Courier new" pitchFamily="49"/>
              </a:rPr>
              <a:t>    </a:t>
            </a:r>
            <a:r>
              <a:rPr lang="fr-FR" b="1" dirty="0" err="1">
                <a:solidFill>
                  <a:srgbClr val="002060"/>
                </a:solidFill>
                <a:latin typeface="Courier new" pitchFamily="49"/>
              </a:rPr>
              <a:t>consumer.Close</a:t>
            </a:r>
            <a:r>
              <a:rPr lang="fr-FR" b="1" dirty="0">
                <a:solidFill>
                  <a:srgbClr val="002060"/>
                </a:solidFill>
                <a:latin typeface="Courier new" pitchFamily="49"/>
              </a:rPr>
              <a:t>();</a:t>
            </a:r>
          </a:p>
          <a:p>
            <a:pPr lvl="0">
              <a:lnSpc>
                <a:spcPct val="100000"/>
              </a:lnSpc>
              <a:spcAft>
                <a:spcPts val="283"/>
              </a:spcAft>
            </a:pPr>
            <a:r>
              <a:rPr lang="fr-FR" dirty="0" smtClean="0">
                <a:latin typeface="Courier new" pitchFamily="49"/>
              </a:rPr>
              <a:t>}</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Configuration des consommateurs</a:t>
            </a:r>
          </a:p>
        </p:txBody>
      </p:sp>
      <p:sp>
        <p:nvSpPr>
          <p:cNvPr id="3" name="Espace réservé du texte 2"/>
          <p:cNvSpPr txBox="1">
            <a:spLocks noGrp="1"/>
          </p:cNvSpPr>
          <p:nvPr>
            <p:ph type="body" idx="4294967295"/>
          </p:nvPr>
        </p:nvSpPr>
        <p:spPr>
          <a:xfrm>
            <a:off x="1091880" y="2297505"/>
            <a:ext cx="8459640" cy="4384800"/>
          </a:xfrm>
        </p:spPr>
        <p:txBody>
          <a:bodyPr vert="horz">
            <a:normAutofit fontScale="85000" lnSpcReduction="10000"/>
          </a:bodyPr>
          <a:lstStyle/>
          <a:p>
            <a:pPr lvl="0"/>
            <a:r>
              <a:rPr lang="fr-FR" dirty="0"/>
              <a:t>Les propriétés les plus importantes :</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dirty="0" err="1">
                <a:solidFill>
                  <a:srgbClr val="0D1F63"/>
                </a:solidFill>
                <a:latin typeface="Tahoma" pitchFamily="34"/>
                <a:cs typeface="Lucida Sans Unicode" pitchFamily="34"/>
              </a:rPr>
              <a:t>AutoOffsetReset</a:t>
            </a:r>
            <a:r>
              <a:rPr lang="fr-FR" sz="3200" b="1" i="1" dirty="0">
                <a:solidFill>
                  <a:srgbClr val="0D1F63"/>
                </a:solidFill>
                <a:latin typeface="Tahoma" pitchFamily="34"/>
                <a:cs typeface="Lucida Sans Unicode" pitchFamily="34"/>
              </a:rPr>
              <a:t> </a:t>
            </a:r>
            <a:r>
              <a:rPr lang="fr-FR" sz="3200" b="1" i="1" dirty="0">
                <a:solidFill>
                  <a:srgbClr val="0D1F63"/>
                </a:solidFill>
                <a:latin typeface="Tahoma" pitchFamily="34"/>
                <a:cs typeface="Lucida Sans Unicode" pitchFamily="34"/>
              </a:rPr>
              <a:t> : </a:t>
            </a:r>
            <a:r>
              <a:rPr lang="fr-FR" sz="3200" i="1" dirty="0" err="1">
                <a:solidFill>
                  <a:srgbClr val="000000"/>
                </a:solidFill>
                <a:latin typeface="Tahoma" pitchFamily="34"/>
                <a:cs typeface="Lucida Sans Unicode" pitchFamily="34"/>
              </a:rPr>
              <a:t>latest</a:t>
            </a:r>
            <a:r>
              <a:rPr lang="fr-FR" sz="3200" dirty="0">
                <a:solidFill>
                  <a:srgbClr val="000000"/>
                </a:solidFill>
                <a:latin typeface="Tahoma" pitchFamily="34"/>
                <a:cs typeface="Lucida Sans Unicode" pitchFamily="34"/>
              </a:rPr>
              <a:t> (défaut) ou </a:t>
            </a:r>
            <a:r>
              <a:rPr lang="fr-FR" sz="3200" i="1" dirty="0" err="1">
                <a:solidFill>
                  <a:srgbClr val="000000"/>
                </a:solidFill>
                <a:latin typeface="Tahoma" pitchFamily="34"/>
                <a:cs typeface="Lucida Sans Unicode" pitchFamily="34"/>
              </a:rPr>
              <a:t>earliest</a:t>
            </a:r>
            <a:r>
              <a:rPr lang="fr-FR" sz="3200" dirty="0">
                <a:solidFill>
                  <a:srgbClr val="000000"/>
                </a:solidFill>
                <a:latin typeface="Tahoma" pitchFamily="34"/>
                <a:cs typeface="Lucida Sans Unicode" pitchFamily="34"/>
              </a:rPr>
              <a:t>. </a:t>
            </a:r>
            <a:br>
              <a:rPr lang="fr-FR" sz="3200" dirty="0">
                <a:solidFill>
                  <a:srgbClr val="000000"/>
                </a:solidFill>
                <a:latin typeface="Tahoma" pitchFamily="34"/>
                <a:cs typeface="Lucida Sans Unicode" pitchFamily="34"/>
              </a:rPr>
            </a:br>
            <a:r>
              <a:rPr lang="fr-FR" sz="3200" dirty="0">
                <a:solidFill>
                  <a:srgbClr val="000000"/>
                </a:solidFill>
                <a:latin typeface="Tahoma" pitchFamily="34"/>
                <a:cs typeface="Lucida Sans Unicode" pitchFamily="34"/>
              </a:rPr>
              <a:t>Contrôle le comportement du consommateur si il ne détient pas d’offset valide. </a:t>
            </a:r>
            <a:br>
              <a:rPr lang="fr-FR" sz="3200" dirty="0">
                <a:solidFill>
                  <a:srgbClr val="000000"/>
                </a:solidFill>
                <a:latin typeface="Tahoma" pitchFamily="34"/>
                <a:cs typeface="Lucida Sans Unicode" pitchFamily="34"/>
              </a:rPr>
            </a:br>
            <a:r>
              <a:rPr lang="fr-FR" sz="3200" dirty="0">
                <a:solidFill>
                  <a:srgbClr val="000000"/>
                </a:solidFill>
                <a:latin typeface="Tahoma" pitchFamily="34"/>
                <a:cs typeface="Lucida Sans Unicode" pitchFamily="34"/>
              </a:rPr>
              <a:t>Dernier message ou le plus ancien</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dirty="0" err="1">
                <a:solidFill>
                  <a:srgbClr val="0D1F63"/>
                </a:solidFill>
                <a:latin typeface="Tahoma" pitchFamily="34"/>
                <a:cs typeface="Lucida Sans Unicode" pitchFamily="34"/>
              </a:rPr>
              <a:t>EnableAutoCommit</a:t>
            </a:r>
            <a:r>
              <a:rPr lang="fr-FR" sz="3200" b="1" i="1" dirty="0" smtClean="0">
                <a:solidFill>
                  <a:srgbClr val="0D1F63"/>
                </a:solidFill>
                <a:latin typeface="Tahoma" pitchFamily="34"/>
                <a:cs typeface="Lucida Sans Unicode" pitchFamily="34"/>
              </a:rPr>
              <a:t> : </a:t>
            </a:r>
            <a:r>
              <a:rPr lang="fr-FR" sz="3200" dirty="0" smtClean="0">
                <a:solidFill>
                  <a:srgbClr val="000000"/>
                </a:solidFill>
                <a:latin typeface="Tahoma" pitchFamily="34"/>
                <a:cs typeface="Lucida Sans Unicode" pitchFamily="34"/>
              </a:rPr>
              <a:t>Le</a:t>
            </a:r>
            <a:r>
              <a:rPr lang="fr-FR" sz="3200" b="1" i="1" dirty="0" smtClean="0">
                <a:solidFill>
                  <a:srgbClr val="0D1F63"/>
                </a:solidFill>
                <a:latin typeface="Tahoma" pitchFamily="34"/>
                <a:cs typeface="Lucida Sans Unicode" pitchFamily="34"/>
              </a:rPr>
              <a:t> </a:t>
            </a:r>
            <a:r>
              <a:rPr lang="fr-FR" sz="3200" dirty="0" smtClean="0">
                <a:solidFill>
                  <a:srgbClr val="000000"/>
                </a:solidFill>
                <a:latin typeface="Tahoma" pitchFamily="34"/>
                <a:cs typeface="Lucida Sans Unicode" pitchFamily="34"/>
              </a:rPr>
              <a:t>consommateur</a:t>
            </a:r>
            <a:r>
              <a:rPr lang="fr-FR" sz="3200" b="1" i="1" dirty="0" smtClean="0">
                <a:solidFill>
                  <a:srgbClr val="0D1F63"/>
                </a:solidFill>
                <a:latin typeface="Tahoma" pitchFamily="34"/>
                <a:cs typeface="Lucida Sans Unicode" pitchFamily="34"/>
              </a:rPr>
              <a:t> </a:t>
            </a:r>
            <a:r>
              <a:rPr lang="fr-FR" sz="3200" dirty="0" smtClean="0">
                <a:solidFill>
                  <a:srgbClr val="000000"/>
                </a:solidFill>
                <a:latin typeface="Tahoma" pitchFamily="34"/>
                <a:cs typeface="Lucida Sans Unicode" pitchFamily="34"/>
              </a:rPr>
              <a:t>commit les offsets automatiquement ou non.</a:t>
            </a:r>
            <a:br>
              <a:rPr lang="fr-FR" sz="3200" dirty="0" smtClean="0">
                <a:solidFill>
                  <a:srgbClr val="000000"/>
                </a:solidFill>
                <a:latin typeface="Tahoma" pitchFamily="34"/>
                <a:cs typeface="Lucida Sans Unicode" pitchFamily="34"/>
              </a:rPr>
            </a:br>
            <a:r>
              <a:rPr lang="fr-FR" sz="3200" dirty="0" smtClean="0">
                <a:solidFill>
                  <a:srgbClr val="000000"/>
                </a:solidFill>
                <a:latin typeface="Tahoma" pitchFamily="34"/>
                <a:cs typeface="Lucida Sans Unicode" pitchFamily="34"/>
              </a:rPr>
              <a:t>Par défaut </a:t>
            </a:r>
            <a:r>
              <a:rPr lang="fr-FR" sz="3200" i="1" dirty="0" err="1" smtClean="0">
                <a:solidFill>
                  <a:srgbClr val="000000"/>
                </a:solidFill>
                <a:latin typeface="Tahoma" pitchFamily="34"/>
                <a:cs typeface="Lucida Sans Unicode" pitchFamily="34"/>
              </a:rPr>
              <a:t>true</a:t>
            </a:r>
            <a:r>
              <a:rPr lang="fr-FR" sz="3200" dirty="0" smtClean="0">
                <a:solidFill>
                  <a:srgbClr val="000000"/>
                </a:solidFill>
                <a:latin typeface="Tahoma" pitchFamily="34"/>
                <a:cs typeface="Lucida Sans Unicode" pitchFamily="34"/>
              </a:rPr>
              <a:t/>
            </a:r>
            <a:br>
              <a:rPr lang="fr-FR" sz="3200" dirty="0" smtClean="0">
                <a:solidFill>
                  <a:srgbClr val="000000"/>
                </a:solidFill>
                <a:latin typeface="Tahoma" pitchFamily="34"/>
                <a:cs typeface="Lucida Sans Unicode" pitchFamily="34"/>
              </a:rPr>
            </a:br>
            <a:r>
              <a:rPr lang="fr-FR" sz="3200" dirty="0" smtClean="0">
                <a:solidFill>
                  <a:srgbClr val="000000"/>
                </a:solidFill>
                <a:latin typeface="Tahoma" pitchFamily="34"/>
                <a:cs typeface="Lucida Sans Unicode" pitchFamily="34"/>
              </a:rPr>
              <a:t>Si </a:t>
            </a:r>
            <a:r>
              <a:rPr lang="fr-FR" sz="3200" dirty="0" err="1" smtClean="0">
                <a:solidFill>
                  <a:srgbClr val="000000"/>
                </a:solidFill>
                <a:latin typeface="Tahoma" pitchFamily="34"/>
                <a:cs typeface="Lucida Sans Unicode" pitchFamily="34"/>
              </a:rPr>
              <a:t>true</a:t>
            </a:r>
            <a:r>
              <a:rPr lang="fr-FR" sz="3200" dirty="0" smtClean="0">
                <a:solidFill>
                  <a:srgbClr val="000000"/>
                </a:solidFill>
                <a:latin typeface="Tahoma" pitchFamily="34"/>
                <a:cs typeface="Lucida Sans Unicode" pitchFamily="34"/>
              </a:rPr>
              <a:t> :</a:t>
            </a:r>
          </a:p>
          <a:p>
            <a:pPr marL="799920" lvl="3" indent="-342720" hangingPunct="0">
              <a:lnSpc>
                <a:spcPct val="96000"/>
              </a:lnSpc>
              <a:spcBef>
                <a:spcPts val="0"/>
              </a:spcBef>
              <a:spcAft>
                <a:spcPts val="1423"/>
              </a:spcAft>
              <a:buClr>
                <a:srgbClr val="000000"/>
              </a:buClr>
              <a:buSzPct val="100000"/>
              <a:buFont typeface="Times New Roman" pitchFamily="18"/>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2600" b="1" i="1" dirty="0" err="1" smtClean="0">
                <a:solidFill>
                  <a:srgbClr val="0D1F63"/>
                </a:solidFill>
                <a:latin typeface="Tahoma" pitchFamily="34"/>
                <a:cs typeface="Lucida Sans Unicode" pitchFamily="34"/>
              </a:rPr>
              <a:t>A</a:t>
            </a:r>
            <a:r>
              <a:rPr lang="fr-FR" sz="2600" b="1" i="1" dirty="0" err="1" smtClean="0">
                <a:solidFill>
                  <a:srgbClr val="0D1F63"/>
                </a:solidFill>
                <a:latin typeface="Tahoma" pitchFamily="34"/>
                <a:cs typeface="Lucida Sans Unicode" pitchFamily="34"/>
              </a:rPr>
              <a:t>utoCommitIntervalMs</a:t>
            </a:r>
            <a:r>
              <a:rPr lang="fr-FR" sz="2600" b="1" i="1" dirty="0">
                <a:solidFill>
                  <a:srgbClr val="0D1F63"/>
                </a:solidFill>
                <a:latin typeface="Tahoma" pitchFamily="34"/>
                <a:cs typeface="Lucida Sans Unicode" pitchFamily="34"/>
              </a:rPr>
              <a:t> : </a:t>
            </a:r>
            <a:r>
              <a:rPr lang="fr-FR" sz="2600" dirty="0">
                <a:solidFill>
                  <a:srgbClr val="000000"/>
                </a:solidFill>
                <a:latin typeface="Tahoma" pitchFamily="34"/>
                <a:cs typeface="Lucida Sans Unicode" pitchFamily="34"/>
              </a:rPr>
              <a:t>Intervalle d’envois des </a:t>
            </a:r>
            <a:r>
              <a:rPr lang="fr-FR" sz="2600" dirty="0" err="1">
                <a:solidFill>
                  <a:srgbClr val="000000"/>
                </a:solidFill>
                <a:latin typeface="Tahoma" pitchFamily="34"/>
                <a:cs typeface="Lucida Sans Unicode" pitchFamily="34"/>
              </a:rPr>
              <a:t>commits</a:t>
            </a:r>
            <a:endParaRPr lang="fr-FR" sz="2600" dirty="0">
              <a:solidFill>
                <a:srgbClr val="000000"/>
              </a:solidFill>
              <a:latin typeface="Tahoma" pitchFamily="34"/>
              <a:cs typeface="Lucida Sans Unicode" pitchFamily="34"/>
            </a:endParaRP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endParaRPr lang="fr-FR" sz="3200" dirty="0">
              <a:solidFill>
                <a:srgbClr val="000000"/>
              </a:solidFill>
              <a:latin typeface="Tahoma" pitchFamily="34"/>
              <a:cs typeface="Lucida Sans Unicode" pitchFamily="34"/>
            </a:endParaRPr>
          </a:p>
        </p:txBody>
      </p:sp>
    </p:spTree>
    <p:extLst>
      <p:ext uri="{BB962C8B-B14F-4D97-AF65-F5344CB8AC3E}">
        <p14:creationId xmlns:p14="http://schemas.microsoft.com/office/powerpoint/2010/main" val="36631764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name="page107">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Configuration des consommateurs (2)</a:t>
            </a:r>
          </a:p>
        </p:txBody>
      </p:sp>
      <p:sp>
        <p:nvSpPr>
          <p:cNvPr id="3" name="Espace réservé du texte 2"/>
          <p:cNvSpPr txBox="1">
            <a:spLocks noGrp="1"/>
          </p:cNvSpPr>
          <p:nvPr>
            <p:ph type="body" idx="4294967295"/>
          </p:nvPr>
        </p:nvSpPr>
        <p:spPr/>
        <p:txBody>
          <a:bodyPr vert="horz">
            <a:normAutofit fontScale="55000" lnSpcReduction="20000"/>
          </a:bodyPr>
          <a:lstStyle/>
          <a:p>
            <a:pPr lvl="0"/>
            <a:r>
              <a:rPr lang="fr-FR"/>
              <a:t>D’autres propriétés</a:t>
            </a:r>
          </a:p>
          <a:p>
            <a:pPr marL="742680" lvl="1" indent="-285480" hangingPunct="0">
              <a:lnSpc>
                <a:spcPct val="96000"/>
              </a:lnSpc>
              <a:spcBef>
                <a:spcPts val="0"/>
              </a:spcBef>
              <a:spcAft>
                <a:spcPts val="1137"/>
              </a:spcAft>
              <a:buClr>
                <a:srgbClr val="000000"/>
              </a:buClr>
              <a:buSzPct val="100000"/>
              <a:buFont typeface="Times New Roman" pitchFamily="18"/>
              <a:buChar char="–"/>
              <a:tabLst>
                <a:tab pos="742680" algn="l"/>
                <a:tab pos="898200" algn="l"/>
                <a:tab pos="1347480" algn="l"/>
                <a:tab pos="1796760" algn="l"/>
                <a:tab pos="2246040" algn="l"/>
                <a:tab pos="2694960" algn="l"/>
                <a:tab pos="3144240" algn="l"/>
                <a:tab pos="3593520" algn="l"/>
                <a:tab pos="4042800" algn="l"/>
                <a:tab pos="4492080" algn="l"/>
                <a:tab pos="4941360" algn="l"/>
                <a:tab pos="5390640" algn="l"/>
                <a:tab pos="5839920" algn="l"/>
                <a:tab pos="6289200" algn="l"/>
                <a:tab pos="6738480" algn="l"/>
                <a:tab pos="7187759" algn="l"/>
                <a:tab pos="7637040" algn="l"/>
                <a:tab pos="8086320" algn="l"/>
                <a:tab pos="8535600" algn="l"/>
                <a:tab pos="8984880" algn="l"/>
                <a:tab pos="9434160" algn="l"/>
              </a:tabLst>
            </a:pPr>
            <a:r>
              <a:rPr lang="fr-FR" sz="3200" b="1" i="1">
                <a:solidFill>
                  <a:srgbClr val="0D1F63"/>
                </a:solidFill>
                <a:latin typeface="Tahoma" pitchFamily="34"/>
                <a:cs typeface="Lucida Sans Unicode" pitchFamily="34"/>
              </a:rPr>
              <a:t>fetch.min.bytes</a:t>
            </a:r>
            <a:r>
              <a:rPr lang="fr-FR" sz="3200">
                <a:solidFill>
                  <a:srgbClr val="000000"/>
                </a:solidFill>
                <a:latin typeface="Tahoma" pitchFamily="34"/>
                <a:cs typeface="Lucida Sans Unicode" pitchFamily="34"/>
              </a:rPr>
              <a:t> : Volume minimum de données à recevoir. Permet de réduire la charge sur le broker et le consommateur</a:t>
            </a:r>
          </a:p>
          <a:p>
            <a:pPr marL="742680" lvl="1" indent="-285480" hangingPunct="0">
              <a:lnSpc>
                <a:spcPct val="96000"/>
              </a:lnSpc>
              <a:spcBef>
                <a:spcPts val="0"/>
              </a:spcBef>
              <a:spcAft>
                <a:spcPts val="1137"/>
              </a:spcAft>
              <a:buClr>
                <a:srgbClr val="000000"/>
              </a:buClr>
              <a:buSzPct val="100000"/>
              <a:buFont typeface="Times New Roman" pitchFamily="18"/>
              <a:buChar char="–"/>
              <a:tabLst>
                <a:tab pos="742680" algn="l"/>
                <a:tab pos="898200" algn="l"/>
                <a:tab pos="1347480" algn="l"/>
                <a:tab pos="1796760" algn="l"/>
                <a:tab pos="2246040" algn="l"/>
                <a:tab pos="2694960" algn="l"/>
                <a:tab pos="3144240" algn="l"/>
                <a:tab pos="3593520" algn="l"/>
                <a:tab pos="4042800" algn="l"/>
                <a:tab pos="4492080" algn="l"/>
                <a:tab pos="4941360" algn="l"/>
                <a:tab pos="5390640" algn="l"/>
                <a:tab pos="5839920" algn="l"/>
                <a:tab pos="6289200" algn="l"/>
                <a:tab pos="6738480" algn="l"/>
                <a:tab pos="7187759" algn="l"/>
                <a:tab pos="7637040" algn="l"/>
                <a:tab pos="8086320" algn="l"/>
                <a:tab pos="8535600" algn="l"/>
                <a:tab pos="8984880" algn="l"/>
                <a:tab pos="9434160" algn="l"/>
              </a:tabLst>
            </a:pPr>
            <a:r>
              <a:rPr lang="fr-FR" sz="3200" b="1" i="1">
                <a:solidFill>
                  <a:srgbClr val="0D1F63"/>
                </a:solidFill>
                <a:latin typeface="Tahoma" pitchFamily="34"/>
                <a:cs typeface="Lucida Sans Unicode" pitchFamily="34"/>
              </a:rPr>
              <a:t>fetch.max.wait.ms</a:t>
            </a:r>
            <a:r>
              <a:rPr lang="fr-FR" sz="3200">
                <a:solidFill>
                  <a:srgbClr val="000000"/>
                </a:solidFill>
                <a:latin typeface="Tahoma" pitchFamily="34"/>
                <a:cs typeface="Lucida Sans Unicode" pitchFamily="34"/>
              </a:rPr>
              <a:t> : Attente maximale avant de récupérer les données</a:t>
            </a:r>
          </a:p>
          <a:p>
            <a:pPr marL="742680" lvl="1" indent="-285480" hangingPunct="0">
              <a:lnSpc>
                <a:spcPct val="96000"/>
              </a:lnSpc>
              <a:spcBef>
                <a:spcPts val="0"/>
              </a:spcBef>
              <a:spcAft>
                <a:spcPts val="1137"/>
              </a:spcAft>
              <a:buClr>
                <a:srgbClr val="000000"/>
              </a:buClr>
              <a:buSzPct val="100000"/>
              <a:buFont typeface="Times New Roman" pitchFamily="18"/>
              <a:buChar char="–"/>
              <a:tabLst>
                <a:tab pos="742680" algn="l"/>
                <a:tab pos="898200" algn="l"/>
                <a:tab pos="1347480" algn="l"/>
                <a:tab pos="1796760" algn="l"/>
                <a:tab pos="2246040" algn="l"/>
                <a:tab pos="2694960" algn="l"/>
                <a:tab pos="3144240" algn="l"/>
                <a:tab pos="3593520" algn="l"/>
                <a:tab pos="4042800" algn="l"/>
                <a:tab pos="4492080" algn="l"/>
                <a:tab pos="4941360" algn="l"/>
                <a:tab pos="5390640" algn="l"/>
                <a:tab pos="5839920" algn="l"/>
                <a:tab pos="6289200" algn="l"/>
                <a:tab pos="6738480" algn="l"/>
                <a:tab pos="7187759" algn="l"/>
                <a:tab pos="7637040" algn="l"/>
                <a:tab pos="8086320" algn="l"/>
                <a:tab pos="8535600" algn="l"/>
                <a:tab pos="8984880" algn="l"/>
                <a:tab pos="9434160" algn="l"/>
              </a:tabLst>
            </a:pPr>
            <a:r>
              <a:rPr lang="fr-FR" sz="3200" b="1" i="1">
                <a:solidFill>
                  <a:srgbClr val="0D1F63"/>
                </a:solidFill>
                <a:latin typeface="Tahoma" pitchFamily="34"/>
                <a:cs typeface="Lucida Sans Unicode" pitchFamily="34"/>
              </a:rPr>
              <a:t>max.partition.fetch.bytes</a:t>
            </a:r>
            <a:r>
              <a:rPr lang="fr-FR" sz="3200">
                <a:solidFill>
                  <a:srgbClr val="000000"/>
                </a:solidFill>
                <a:latin typeface="Tahoma" pitchFamily="34"/>
                <a:cs typeface="Lucida Sans Unicode" pitchFamily="34"/>
              </a:rPr>
              <a:t> : Maximum de données par partition ramenées lors d’un poll. Par défaut 1Mo</a:t>
            </a:r>
          </a:p>
          <a:p>
            <a:pPr marL="742680" lvl="1" indent="-285480" hangingPunct="0">
              <a:lnSpc>
                <a:spcPct val="96000"/>
              </a:lnSpc>
              <a:spcBef>
                <a:spcPts val="0"/>
              </a:spcBef>
              <a:spcAft>
                <a:spcPts val="1137"/>
              </a:spcAft>
              <a:buClr>
                <a:srgbClr val="000000"/>
              </a:buClr>
              <a:buSzPct val="100000"/>
              <a:buFont typeface="Times New Roman" pitchFamily="18"/>
              <a:buChar char="–"/>
              <a:tabLst>
                <a:tab pos="742680" algn="l"/>
                <a:tab pos="898200" algn="l"/>
                <a:tab pos="1347480" algn="l"/>
                <a:tab pos="1796760" algn="l"/>
                <a:tab pos="2246040" algn="l"/>
                <a:tab pos="2694960" algn="l"/>
                <a:tab pos="3144240" algn="l"/>
                <a:tab pos="3593520" algn="l"/>
                <a:tab pos="4042800" algn="l"/>
                <a:tab pos="4492080" algn="l"/>
                <a:tab pos="4941360" algn="l"/>
                <a:tab pos="5390640" algn="l"/>
                <a:tab pos="5839920" algn="l"/>
                <a:tab pos="6289200" algn="l"/>
                <a:tab pos="6738480" algn="l"/>
                <a:tab pos="7187759" algn="l"/>
                <a:tab pos="7637040" algn="l"/>
                <a:tab pos="8086320" algn="l"/>
                <a:tab pos="8535600" algn="l"/>
                <a:tab pos="8984880" algn="l"/>
                <a:tab pos="9434160" algn="l"/>
              </a:tabLst>
            </a:pPr>
            <a:r>
              <a:rPr lang="fr-FR" sz="3200" b="1" i="1">
                <a:solidFill>
                  <a:srgbClr val="0D1F63"/>
                </a:solidFill>
                <a:latin typeface="Tahoma" pitchFamily="34"/>
                <a:cs typeface="Lucida Sans Unicode" pitchFamily="34"/>
              </a:rPr>
              <a:t>max.poll.records</a:t>
            </a:r>
            <a:r>
              <a:rPr lang="fr-FR" sz="3200">
                <a:solidFill>
                  <a:srgbClr val="000000"/>
                </a:solidFill>
                <a:latin typeface="Tahoma" pitchFamily="34"/>
                <a:cs typeface="Lucida Sans Unicode" pitchFamily="34"/>
              </a:rPr>
              <a:t> : Maximum de record via un </a:t>
            </a:r>
            <a:r>
              <a:rPr lang="fr-FR" sz="3200" i="1">
                <a:solidFill>
                  <a:srgbClr val="000000"/>
                </a:solidFill>
                <a:latin typeface="Tahoma" pitchFamily="34"/>
                <a:cs typeface="Lucida Sans Unicode" pitchFamily="34"/>
              </a:rPr>
              <a:t>poll()</a:t>
            </a:r>
          </a:p>
          <a:p>
            <a:pPr marL="742680" lvl="1" indent="-285480" hangingPunct="0">
              <a:lnSpc>
                <a:spcPct val="96000"/>
              </a:lnSpc>
              <a:spcBef>
                <a:spcPts val="0"/>
              </a:spcBef>
              <a:spcAft>
                <a:spcPts val="1137"/>
              </a:spcAft>
              <a:buClr>
                <a:srgbClr val="000000"/>
              </a:buClr>
              <a:buSzPct val="100000"/>
              <a:buFont typeface="Times New Roman" pitchFamily="18"/>
              <a:buChar char="–"/>
              <a:tabLst>
                <a:tab pos="742680" algn="l"/>
                <a:tab pos="898200" algn="l"/>
                <a:tab pos="1347480" algn="l"/>
                <a:tab pos="1796760" algn="l"/>
                <a:tab pos="2246040" algn="l"/>
                <a:tab pos="2694960" algn="l"/>
                <a:tab pos="3144240" algn="l"/>
                <a:tab pos="3593520" algn="l"/>
                <a:tab pos="4042800" algn="l"/>
                <a:tab pos="4492080" algn="l"/>
                <a:tab pos="4941360" algn="l"/>
                <a:tab pos="5390640" algn="l"/>
                <a:tab pos="5839920" algn="l"/>
                <a:tab pos="6289200" algn="l"/>
                <a:tab pos="6738480" algn="l"/>
                <a:tab pos="7187759" algn="l"/>
                <a:tab pos="7637040" algn="l"/>
                <a:tab pos="8086320" algn="l"/>
                <a:tab pos="8535600" algn="l"/>
                <a:tab pos="8984880" algn="l"/>
                <a:tab pos="9434160" algn="l"/>
              </a:tabLst>
            </a:pPr>
            <a:r>
              <a:rPr lang="fr-FR" sz="3200" b="1" i="1">
                <a:solidFill>
                  <a:srgbClr val="0D1F63"/>
                </a:solidFill>
                <a:latin typeface="Tahoma" pitchFamily="34"/>
                <a:cs typeface="Lucida Sans Unicode" pitchFamily="34"/>
              </a:rPr>
              <a:t>session.timeout.ms</a:t>
            </a:r>
            <a:r>
              <a:rPr lang="fr-FR" sz="3200">
                <a:solidFill>
                  <a:srgbClr val="000000"/>
                </a:solidFill>
                <a:latin typeface="Tahoma" pitchFamily="34"/>
                <a:cs typeface="Lucida Sans Unicode" pitchFamily="34"/>
              </a:rPr>
              <a:t> : Le temps faisant expirer la session et déclarer le consommateur comme down. Par défaut 10s</a:t>
            </a:r>
          </a:p>
          <a:p>
            <a:pPr marL="742680" lvl="1" indent="-285480" hangingPunct="0">
              <a:lnSpc>
                <a:spcPct val="96000"/>
              </a:lnSpc>
              <a:spcBef>
                <a:spcPts val="0"/>
              </a:spcBef>
              <a:spcAft>
                <a:spcPts val="1137"/>
              </a:spcAft>
              <a:buClr>
                <a:srgbClr val="000000"/>
              </a:buClr>
              <a:buSzPct val="100000"/>
              <a:buFont typeface="Times New Roman" pitchFamily="18"/>
              <a:buChar char="–"/>
              <a:tabLst>
                <a:tab pos="742680" algn="l"/>
                <a:tab pos="898200" algn="l"/>
                <a:tab pos="1347480" algn="l"/>
                <a:tab pos="1796760" algn="l"/>
                <a:tab pos="2246040" algn="l"/>
                <a:tab pos="2694960" algn="l"/>
                <a:tab pos="3144240" algn="l"/>
                <a:tab pos="3593520" algn="l"/>
                <a:tab pos="4042800" algn="l"/>
                <a:tab pos="4492080" algn="l"/>
                <a:tab pos="4941360" algn="l"/>
                <a:tab pos="5390640" algn="l"/>
                <a:tab pos="5839920" algn="l"/>
                <a:tab pos="6289200" algn="l"/>
                <a:tab pos="6738480" algn="l"/>
                <a:tab pos="7187759" algn="l"/>
                <a:tab pos="7637040" algn="l"/>
                <a:tab pos="8086320" algn="l"/>
                <a:tab pos="8535600" algn="l"/>
                <a:tab pos="8984880" algn="l"/>
                <a:tab pos="9434160" algn="l"/>
              </a:tabLst>
            </a:pPr>
            <a:r>
              <a:rPr lang="fr-FR" sz="3200" b="1" i="1">
                <a:solidFill>
                  <a:srgbClr val="0D1F63"/>
                </a:solidFill>
                <a:latin typeface="Tahoma" pitchFamily="34"/>
                <a:cs typeface="Lucida Sans Unicode" pitchFamily="34"/>
              </a:rPr>
              <a:t>heartbeat.interval.ms</a:t>
            </a:r>
            <a:r>
              <a:rPr lang="fr-FR" sz="3200">
                <a:solidFill>
                  <a:srgbClr val="000000"/>
                </a:solidFill>
                <a:latin typeface="Tahoma" pitchFamily="34"/>
                <a:cs typeface="Lucida Sans Unicode" pitchFamily="34"/>
              </a:rPr>
              <a:t> : L’intervalle d’envoi des heartbeat. Par défaut 3s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a:solidFill>
                  <a:srgbClr val="0D1F63"/>
                </a:solidFill>
                <a:latin typeface="Tahoma" pitchFamily="34"/>
                <a:cs typeface="Lucida Sans Unicode" pitchFamily="34"/>
              </a:rPr>
              <a:t>partition.assignment.strategy</a:t>
            </a:r>
            <a:r>
              <a:rPr lang="fr-FR" sz="3200">
                <a:solidFill>
                  <a:srgbClr val="000000"/>
                </a:solidFill>
                <a:latin typeface="Tahoma" pitchFamily="34"/>
                <a:cs typeface="Lucida Sans Unicode" pitchFamily="34"/>
              </a:rPr>
              <a:t> : Stratégie d’affectation des partitions </a:t>
            </a:r>
            <a:r>
              <a:rPr lang="fr-FR" sz="3200" i="1">
                <a:solidFill>
                  <a:srgbClr val="000000"/>
                </a:solidFill>
                <a:latin typeface="Tahoma" pitchFamily="34"/>
                <a:cs typeface="Lucida Sans Unicode" pitchFamily="34"/>
              </a:rPr>
              <a:t>Range</a:t>
            </a:r>
            <a:r>
              <a:rPr lang="fr-FR" sz="3200">
                <a:solidFill>
                  <a:srgbClr val="000000"/>
                </a:solidFill>
                <a:latin typeface="Tahoma" pitchFamily="34"/>
                <a:cs typeface="Lucida Sans Unicode" pitchFamily="34"/>
              </a:rPr>
              <a:t> (défaut), </a:t>
            </a:r>
            <a:r>
              <a:rPr lang="fr-FR" sz="3200" i="1">
                <a:solidFill>
                  <a:srgbClr val="000000"/>
                </a:solidFill>
                <a:latin typeface="Tahoma" pitchFamily="34"/>
                <a:cs typeface="Lucida Sans Unicode" pitchFamily="34"/>
              </a:rPr>
              <a:t>RoundRobin</a:t>
            </a:r>
            <a:r>
              <a:rPr lang="fr-FR" sz="3200">
                <a:solidFill>
                  <a:srgbClr val="000000"/>
                </a:solidFill>
                <a:latin typeface="Tahoma" pitchFamily="34"/>
                <a:cs typeface="Lucida Sans Unicode" pitchFamily="34"/>
              </a:rPr>
              <a:t> ou </a:t>
            </a:r>
            <a:r>
              <a:rPr lang="fr-FR" sz="3200" i="1">
                <a:solidFill>
                  <a:srgbClr val="000000"/>
                </a:solidFill>
                <a:latin typeface="Tahoma" pitchFamily="34"/>
                <a:cs typeface="Lucida Sans Unicode" pitchFamily="34"/>
              </a:rPr>
              <a:t>Custom</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a:solidFill>
                  <a:srgbClr val="0D1F63"/>
                </a:solidFill>
                <a:latin typeface="Tahoma" pitchFamily="34"/>
                <a:cs typeface="Lucida Sans Unicode" pitchFamily="34"/>
              </a:rPr>
              <a:t>client.id</a:t>
            </a:r>
            <a:r>
              <a:rPr lang="fr-FR" sz="3200">
                <a:solidFill>
                  <a:srgbClr val="000000"/>
                </a:solidFill>
                <a:latin typeface="Tahoma" pitchFamily="34"/>
                <a:cs typeface="Lucida Sans Unicode" pitchFamily="34"/>
              </a:rPr>
              <a:t> : Une chaîne de caractère utilisé pour les métriques.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a:solidFill>
                  <a:srgbClr val="0D1F63"/>
                </a:solidFill>
                <a:latin typeface="Tahoma" pitchFamily="34"/>
                <a:cs typeface="Lucida Sans Unicode" pitchFamily="34"/>
              </a:rPr>
              <a:t>receive.buffer.bytes </a:t>
            </a:r>
            <a:r>
              <a:rPr lang="fr-FR" sz="3200">
                <a:solidFill>
                  <a:srgbClr val="000000"/>
                </a:solidFill>
                <a:latin typeface="Tahoma" pitchFamily="34"/>
                <a:cs typeface="Lucida Sans Unicode" pitchFamily="34"/>
              </a:rPr>
              <a:t>et</a:t>
            </a:r>
            <a:r>
              <a:rPr lang="fr-FR" sz="3200" b="1" i="1">
                <a:solidFill>
                  <a:srgbClr val="0D1F63"/>
                </a:solidFill>
                <a:latin typeface="Tahoma" pitchFamily="34"/>
                <a:cs typeface="Lucida Sans Unicode" pitchFamily="34"/>
              </a:rPr>
              <a:t> send.buffer.bytes</a:t>
            </a:r>
            <a:r>
              <a:rPr lang="fr-FR" sz="3200">
                <a:solidFill>
                  <a:srgbClr val="000000"/>
                </a:solidFill>
                <a:latin typeface="Tahoma" pitchFamily="34"/>
                <a:cs typeface="Lucida Sans Unicode" pitchFamily="34"/>
              </a:rPr>
              <a:t> : Taille des buffers TCP</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theme/theme1.xml><?xml version="1.0" encoding="utf-8"?>
<a:theme xmlns:a="http://schemas.openxmlformats.org/drawingml/2006/main" name="Standard">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itre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101870</TotalTime>
  <Words>10201</Words>
  <Application>Microsoft Office PowerPoint</Application>
  <PresentationFormat>Personnalisé</PresentationFormat>
  <Paragraphs>2178</Paragraphs>
  <Slides>279</Slides>
  <Notes>279</Notes>
  <HiddenSlides>3</HiddenSlides>
  <MMClips>0</MMClips>
  <ScaleCrop>false</ScaleCrop>
  <HeadingPairs>
    <vt:vector size="6" baseType="variant">
      <vt:variant>
        <vt:lpstr>Polices utilisées</vt:lpstr>
      </vt:variant>
      <vt:variant>
        <vt:i4>14</vt:i4>
      </vt:variant>
      <vt:variant>
        <vt:lpstr>Thème</vt:lpstr>
      </vt:variant>
      <vt:variant>
        <vt:i4>2</vt:i4>
      </vt:variant>
      <vt:variant>
        <vt:lpstr>Titres des diapositives</vt:lpstr>
      </vt:variant>
      <vt:variant>
        <vt:i4>279</vt:i4>
      </vt:variant>
    </vt:vector>
  </HeadingPairs>
  <TitlesOfParts>
    <vt:vector size="295" baseType="lpstr">
      <vt:lpstr>Arial</vt:lpstr>
      <vt:lpstr>Calibri</vt:lpstr>
      <vt:lpstr>Calibri Light</vt:lpstr>
      <vt:lpstr>Courier New</vt:lpstr>
      <vt:lpstr>Courier New</vt:lpstr>
      <vt:lpstr>DejaVu Sans</vt:lpstr>
      <vt:lpstr>Liberation Sans</vt:lpstr>
      <vt:lpstr>Lohit Devanagari</vt:lpstr>
      <vt:lpstr>Lucida Sans Unicode</vt:lpstr>
      <vt:lpstr>Noto Sans CJK SC</vt:lpstr>
      <vt:lpstr>OpenSymbol</vt:lpstr>
      <vt:lpstr>StarSymbol</vt:lpstr>
      <vt:lpstr>Tahoma</vt:lpstr>
      <vt:lpstr>Times New Roman</vt:lpstr>
      <vt:lpstr>Standard</vt:lpstr>
      <vt:lpstr>Titre1</vt:lpstr>
      <vt:lpstr>Présentation PowerPoint</vt:lpstr>
      <vt:lpstr>Kafka : Messagerie distribuée avec Apache Kafka C# / .NET</vt:lpstr>
      <vt:lpstr>Agenda</vt:lpstr>
      <vt:lpstr>Introduction à Kafka</vt:lpstr>
      <vt:lpstr>Origine</vt:lpstr>
      <vt:lpstr>Objectifs</vt:lpstr>
      <vt:lpstr>Fonctionnalités</vt:lpstr>
      <vt:lpstr>Points forts</vt:lpstr>
      <vt:lpstr>Confluent</vt:lpstr>
      <vt:lpstr>Introduction à Kafka</vt:lpstr>
      <vt:lpstr>Kafka vs Message broker traditionnel</vt:lpstr>
      <vt:lpstr>Exemple ESB (New York Times) Avant</vt:lpstr>
      <vt:lpstr>Exemple ESB (New York Times) Après</vt:lpstr>
      <vt:lpstr>Exemple : micro-services</vt:lpstr>
      <vt:lpstr>Exemple Micro-services Message Broker et Design pattern SAGA</vt:lpstr>
      <vt:lpstr>Kafka : Data Buffering</vt:lpstr>
      <vt:lpstr>Exemple Architecture ELK Bufferisation des événements</vt:lpstr>
      <vt:lpstr>Ingestion massive de données Exemple Uber</vt:lpstr>
      <vt:lpstr>Architecture Event-driven</vt:lpstr>
      <vt:lpstr>Event-driven architecture</vt:lpstr>
      <vt:lpstr>ksqlDB</vt:lpstr>
      <vt:lpstr>Architecture ksqlDB</vt:lpstr>
      <vt:lpstr>Introduction à Kafka</vt:lpstr>
      <vt:lpstr>Concepts de base</vt:lpstr>
      <vt:lpstr>APIs</vt:lpstr>
      <vt:lpstr>APIs</vt:lpstr>
      <vt:lpstr>Protocole Client/Serveur</vt:lpstr>
      <vt:lpstr>Topic</vt:lpstr>
      <vt:lpstr>Apport des partitions</vt:lpstr>
      <vt:lpstr>Réplication</vt:lpstr>
      <vt:lpstr>Distribution des partitions</vt:lpstr>
      <vt:lpstr>Partition et offset</vt:lpstr>
      <vt:lpstr>Clients du cluster</vt:lpstr>
      <vt:lpstr>Routing des messages</vt:lpstr>
      <vt:lpstr>Groupe de consommateurs</vt:lpstr>
      <vt:lpstr>Offset consommateur</vt:lpstr>
      <vt:lpstr>Consommatteur vs Partition Rééquilibrage dynamique</vt:lpstr>
      <vt:lpstr>Exemple</vt:lpstr>
      <vt:lpstr>Ordre des enregistrements</vt:lpstr>
      <vt:lpstr>Cluster</vt:lpstr>
      <vt:lpstr>Cluster</vt:lpstr>
      <vt:lpstr>Nombre de brokers</vt:lpstr>
      <vt:lpstr>Configuration et démarrage d’un nœud</vt:lpstr>
      <vt:lpstr>Principales configuration</vt:lpstr>
      <vt:lpstr>Contrôleurs</vt:lpstr>
      <vt:lpstr>Configuration par défaut des topics</vt:lpstr>
      <vt:lpstr>Cluster ID</vt:lpstr>
      <vt:lpstr>Formatting des répertoires de log</vt:lpstr>
      <vt:lpstr>Cluster Kafka</vt:lpstr>
      <vt:lpstr>Introduction</vt:lpstr>
      <vt:lpstr>Hardware</vt:lpstr>
      <vt:lpstr>Installation à partir de l’archive</vt:lpstr>
      <vt:lpstr>Images bitnami</vt:lpstr>
      <vt:lpstr>Kubernetes</vt:lpstr>
      <vt:lpstr>Vérifications de l’installation</vt:lpstr>
      <vt:lpstr>Script d’arrêt</vt:lpstr>
      <vt:lpstr>Fichiers de trace</vt:lpstr>
      <vt:lpstr>Cluster Kafka</vt:lpstr>
      <vt:lpstr>Introduction</vt:lpstr>
      <vt:lpstr>Gestion des topics</vt:lpstr>
      <vt:lpstr>Choix du nombre de partitions</vt:lpstr>
      <vt:lpstr>Envoi de message</vt:lpstr>
      <vt:lpstr>Lecture de message</vt:lpstr>
      <vt:lpstr>Autre utilitaires</vt:lpstr>
      <vt:lpstr>Autre utilitaires (2)</vt:lpstr>
      <vt:lpstr>Cluster Kafka</vt:lpstr>
      <vt:lpstr>Outils graphiques</vt:lpstr>
      <vt:lpstr>Kafka Magic</vt:lpstr>
      <vt:lpstr>akhq</vt:lpstr>
      <vt:lpstr>Redpanda Console</vt:lpstr>
      <vt:lpstr>APIs</vt:lpstr>
      <vt:lpstr>Introduction</vt:lpstr>
      <vt:lpstr>Dépendances</vt:lpstr>
      <vt:lpstr>Étapes lors de l’envoi d’un message</vt:lpstr>
      <vt:lpstr>Envoi de message</vt:lpstr>
      <vt:lpstr>Construire un Producteur</vt:lpstr>
      <vt:lpstr>Exemple .NET</vt:lpstr>
      <vt:lpstr>Message</vt:lpstr>
      <vt:lpstr>Méthodes d’envoi des messages</vt:lpstr>
      <vt:lpstr>Fire And Forget</vt:lpstr>
      <vt:lpstr>Envoi synchrone</vt:lpstr>
      <vt:lpstr>Envoi asynchrone avec call-back</vt:lpstr>
      <vt:lpstr>Envoi asynchrone d’un lot de messages</vt:lpstr>
      <vt:lpstr>Sérialiseurs</vt:lpstr>
      <vt:lpstr>Exemple sérialiseur custom s’appuyant sur Json</vt:lpstr>
      <vt:lpstr>Configuration des producteurs  fiabilité</vt:lpstr>
      <vt:lpstr>Configuration des producteurs  performance</vt:lpstr>
      <vt:lpstr>Garantie sur l’ordre</vt:lpstr>
      <vt:lpstr>APIs</vt:lpstr>
      <vt:lpstr>Introduction</vt:lpstr>
      <vt:lpstr>Groupes de consommateurs</vt:lpstr>
      <vt:lpstr>Rééquilibrage dynamique des consommateurs</vt:lpstr>
      <vt:lpstr>Membership et détection de pannes</vt:lpstr>
      <vt:lpstr>Création de KafkaConsumer</vt:lpstr>
      <vt:lpstr>Abonnement à un topic</vt:lpstr>
      <vt:lpstr>Boucle de Polling</vt:lpstr>
      <vt:lpstr>Exemple</vt:lpstr>
      <vt:lpstr>Configuration des consommateurs</vt:lpstr>
      <vt:lpstr>Configuration des consommateurs (2)</vt:lpstr>
      <vt:lpstr>Offsets et Commits</vt:lpstr>
      <vt:lpstr>Risques lors d’une réaffectation</vt:lpstr>
      <vt:lpstr>Commit automatique</vt:lpstr>
      <vt:lpstr>Commit contrôlé</vt:lpstr>
      <vt:lpstr>Exemple At Most Once</vt:lpstr>
      <vt:lpstr>Exemple At Least Once</vt:lpstr>
      <vt:lpstr>StoreOffset</vt:lpstr>
      <vt:lpstr>Exemple At Least Once</vt:lpstr>
      <vt:lpstr>Committer un offset spécifique</vt:lpstr>
      <vt:lpstr>Stocker les offsets hors de Kafka</vt:lpstr>
      <vt:lpstr>Réagir aux réaffectations</vt:lpstr>
      <vt:lpstr>Consommation de messages avec des offsets spécifiques</vt:lpstr>
      <vt:lpstr>Affectation statique des partitions</vt:lpstr>
      <vt:lpstr>Exemple (Java)</vt:lpstr>
      <vt:lpstr>APIs</vt:lpstr>
      <vt:lpstr>Introduction</vt:lpstr>
      <vt:lpstr>Apache Avro</vt:lpstr>
      <vt:lpstr>Schéma Avro</vt:lpstr>
      <vt:lpstr>Utilisation du schéma</vt:lpstr>
      <vt:lpstr>Schema Registry</vt:lpstr>
      <vt:lpstr>Packages Confluent</vt:lpstr>
      <vt:lpstr>Producteur (1)</vt:lpstr>
      <vt:lpstr>Producteur (2)</vt:lpstr>
      <vt:lpstr>Consommateur</vt:lpstr>
      <vt:lpstr>APIs</vt:lpstr>
      <vt:lpstr>Introduction</vt:lpstr>
      <vt:lpstr>Fonctionnalités</vt:lpstr>
      <vt:lpstr>Mode standalone</vt:lpstr>
      <vt:lpstr>Mode distribué</vt:lpstr>
      <vt:lpstr>Configurations supplémentaires en mode distribué</vt:lpstr>
      <vt:lpstr>Configuration des connecteurs</vt:lpstr>
      <vt:lpstr>Connecteurs</vt:lpstr>
      <vt:lpstr>Exemple Connecteur JDBC</vt:lpstr>
      <vt:lpstr>Transformations</vt:lpstr>
      <vt:lpstr>Exemple de configuration</vt:lpstr>
      <vt:lpstr>Transformers disponibles</vt:lpstr>
      <vt:lpstr>API Rest</vt:lpstr>
      <vt:lpstr>API</vt:lpstr>
      <vt:lpstr>APIs</vt:lpstr>
      <vt:lpstr>Introduction</vt:lpstr>
      <vt:lpstr>Exemple Admin :  Lister les configurations</vt:lpstr>
      <vt:lpstr>Exemple Admin Créer un topic</vt:lpstr>
      <vt:lpstr>Garanties Kafka</vt:lpstr>
      <vt:lpstr>Garanties Kafka</vt:lpstr>
      <vt:lpstr>Rôles des brokers</vt:lpstr>
      <vt:lpstr>Rôle des brokers gérant un topic</vt:lpstr>
      <vt:lpstr>Synchronisation des répliques</vt:lpstr>
      <vt:lpstr>Validation de la production</vt:lpstr>
      <vt:lpstr>min.insync.replica</vt:lpstr>
      <vt:lpstr>Conséquences</vt:lpstr>
      <vt:lpstr>Rejet de demande d’émission</vt:lpstr>
      <vt:lpstr>Garanties Kafka</vt:lpstr>
      <vt:lpstr>Côté producteur</vt:lpstr>
      <vt:lpstr>Acks=0</vt:lpstr>
      <vt:lpstr>Acks=1</vt:lpstr>
      <vt:lpstr>Acks=all</vt:lpstr>
      <vt:lpstr>Acquittement et durabilité</vt:lpstr>
      <vt:lpstr>Gestion des erreurs</vt:lpstr>
      <vt:lpstr>Côté consommateur</vt:lpstr>
      <vt:lpstr>Gestion des commits</vt:lpstr>
      <vt:lpstr>Consommation: At Most Once</vt:lpstr>
      <vt:lpstr>Configuration At Most Once</vt:lpstr>
      <vt:lpstr>Réception : At Least Once</vt:lpstr>
      <vt:lpstr>Configuration At Least Once</vt:lpstr>
      <vt:lpstr>Garanties Kafka</vt:lpstr>
      <vt:lpstr>Introduction</vt:lpstr>
      <vt:lpstr>Producteur idempotent</vt:lpstr>
      <vt:lpstr>Configuration producteur</vt:lpstr>
      <vt:lpstr>Consommateur</vt:lpstr>
      <vt:lpstr>Exemple  Gestion des offsets (1)</vt:lpstr>
      <vt:lpstr>Exemple  Gestion des offsets (2)</vt:lpstr>
      <vt:lpstr>Transaction</vt:lpstr>
      <vt:lpstr>Transaction</vt:lpstr>
      <vt:lpstr>Configuration du consommateur</vt:lpstr>
      <vt:lpstr>Exactly Once pour le transfert de messages entre topics</vt:lpstr>
      <vt:lpstr>Consommateur / Producteur</vt:lpstr>
      <vt:lpstr>Garanties Kafka</vt:lpstr>
      <vt:lpstr>Configuration pour favoriser le débit</vt:lpstr>
      <vt:lpstr>Configuration pour favoriser la latence</vt:lpstr>
      <vt:lpstr>Configuration pour la durabilité</vt:lpstr>
      <vt:lpstr>KafkaStream</vt:lpstr>
      <vt:lpstr>Kafka Streams</vt:lpstr>
      <vt:lpstr>Apports de KafkaStream</vt:lpstr>
      <vt:lpstr>Définitions</vt:lpstr>
      <vt:lpstr>Application KafkaStream</vt:lpstr>
      <vt:lpstr>Topologie processeurs</vt:lpstr>
      <vt:lpstr>KStream et KTable</vt:lpstr>
      <vt:lpstr>Dualité KStream / KTable</vt:lpstr>
      <vt:lpstr>Corollaires</vt:lpstr>
      <vt:lpstr>KGlobalTable</vt:lpstr>
      <vt:lpstr>Agrégation</vt:lpstr>
      <vt:lpstr>State store</vt:lpstr>
      <vt:lpstr>Tâches et partitions</vt:lpstr>
      <vt:lpstr>Architecture et scalabilité</vt:lpstr>
      <vt:lpstr>Modèle de threads</vt:lpstr>
      <vt:lpstr>KafkaStream</vt:lpstr>
      <vt:lpstr>Introduction</vt:lpstr>
      <vt:lpstr>Exemple (1)</vt:lpstr>
      <vt:lpstr>Exemple (2)</vt:lpstr>
      <vt:lpstr>Configuration</vt:lpstr>
      <vt:lpstr>Exemple Configuration</vt:lpstr>
      <vt:lpstr>Processeurs stateless</vt:lpstr>
      <vt:lpstr>Quelques processeurs stateless</vt:lpstr>
      <vt:lpstr>Exemples</vt:lpstr>
      <vt:lpstr>Processeurs stateful</vt:lpstr>
      <vt:lpstr>Types de store</vt:lpstr>
      <vt:lpstr>Quelques processeurs stateful</vt:lpstr>
      <vt:lpstr>Exemples</vt:lpstr>
      <vt:lpstr>Jointures</vt:lpstr>
      <vt:lpstr>Exemples</vt:lpstr>
      <vt:lpstr>KafkaStream</vt:lpstr>
      <vt:lpstr>ksqlDB</vt:lpstr>
      <vt:lpstr>ksqlDB</vt:lpstr>
      <vt:lpstr>ksqlDB</vt:lpstr>
      <vt:lpstr>Démarrage</vt:lpstr>
      <vt:lpstr>Equivalence</vt:lpstr>
      <vt:lpstr>Equivalence (2)</vt:lpstr>
      <vt:lpstr>Sécurité</vt:lpstr>
      <vt:lpstr>Introduction</vt:lpstr>
      <vt:lpstr>Listeners</vt:lpstr>
      <vt:lpstr>Combinaisons des protocoles</vt:lpstr>
      <vt:lpstr>Configuration des listeners</vt:lpstr>
      <vt:lpstr>Sécurité</vt:lpstr>
      <vt:lpstr>Certificats</vt:lpstr>
      <vt:lpstr>Configuration TLS et Vérification d’hôte</vt:lpstr>
      <vt:lpstr>Configuration du broker</vt:lpstr>
      <vt:lpstr>Configuration des clients</vt:lpstr>
      <vt:lpstr>Authentification des clients via SSL</vt:lpstr>
      <vt:lpstr>Sécurité</vt:lpstr>
      <vt:lpstr>SASL</vt:lpstr>
      <vt:lpstr>Configuration JAAS</vt:lpstr>
      <vt:lpstr>Fichier JAAS</vt:lpstr>
      <vt:lpstr>Propriété sasl.jaas.config</vt:lpstr>
      <vt:lpstr>Mécanismes</vt:lpstr>
      <vt:lpstr>SASL PLAIN</vt:lpstr>
      <vt:lpstr>Configuration du client</vt:lpstr>
      <vt:lpstr>SASL / PLAIN en production</vt:lpstr>
      <vt:lpstr>Sécurité</vt:lpstr>
      <vt:lpstr>Introduction</vt:lpstr>
      <vt:lpstr>Contrôleurs</vt:lpstr>
      <vt:lpstr>Autorisation</vt:lpstr>
      <vt:lpstr>Exemple</vt:lpstr>
      <vt:lpstr>Ressources et opérations</vt:lpstr>
      <vt:lpstr>Règles</vt:lpstr>
      <vt:lpstr>Permissions clientes</vt:lpstr>
      <vt:lpstr>Exceptions</vt:lpstr>
      <vt:lpstr>Exemple</vt:lpstr>
      <vt:lpstr>Audit</vt:lpstr>
      <vt:lpstr>Sécurité</vt:lpstr>
      <vt:lpstr>Introduction</vt:lpstr>
      <vt:lpstr>Quota de bande passante</vt:lpstr>
      <vt:lpstr>Taux de requêtes</vt:lpstr>
      <vt:lpstr>Application des quotas</vt:lpstr>
      <vt:lpstr>Annexes</vt:lpstr>
      <vt:lpstr>Introduction</vt:lpstr>
      <vt:lpstr>Allocation des partitions</vt:lpstr>
      <vt:lpstr>Rétention des données</vt:lpstr>
      <vt:lpstr>Segments</vt:lpstr>
      <vt:lpstr>Indexation</vt:lpstr>
      <vt:lpstr>Principales configurations</vt:lpstr>
      <vt:lpstr>Compactage</vt:lpstr>
      <vt:lpstr>Nettoyage des logs</vt:lpstr>
      <vt:lpstr>Stratégie delete</vt:lpstr>
      <vt:lpstr>Stratégie compact</vt:lpstr>
      <vt:lpstr>Exemple compact</vt:lpstr>
      <vt:lpstr>Conséquences stratégie compact</vt:lpstr>
      <vt:lpstr>Paramètres de compactage</vt:lpstr>
      <vt:lpstr>Administration</vt:lpstr>
      <vt:lpstr>ZooKeeper</vt:lpstr>
      <vt:lpstr>Kafka Broker</vt:lpstr>
      <vt:lpstr>Configuration système</vt:lpstr>
      <vt:lpstr>JVM</vt:lpstr>
      <vt:lpstr>Dimensionnement cluster</vt:lpstr>
      <vt:lpstr>Zookeeper</vt:lpstr>
      <vt:lpstr>Partitionnement des topics</vt:lpstr>
      <vt:lpstr>Administration</vt:lpstr>
      <vt:lpstr>Principaux métriques brokers accessibles via JMX</vt:lpstr>
      <vt:lpstr>Métriques clients</vt:lpstr>
      <vt:lpstr>Outil de visualisation</vt:lpstr>
      <vt:lpstr>Autres outils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Messagerie distribuée avec Kafka</dc:title>
  <dc:creator>Administrateur</dc:creator>
  <cp:lastModifiedBy>Administrateur</cp:lastModifiedBy>
  <cp:revision>3829</cp:revision>
  <cp:lastPrinted>2024-09-02T15:23:02Z</cp:lastPrinted>
  <dcterms:modified xsi:type="dcterms:W3CDTF">2024-09-05T14:46:46Z</dcterms:modified>
</cp:coreProperties>
</file>